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charts/chart5.xml" ContentType="application/vnd.openxmlformats-officedocument.drawingml.chart+xml"/>
  <Override PartName="/ppt/notesSlides/notesSlide19.xml" ContentType="application/vnd.openxmlformats-officedocument.presentationml.notesSlide+xml"/>
  <Override PartName="/ppt/charts/chart6.xml" ContentType="application/vnd.openxmlformats-officedocument.drawingml.chart+xml"/>
  <Override PartName="/ppt/charts/chart7.xml" ContentType="application/vnd.openxmlformats-officedocument.drawingml.chart+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charts/chart8.xml" ContentType="application/vnd.openxmlformats-officedocument.drawingml.chart+xml"/>
  <Override PartName="/ppt/notesSlides/notesSlide26.xml" ContentType="application/vnd.openxmlformats-officedocument.presentationml.notesSlide+xml"/>
  <Override PartName="/ppt/charts/chart9.xml" ContentType="application/vnd.openxmlformats-officedocument.drawingml.chart+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charts/chart10.xml" ContentType="application/vnd.openxmlformats-officedocument.drawingml.chart+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34"/>
  </p:notesMasterIdLst>
  <p:handoutMasterIdLst>
    <p:handoutMasterId r:id="rId135"/>
  </p:handoutMasterIdLst>
  <p:sldIdLst>
    <p:sldId id="960" r:id="rId2"/>
    <p:sldId id="842" r:id="rId3"/>
    <p:sldId id="843" r:id="rId4"/>
    <p:sldId id="952" r:id="rId5"/>
    <p:sldId id="260" r:id="rId6"/>
    <p:sldId id="700" r:id="rId7"/>
    <p:sldId id="262" r:id="rId8"/>
    <p:sldId id="493" r:id="rId9"/>
    <p:sldId id="492" r:id="rId10"/>
    <p:sldId id="425" r:id="rId11"/>
    <p:sldId id="490" r:id="rId12"/>
    <p:sldId id="701" r:id="rId13"/>
    <p:sldId id="702" r:id="rId14"/>
    <p:sldId id="840" r:id="rId15"/>
    <p:sldId id="949" r:id="rId16"/>
    <p:sldId id="955" r:id="rId17"/>
    <p:sldId id="703" r:id="rId18"/>
    <p:sldId id="704" r:id="rId19"/>
    <p:sldId id="734" r:id="rId20"/>
    <p:sldId id="735" r:id="rId21"/>
    <p:sldId id="711" r:id="rId22"/>
    <p:sldId id="631" r:id="rId23"/>
    <p:sldId id="274" r:id="rId24"/>
    <p:sldId id="901" r:id="rId25"/>
    <p:sldId id="902" r:id="rId26"/>
    <p:sldId id="958" r:id="rId27"/>
    <p:sldId id="904" r:id="rId28"/>
    <p:sldId id="905" r:id="rId29"/>
    <p:sldId id="906" r:id="rId30"/>
    <p:sldId id="907" r:id="rId31"/>
    <p:sldId id="908" r:id="rId32"/>
    <p:sldId id="729" r:id="rId33"/>
    <p:sldId id="974" r:id="rId34"/>
    <p:sldId id="912" r:id="rId35"/>
    <p:sldId id="910" r:id="rId36"/>
    <p:sldId id="913" r:id="rId37"/>
    <p:sldId id="973" r:id="rId38"/>
    <p:sldId id="915" r:id="rId39"/>
    <p:sldId id="919" r:id="rId40"/>
    <p:sldId id="924" r:id="rId41"/>
    <p:sldId id="849" r:id="rId42"/>
    <p:sldId id="928" r:id="rId43"/>
    <p:sldId id="957" r:id="rId44"/>
    <p:sldId id="961" r:id="rId45"/>
    <p:sldId id="935" r:id="rId46"/>
    <p:sldId id="936" r:id="rId47"/>
    <p:sldId id="938" r:id="rId48"/>
    <p:sldId id="939" r:id="rId49"/>
    <p:sldId id="940" r:id="rId50"/>
    <p:sldId id="941" r:id="rId51"/>
    <p:sldId id="943" r:id="rId52"/>
    <p:sldId id="956" r:id="rId53"/>
    <p:sldId id="951" r:id="rId54"/>
    <p:sldId id="773" r:id="rId55"/>
    <p:sldId id="778" r:id="rId56"/>
    <p:sldId id="775" r:id="rId57"/>
    <p:sldId id="300" r:id="rId58"/>
    <p:sldId id="680" r:id="rId59"/>
    <p:sldId id="683" r:id="rId60"/>
    <p:sldId id="709" r:id="rId61"/>
    <p:sldId id="710" r:id="rId62"/>
    <p:sldId id="772" r:id="rId63"/>
    <p:sldId id="767" r:id="rId64"/>
    <p:sldId id="768" r:id="rId65"/>
    <p:sldId id="769" r:id="rId66"/>
    <p:sldId id="770" r:id="rId67"/>
    <p:sldId id="962" r:id="rId68"/>
    <p:sldId id="963" r:id="rId69"/>
    <p:sldId id="975" r:id="rId70"/>
    <p:sldId id="976" r:id="rId71"/>
    <p:sldId id="807" r:id="rId72"/>
    <p:sldId id="782" r:id="rId73"/>
    <p:sldId id="783" r:id="rId74"/>
    <p:sldId id="784" r:id="rId75"/>
    <p:sldId id="785" r:id="rId76"/>
    <p:sldId id="786" r:id="rId77"/>
    <p:sldId id="808" r:id="rId78"/>
    <p:sldId id="787" r:id="rId79"/>
    <p:sldId id="788" r:id="rId80"/>
    <p:sldId id="789" r:id="rId81"/>
    <p:sldId id="791" r:id="rId82"/>
    <p:sldId id="792" r:id="rId83"/>
    <p:sldId id="793" r:id="rId84"/>
    <p:sldId id="795" r:id="rId85"/>
    <p:sldId id="796" r:id="rId86"/>
    <p:sldId id="798" r:id="rId87"/>
    <p:sldId id="799" r:id="rId88"/>
    <p:sldId id="809" r:id="rId89"/>
    <p:sldId id="801" r:id="rId90"/>
    <p:sldId id="970" r:id="rId91"/>
    <p:sldId id="899" r:id="rId92"/>
    <p:sldId id="950" r:id="rId93"/>
    <p:sldId id="885" r:id="rId94"/>
    <p:sldId id="959" r:id="rId95"/>
    <p:sldId id="887" r:id="rId96"/>
    <p:sldId id="890" r:id="rId97"/>
    <p:sldId id="891" r:id="rId98"/>
    <p:sldId id="870" r:id="rId99"/>
    <p:sldId id="871" r:id="rId100"/>
    <p:sldId id="758" r:id="rId101"/>
    <p:sldId id="759" r:id="rId102"/>
    <p:sldId id="760" r:id="rId103"/>
    <p:sldId id="898" r:id="rId104"/>
    <p:sldId id="892" r:id="rId105"/>
    <p:sldId id="893" r:id="rId106"/>
    <p:sldId id="894" r:id="rId107"/>
    <p:sldId id="761" r:id="rId108"/>
    <p:sldId id="762" r:id="rId109"/>
    <p:sldId id="763" r:id="rId110"/>
    <p:sldId id="764" r:id="rId111"/>
    <p:sldId id="765" r:id="rId112"/>
    <p:sldId id="814" r:id="rId113"/>
    <p:sldId id="964" r:id="rId114"/>
    <p:sldId id="965" r:id="rId115"/>
    <p:sldId id="966" r:id="rId116"/>
    <p:sldId id="967" r:id="rId117"/>
    <p:sldId id="968" r:id="rId118"/>
    <p:sldId id="969" r:id="rId119"/>
    <p:sldId id="638" r:id="rId120"/>
    <p:sldId id="639" r:id="rId121"/>
    <p:sldId id="640" r:id="rId122"/>
    <p:sldId id="641" r:id="rId123"/>
    <p:sldId id="642" r:id="rId124"/>
    <p:sldId id="643" r:id="rId125"/>
    <p:sldId id="895" r:id="rId126"/>
    <p:sldId id="896" r:id="rId127"/>
    <p:sldId id="897" r:id="rId128"/>
    <p:sldId id="883" r:id="rId129"/>
    <p:sldId id="884" r:id="rId130"/>
    <p:sldId id="546" r:id="rId131"/>
    <p:sldId id="415" r:id="rId132"/>
    <p:sldId id="416" r:id="rId133"/>
  </p:sldIdLst>
  <p:sldSz cx="9144000" cy="6858000" type="screen4x3"/>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50021"/>
    <a:srgbClr val="0000FF"/>
    <a:srgbClr val="990099"/>
    <a:srgbClr val="000099"/>
    <a:srgbClr val="000000"/>
    <a:srgbClr val="FFFF00"/>
    <a:srgbClr val="CC0066"/>
    <a:srgbClr val="FFFF99"/>
    <a:srgbClr val="996633"/>
    <a:srgbClr val="FFFFA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2838BEF-8BB2-4498-84A7-C5851F593DF1}" styleName="Orta Stil 4 - Vurgu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16D9F66E-5EB9-4882-86FB-DCBF35E3C3E4}" styleName="Orta Stil 4 - Vurgu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E929F9F4-4A8F-4326-A1B4-22849713DDAB}" styleName="Koyu Stil 1 - Vurgu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5C22544A-7EE6-4342-B048-85BDC9FD1C3A}" styleName="Orta Stil 2 - Vurgu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5758FB7-9AC5-4552-8A53-C91805E547FA}" styleName="Tema Uygulanmış Stil 1 - Vurgu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21E4AEA4-8DFA-4A89-87EB-49C32662AFE0}" styleName="Orta Stil 2 - Vurgu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8FD4443E-F989-4FC4-A0C8-D5A2AF1F390B}" styleName="Koyu Stil 1 - Vurgu 5">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5"/>
          </a:solidFill>
        </a:fill>
      </a:tcStyle>
    </a:wholeTbl>
    <a:band1H>
      <a:tcStyle>
        <a:tcBdr/>
        <a:fill>
          <a:solidFill>
            <a:schemeClr val="accent5">
              <a:shade val="60000"/>
            </a:schemeClr>
          </a:solidFill>
        </a:fill>
      </a:tcStyle>
    </a:band1H>
    <a:band1V>
      <a:tcStyle>
        <a:tcBdr/>
        <a:fill>
          <a:solidFill>
            <a:schemeClr val="accent5">
              <a:shade val="60000"/>
            </a:schemeClr>
          </a:solidFill>
        </a:fill>
      </a:tcStyle>
    </a:band1V>
    <a:lastCol>
      <a:tcTxStyle b="on"/>
      <a:tcStyle>
        <a:tcBdr>
          <a:left>
            <a:ln w="25400" cmpd="sng">
              <a:solidFill>
                <a:schemeClr val="lt1"/>
              </a:solidFill>
            </a:ln>
          </a:left>
        </a:tcBdr>
        <a:fill>
          <a:solidFill>
            <a:schemeClr val="accent5">
              <a:shade val="60000"/>
            </a:schemeClr>
          </a:solidFill>
        </a:fill>
      </a:tcStyle>
    </a:lastCol>
    <a:firstCol>
      <a:tcTxStyle b="on"/>
      <a:tcStyle>
        <a:tcBdr>
          <a:right>
            <a:ln w="25400" cmpd="sng">
              <a:solidFill>
                <a:schemeClr val="lt1"/>
              </a:solidFill>
            </a:ln>
          </a:right>
        </a:tcBdr>
        <a:fill>
          <a:solidFill>
            <a:schemeClr val="accent5">
              <a:shade val="60000"/>
            </a:schemeClr>
          </a:solidFill>
        </a:fill>
      </a:tcStyle>
    </a:firstCol>
    <a:lastRow>
      <a:tcTxStyle b="on"/>
      <a:tcStyle>
        <a:tcBdr>
          <a:top>
            <a:ln w="25400" cmpd="sng">
              <a:solidFill>
                <a:schemeClr val="lt1"/>
              </a:solidFill>
            </a:ln>
          </a:top>
        </a:tcBdr>
        <a:fill>
          <a:solidFill>
            <a:schemeClr val="accent5">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69CF1AB2-1976-4502-BF36-3FF5EA218861}" styleName="Orta Stil 4 - Vurgu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588" autoAdjust="0"/>
    <p:restoredTop sz="93374" autoAdjust="0"/>
  </p:normalViewPr>
  <p:slideViewPr>
    <p:cSldViewPr>
      <p:cViewPr varScale="1">
        <p:scale>
          <a:sx n="74" d="100"/>
          <a:sy n="74" d="100"/>
        </p:scale>
        <p:origin x="1248" y="54"/>
      </p:cViewPr>
      <p:guideLst>
        <p:guide orient="horz" pos="2160"/>
        <p:guide pos="2880"/>
      </p:guideLst>
    </p:cSldViewPr>
  </p:slideViewPr>
  <p:outlineViewPr>
    <p:cViewPr>
      <p:scale>
        <a:sx n="33" d="100"/>
        <a:sy n="33" d="100"/>
      </p:scale>
      <p:origin x="66" y="0"/>
    </p:cViewPr>
  </p:outlineViewPr>
  <p:notesTextViewPr>
    <p:cViewPr>
      <p:scale>
        <a:sx n="1" d="1"/>
        <a:sy n="1" d="1"/>
      </p:scale>
      <p:origin x="0" y="0"/>
    </p:cViewPr>
  </p:notesTextViewPr>
  <p:sorterViewPr>
    <p:cViewPr>
      <p:scale>
        <a:sx n="66" d="100"/>
        <a:sy n="66" d="100"/>
      </p:scale>
      <p:origin x="0" y="12714"/>
    </p:cViewPr>
  </p:sorterViewPr>
  <p:notesViewPr>
    <p:cSldViewPr>
      <p:cViewPr varScale="1">
        <p:scale>
          <a:sx n="53" d="100"/>
          <a:sy n="53" d="100"/>
        </p:scale>
        <p:origin x="-2856" y="-90"/>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63" Type="http://schemas.openxmlformats.org/officeDocument/2006/relationships/slide" Target="slides/slide62.xml"/><Relationship Id="rId84" Type="http://schemas.openxmlformats.org/officeDocument/2006/relationships/slide" Target="slides/slide83.xml"/><Relationship Id="rId138" Type="http://schemas.openxmlformats.org/officeDocument/2006/relationships/theme" Target="theme/theme1.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28" Type="http://schemas.openxmlformats.org/officeDocument/2006/relationships/slide" Target="slides/slide127.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slide" Target="slides/slide112.xml"/><Relationship Id="rId118" Type="http://schemas.openxmlformats.org/officeDocument/2006/relationships/slide" Target="slides/slide117.xml"/><Relationship Id="rId134" Type="http://schemas.openxmlformats.org/officeDocument/2006/relationships/notesMaster" Target="notesMasters/notesMaster1.xml"/><Relationship Id="rId139" Type="http://schemas.openxmlformats.org/officeDocument/2006/relationships/tableStyles" Target="tableStyles.xml"/><Relationship Id="rId80" Type="http://schemas.openxmlformats.org/officeDocument/2006/relationships/slide" Target="slides/slide79.xml"/><Relationship Id="rId85" Type="http://schemas.openxmlformats.org/officeDocument/2006/relationships/slide" Target="slides/slide84.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slide" Target="slides/slide107.xml"/><Relationship Id="rId124" Type="http://schemas.openxmlformats.org/officeDocument/2006/relationships/slide" Target="slides/slide123.xml"/><Relationship Id="rId129" Type="http://schemas.openxmlformats.org/officeDocument/2006/relationships/slide" Target="slides/slide128.xml"/><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23" Type="http://schemas.openxmlformats.org/officeDocument/2006/relationships/slide" Target="slides/slide22.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119" Type="http://schemas.openxmlformats.org/officeDocument/2006/relationships/slide" Target="slides/slide118.xml"/><Relationship Id="rId44" Type="http://schemas.openxmlformats.org/officeDocument/2006/relationships/slide" Target="slides/slide43.xml"/><Relationship Id="rId60" Type="http://schemas.openxmlformats.org/officeDocument/2006/relationships/slide" Target="slides/slide59.xml"/><Relationship Id="rId65" Type="http://schemas.openxmlformats.org/officeDocument/2006/relationships/slide" Target="slides/slide64.xml"/><Relationship Id="rId81" Type="http://schemas.openxmlformats.org/officeDocument/2006/relationships/slide" Target="slides/slide80.xml"/><Relationship Id="rId86" Type="http://schemas.openxmlformats.org/officeDocument/2006/relationships/slide" Target="slides/slide85.xml"/><Relationship Id="rId130" Type="http://schemas.openxmlformats.org/officeDocument/2006/relationships/slide" Target="slides/slide129.xml"/><Relationship Id="rId135" Type="http://schemas.openxmlformats.org/officeDocument/2006/relationships/handoutMaster" Target="handoutMasters/handoutMaster1.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slide" Target="slides/slide130.xml"/><Relationship Id="rId136" Type="http://schemas.openxmlformats.org/officeDocument/2006/relationships/presProps" Target="presProps.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slide" Target="slides/slide115.xml"/><Relationship Id="rId137"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32" Type="http://schemas.openxmlformats.org/officeDocument/2006/relationships/slide" Target="slides/slide131.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106" Type="http://schemas.openxmlformats.org/officeDocument/2006/relationships/slide" Target="slides/slide105.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78" Type="http://schemas.openxmlformats.org/officeDocument/2006/relationships/slide" Target="slides/slide77.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4" Type="http://schemas.openxmlformats.org/officeDocument/2006/relationships/slide" Target="slides/slide3.xml"/><Relationship Id="rId9" Type="http://schemas.openxmlformats.org/officeDocument/2006/relationships/slide" Target="slides/slide8.xml"/><Relationship Id="rId26" Type="http://schemas.openxmlformats.org/officeDocument/2006/relationships/slide" Target="slides/slide25.xml"/><Relationship Id="rId47" Type="http://schemas.openxmlformats.org/officeDocument/2006/relationships/slide" Target="slides/slide46.xml"/><Relationship Id="rId68" Type="http://schemas.openxmlformats.org/officeDocument/2006/relationships/slide" Target="slides/slide67.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s>
</file>

<file path=ppt/charts/_rels/chart1.xml.rels><?xml version="1.0" encoding="UTF-8" standalone="yes"?>
<Relationships xmlns="http://schemas.openxmlformats.org/package/2006/relationships"><Relationship Id="rId1" Type="http://schemas.openxmlformats.org/officeDocument/2006/relationships/oleObject" Target="file:///D:\TURKIYE%20ENERJI%20GORUNUMU\2018\MART2018\Uretim_Tuketim.xlsx" TargetMode="External"/></Relationships>
</file>

<file path=ppt/charts/_rels/chart10.xml.rels><?xml version="1.0" encoding="UTF-8" standalone="yes"?>
<Relationships xmlns="http://schemas.openxmlformats.org/package/2006/relationships"><Relationship Id="rId1" Type="http://schemas.openxmlformats.org/officeDocument/2006/relationships/oleObject" Target="file:///D:\TURKIYE%20ENERJI%20GORUNUMU\2018\TARIFELER\Tarifeler.xlsx"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D:\2018\TEG\2018%20YIL%20SONU.xlsx"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file:///D:\2018\TEG\GENEL_GUNLUK_ISLETME_NETICESI_2018-12-31.xlsx" TargetMode="External"/></Relationships>
</file>

<file path=ppt/charts/_rels/chart4.xml.rels><?xml version="1.0" encoding="UTF-8" standalone="yes"?>
<Relationships xmlns="http://schemas.openxmlformats.org/package/2006/relationships"><Relationship Id="rId1" Type="http://schemas.openxmlformats.org/officeDocument/2006/relationships/oleObject" Target="file:///D:\2018\2018%20uretim%20gecici.xlsx" TargetMode="External"/></Relationships>
</file>

<file path=ppt/charts/_rels/chart5.xml.rels><?xml version="1.0" encoding="UTF-8" standalone="yes"?>
<Relationships xmlns="http://schemas.openxmlformats.org/package/2006/relationships"><Relationship Id="rId1" Type="http://schemas.openxmlformats.org/officeDocument/2006/relationships/oleObject" Target="file:///D:\2018\2018%20uretim%20gecici.xlsx" TargetMode="External"/></Relationships>
</file>

<file path=ppt/charts/_rels/chart6.xml.rels><?xml version="1.0" encoding="UTF-8" standalone="yes"?>
<Relationships xmlns="http://schemas.openxmlformats.org/package/2006/relationships"><Relationship Id="rId1" Type="http://schemas.openxmlformats.org/officeDocument/2006/relationships/oleObject" Target="file:///D:\TURKIYE%20ENERJI%20GORUNUMU\2018\MART2018\Uretim%20Yerli%20Ithal.xlsx" TargetMode="External"/></Relationships>
</file>

<file path=ppt/charts/_rels/chart7.xml.rels><?xml version="1.0" encoding="UTF-8" standalone="yes"?>
<Relationships xmlns="http://schemas.openxmlformats.org/package/2006/relationships"><Relationship Id="rId1" Type="http://schemas.openxmlformats.org/officeDocument/2006/relationships/oleObject" Target="file:///D:\TURKIYE%20ENERJI%20GORUNUMU\2018\MART2018\Uretim_Kamu_Ozel.xlsx" TargetMode="External"/></Relationships>
</file>

<file path=ppt/charts/_rels/chart8.xml.rels><?xml version="1.0" encoding="UTF-8" standalone="yes"?>
<Relationships xmlns="http://schemas.openxmlformats.org/package/2006/relationships"><Relationship Id="rId1" Type="http://schemas.openxmlformats.org/officeDocument/2006/relationships/oleObject" Target="file:///D:\2018\YEK_DEM\YEKDEM%20PAYI.xlsx" TargetMode="External"/></Relationships>
</file>

<file path=ppt/charts/_rels/chart9.xml.rels><?xml version="1.0" encoding="UTF-8" standalone="yes"?>
<Relationships xmlns="http://schemas.openxmlformats.org/package/2006/relationships"><Relationship Id="rId1" Type="http://schemas.openxmlformats.org/officeDocument/2006/relationships/oleObject" Target="file:///D:\2018\YEK_DEM\YekdemMaliyeti-01012011-31012019.xls"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tr-T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4425857057088235E-2"/>
          <c:y val="3.5685320356853269E-2"/>
          <c:w val="0.91879270272390379"/>
          <c:h val="0.94649628650433293"/>
        </c:manualLayout>
      </c:layout>
      <c:barChart>
        <c:barDir val="col"/>
        <c:grouping val="clustered"/>
        <c:varyColors val="0"/>
        <c:ser>
          <c:idx val="0"/>
          <c:order val="0"/>
          <c:tx>
            <c:strRef>
              <c:f>Sayfa1!$H$2</c:f>
              <c:strCache>
                <c:ptCount val="1"/>
                <c:pt idx="0">
                  <c:v>Artış (%)</c:v>
                </c:pt>
              </c:strCache>
            </c:strRef>
          </c:tx>
          <c:spPr>
            <a:solidFill>
              <a:srgbClr val="0000FF"/>
            </a:solidFill>
            <a:ln>
              <a:noFill/>
            </a:ln>
            <a:effectLst/>
            <a:scene3d>
              <a:camera prst="orthographicFront"/>
              <a:lightRig rig="threePt" dir="t"/>
            </a:scene3d>
            <a:sp3d>
              <a:bevelT w="165100" prst="coolSlant"/>
            </a:sp3d>
          </c:spPr>
          <c:invertIfNegative val="0"/>
          <c:dPt>
            <c:idx val="1"/>
            <c:invertIfNegative val="0"/>
            <c:bubble3D val="0"/>
            <c:spPr>
              <a:solidFill>
                <a:srgbClr val="FF0000"/>
              </a:solidFill>
              <a:ln>
                <a:noFill/>
              </a:ln>
              <a:effectLst/>
              <a:scene3d>
                <a:camera prst="orthographicFront"/>
                <a:lightRig rig="threePt" dir="t"/>
              </a:scene3d>
              <a:sp3d>
                <a:bevelT w="165100" prst="coolSlant"/>
              </a:sp3d>
            </c:spPr>
            <c:extLst>
              <c:ext xmlns:c16="http://schemas.microsoft.com/office/drawing/2014/chart" uri="{C3380CC4-5D6E-409C-BE32-E72D297353CC}">
                <c16:uniqueId val="{00000001-A95E-405A-AE1A-5789491400F5}"/>
              </c:ext>
            </c:extLst>
          </c:dPt>
          <c:dPt>
            <c:idx val="9"/>
            <c:invertIfNegative val="0"/>
            <c:bubble3D val="0"/>
            <c:spPr>
              <a:solidFill>
                <a:srgbClr val="FF0000"/>
              </a:solidFill>
              <a:ln>
                <a:noFill/>
              </a:ln>
              <a:effectLst/>
              <a:scene3d>
                <a:camera prst="orthographicFront"/>
                <a:lightRig rig="threePt" dir="t"/>
              </a:scene3d>
              <a:sp3d>
                <a:bevelT w="165100" prst="coolSlant"/>
              </a:sp3d>
            </c:spPr>
            <c:extLst>
              <c:ext xmlns:c16="http://schemas.microsoft.com/office/drawing/2014/chart" uri="{C3380CC4-5D6E-409C-BE32-E72D297353CC}">
                <c16:uniqueId val="{00000003-A95E-405A-AE1A-5789491400F5}"/>
              </c:ext>
            </c:extLst>
          </c:dPt>
          <c:dLbls>
            <c:dLbl>
              <c:idx val="17"/>
              <c:tx>
                <c:rich>
                  <a:bodyPr/>
                  <a:lstStyle/>
                  <a:p>
                    <a:r>
                      <a:rPr lang="en-US" smtClean="0"/>
                      <a:t>6,2</a:t>
                    </a:r>
                    <a:endParaRPr lang="en-US"/>
                  </a:p>
                </c:rich>
              </c:tx>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F335-414E-AA0A-30E02C680DDD}"/>
                </c:ext>
              </c:extLst>
            </c:dLbl>
            <c:dLbl>
              <c:idx val="18"/>
              <c:tx>
                <c:rich>
                  <a:bodyPr/>
                  <a:lstStyle/>
                  <a:p>
                    <a:r>
                      <a:rPr lang="en-US" smtClean="0"/>
                      <a:t>1,3</a:t>
                    </a:r>
                    <a:endParaRPr lang="en-US"/>
                  </a:p>
                </c:rich>
              </c:tx>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F335-414E-AA0A-30E02C680DDD}"/>
                </c:ext>
              </c:extLst>
            </c:dLbl>
            <c:spPr>
              <a:noFill/>
              <a:ln>
                <a:noFill/>
              </a:ln>
              <a:effectLst/>
            </c:spPr>
            <c:txPr>
              <a:bodyPr anchor="t" anchorCtr="0"/>
              <a:lstStyle/>
              <a:p>
                <a:pPr>
                  <a:defRPr sz="1100" b="1">
                    <a:solidFill>
                      <a:sysClr val="windowText" lastClr="000000"/>
                    </a:solidFill>
                    <a:latin typeface="Arial" panose="020B0604020202020204" pitchFamily="34" charset="0"/>
                    <a:cs typeface="Arial" panose="020B0604020202020204" pitchFamily="34" charset="0"/>
                  </a:defRPr>
                </a:pPr>
                <a:endParaRPr lang="tr-TR"/>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Sayfa1!$B$20:$B$38</c:f>
              <c:numCache>
                <c:formatCode>General</c:formatCode>
                <c:ptCount val="19"/>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numCache>
            </c:numRef>
          </c:cat>
          <c:val>
            <c:numRef>
              <c:f>Sayfa1!$H$20:$H$38</c:f>
              <c:numCache>
                <c:formatCode>0.0_ ;[Red]\-0.0\ </c:formatCode>
                <c:ptCount val="19"/>
                <c:pt idx="0">
                  <c:v>8.2632470466700969</c:v>
                </c:pt>
                <c:pt idx="1">
                  <c:v>-1.0947522365906033</c:v>
                </c:pt>
                <c:pt idx="2">
                  <c:v>4.4780025112062471</c:v>
                </c:pt>
                <c:pt idx="3">
                  <c:v>6.4867079182151084</c:v>
                </c:pt>
                <c:pt idx="4">
                  <c:v>6.281646096482576</c:v>
                </c:pt>
                <c:pt idx="5">
                  <c:v>7.1834952588864489</c:v>
                </c:pt>
                <c:pt idx="6">
                  <c:v>8.6093386569150443</c:v>
                </c:pt>
                <c:pt idx="7">
                  <c:v>8.7970324781704683</c:v>
                </c:pt>
                <c:pt idx="8">
                  <c:v>4.2552586786750668</c:v>
                </c:pt>
                <c:pt idx="9">
                  <c:v>-2.0224125780219739</c:v>
                </c:pt>
                <c:pt idx="10">
                  <c:v>8.4268733727639749</c:v>
                </c:pt>
                <c:pt idx="11">
                  <c:v>9.443535475985577</c:v>
                </c:pt>
                <c:pt idx="12">
                  <c:v>5.2380677384856522</c:v>
                </c:pt>
                <c:pt idx="13">
                  <c:v>1.644923730215675</c:v>
                </c:pt>
                <c:pt idx="14">
                  <c:v>4.4096223078162815</c:v>
                </c:pt>
                <c:pt idx="15">
                  <c:v>3.3061957444227685</c:v>
                </c:pt>
                <c:pt idx="16">
                  <c:v>5.1037861422534636</c:v>
                </c:pt>
                <c:pt idx="17">
                  <c:v>5.6047413245833964</c:v>
                </c:pt>
                <c:pt idx="18">
                  <c:v>1.752763503167998</c:v>
                </c:pt>
              </c:numCache>
            </c:numRef>
          </c:val>
          <c:extLst>
            <c:ext xmlns:c16="http://schemas.microsoft.com/office/drawing/2014/chart" uri="{C3380CC4-5D6E-409C-BE32-E72D297353CC}">
              <c16:uniqueId val="{00000000-8EF6-4D19-85D6-A6DD49D82D0D}"/>
            </c:ext>
          </c:extLst>
        </c:ser>
        <c:dLbls>
          <c:showLegendKey val="0"/>
          <c:showVal val="0"/>
          <c:showCatName val="0"/>
          <c:showSerName val="0"/>
          <c:showPercent val="0"/>
          <c:showBubbleSize val="0"/>
        </c:dLbls>
        <c:gapWidth val="55"/>
        <c:overlap val="-27"/>
        <c:axId val="64631936"/>
        <c:axId val="64633472"/>
      </c:barChart>
      <c:catAx>
        <c:axId val="64631936"/>
        <c:scaling>
          <c:orientation val="minMax"/>
        </c:scaling>
        <c:delete val="0"/>
        <c:axPos val="b"/>
        <c:majorGridlines>
          <c:spPr>
            <a:ln w="9525" cap="flat" cmpd="sng" algn="ctr">
              <a:solidFill>
                <a:schemeClr val="accent2">
                  <a:lumMod val="60000"/>
                  <a:lumOff val="40000"/>
                </a:schemeClr>
              </a:solidFill>
              <a:round/>
            </a:ln>
            <a:effectLst/>
          </c:spPr>
        </c:majorGridlines>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ysClr val="windowText" lastClr="000000"/>
                </a:solidFill>
                <a:latin typeface="+mn-lt"/>
                <a:ea typeface="+mn-ea"/>
                <a:cs typeface="+mn-cs"/>
              </a:defRPr>
            </a:pPr>
            <a:endParaRPr lang="tr-TR"/>
          </a:p>
        </c:txPr>
        <c:crossAx val="64633472"/>
        <c:crosses val="autoZero"/>
        <c:auto val="1"/>
        <c:lblAlgn val="ctr"/>
        <c:lblOffset val="100"/>
        <c:noMultiLvlLbl val="0"/>
      </c:catAx>
      <c:valAx>
        <c:axId val="64633472"/>
        <c:scaling>
          <c:orientation val="minMax"/>
          <c:min val="-3"/>
        </c:scaling>
        <c:delete val="0"/>
        <c:axPos val="l"/>
        <c:majorGridlines>
          <c:spPr>
            <a:ln w="9525" cap="flat" cmpd="sng" algn="ctr">
              <a:solidFill>
                <a:schemeClr val="accent2">
                  <a:lumMod val="60000"/>
                  <a:lumOff val="40000"/>
                </a:schemeClr>
              </a:solidFill>
              <a:round/>
            </a:ln>
            <a:effectLst/>
          </c:spPr>
        </c:majorGridlines>
        <c:title>
          <c:tx>
            <c:rich>
              <a:bodyPr/>
              <a:lstStyle/>
              <a:p>
                <a:pPr>
                  <a:defRPr sz="1200"/>
                </a:pPr>
                <a:r>
                  <a:rPr lang="en-US" sz="1200"/>
                  <a:t>%</a:t>
                </a:r>
              </a:p>
            </c:rich>
          </c:tx>
          <c:layout>
            <c:manualLayout>
              <c:xMode val="edge"/>
              <c:yMode val="edge"/>
              <c:x val="1.0617117887210261E-2"/>
              <c:y val="0.46466731804509825"/>
            </c:manualLayout>
          </c:layout>
          <c:overlay val="0"/>
        </c:title>
        <c:numFmt formatCode="0.0_ ;[Red]\-0.0\ "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ysClr val="windowText" lastClr="000000"/>
                </a:solidFill>
                <a:latin typeface="+mn-lt"/>
                <a:ea typeface="+mn-ea"/>
                <a:cs typeface="+mn-cs"/>
              </a:defRPr>
            </a:pPr>
            <a:endParaRPr lang="tr-TR"/>
          </a:p>
        </c:txPr>
        <c:crossAx val="64631936"/>
        <c:crosses val="autoZero"/>
        <c:crossBetween val="between"/>
      </c:valAx>
      <c:spPr>
        <a:solidFill>
          <a:schemeClr val="accent1">
            <a:lumMod val="40000"/>
            <a:lumOff val="60000"/>
          </a:schemeClr>
        </a:solidFill>
        <a:ln>
          <a:noFill/>
        </a:ln>
        <a:effectLst>
          <a:glow rad="101600">
            <a:schemeClr val="accent4">
              <a:satMod val="175000"/>
              <a:alpha val="40000"/>
            </a:schemeClr>
          </a:glow>
        </a:effectLst>
      </c:spPr>
    </c:plotArea>
    <c:plotVisOnly val="1"/>
    <c:dispBlanksAs val="gap"/>
    <c:showDLblsOverMax val="0"/>
  </c:chart>
  <c:spPr>
    <a:solidFill>
      <a:schemeClr val="bg2">
        <a:lumMod val="90000"/>
      </a:schemeClr>
    </a:solidFill>
    <a:ln w="9525" cap="flat" cmpd="sng" algn="ctr">
      <a:solidFill>
        <a:schemeClr val="tx1">
          <a:lumMod val="15000"/>
          <a:lumOff val="85000"/>
        </a:schemeClr>
      </a:solidFill>
      <a:round/>
    </a:ln>
    <a:effectLst>
      <a:glow rad="101600">
        <a:schemeClr val="accent2">
          <a:satMod val="175000"/>
          <a:alpha val="40000"/>
        </a:schemeClr>
      </a:glow>
      <a:softEdge rad="127000"/>
    </a:effectLst>
    <a:scene3d>
      <a:camera prst="orthographicFront"/>
      <a:lightRig rig="threePt" dir="t"/>
    </a:scene3d>
    <a:sp3d>
      <a:bevelT w="152400" h="101600" prst="artDeco"/>
    </a:sp3d>
  </c:spPr>
  <c:txPr>
    <a:bodyPr/>
    <a:lstStyle/>
    <a:p>
      <a:pPr>
        <a:defRPr/>
      </a:pPr>
      <a:endParaRPr lang="tr-TR"/>
    </a:p>
  </c:txPr>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tr-T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1" i="0" u="none" strike="noStrike" kern="1200" spc="0" baseline="0">
                <a:solidFill>
                  <a:sysClr val="windowText" lastClr="000000"/>
                </a:solidFill>
                <a:latin typeface="+mn-lt"/>
                <a:ea typeface="+mn-ea"/>
                <a:cs typeface="+mn-cs"/>
              </a:defRPr>
            </a:pPr>
            <a:r>
              <a:rPr lang="tr-TR" b="1"/>
              <a:t>TEK TERİMLİ TARİFELER</a:t>
            </a:r>
          </a:p>
        </c:rich>
      </c:tx>
      <c:overlay val="0"/>
      <c:spPr>
        <a:noFill/>
        <a:ln>
          <a:noFill/>
        </a:ln>
        <a:effectLst/>
      </c:spPr>
    </c:title>
    <c:autoTitleDeleted val="0"/>
    <c:plotArea>
      <c:layout>
        <c:manualLayout>
          <c:layoutTarget val="inner"/>
          <c:xMode val="edge"/>
          <c:yMode val="edge"/>
          <c:x val="4.9177726460567867E-2"/>
          <c:y val="6.6473265477965407E-2"/>
          <c:w val="0.93551259054302138"/>
          <c:h val="0.73861245223431293"/>
        </c:manualLayout>
      </c:layout>
      <c:lineChart>
        <c:grouping val="standard"/>
        <c:varyColors val="0"/>
        <c:ser>
          <c:idx val="0"/>
          <c:order val="0"/>
          <c:tx>
            <c:strRef>
              <c:f>Sayfa1!$D$3</c:f>
              <c:strCache>
                <c:ptCount val="1"/>
                <c:pt idx="0">
                  <c:v>Ticarethane (AG)</c:v>
                </c:pt>
              </c:strCache>
            </c:strRef>
          </c:tx>
          <c:spPr>
            <a:ln w="28575" cap="rnd">
              <a:solidFill>
                <a:srgbClr val="0000FF"/>
              </a:solidFill>
              <a:round/>
            </a:ln>
            <a:effectLst/>
          </c:spPr>
          <c:marker>
            <c:symbol val="circle"/>
            <c:size val="6"/>
            <c:spPr>
              <a:solidFill>
                <a:schemeClr val="bg1"/>
              </a:solidFill>
              <a:ln w="9525">
                <a:solidFill>
                  <a:srgbClr val="0000FF"/>
                </a:solidFill>
              </a:ln>
              <a:effectLst/>
            </c:spPr>
          </c:marker>
          <c:cat>
            <c:multiLvlStrRef>
              <c:f>Sayfa1!$B$4:$C$49</c:f>
              <c:multiLvlStrCache>
                <c:ptCount val="46"/>
                <c:lvl>
                  <c:pt idx="0">
                    <c:v> 01-02-03</c:v>
                  </c:pt>
                  <c:pt idx="1">
                    <c:v> 04-05-06</c:v>
                  </c:pt>
                  <c:pt idx="2">
                    <c:v> 07-08-09</c:v>
                  </c:pt>
                  <c:pt idx="3">
                    <c:v> 10-11-12</c:v>
                  </c:pt>
                  <c:pt idx="4">
                    <c:v> 01-02-03</c:v>
                  </c:pt>
                  <c:pt idx="5">
                    <c:v> 04-05-06</c:v>
                  </c:pt>
                  <c:pt idx="6">
                    <c:v> 07-08-09</c:v>
                  </c:pt>
                  <c:pt idx="7">
                    <c:v> 10-11-12</c:v>
                  </c:pt>
                  <c:pt idx="8">
                    <c:v> 01-02-03</c:v>
                  </c:pt>
                  <c:pt idx="9">
                    <c:v> 04-05-06</c:v>
                  </c:pt>
                  <c:pt idx="10">
                    <c:v> 07-08-09</c:v>
                  </c:pt>
                  <c:pt idx="11">
                    <c:v> 10-11-12</c:v>
                  </c:pt>
                  <c:pt idx="12">
                    <c:v> 01-02-03</c:v>
                  </c:pt>
                  <c:pt idx="13">
                    <c:v> 04-05-06</c:v>
                  </c:pt>
                  <c:pt idx="14">
                    <c:v> 07-08-09</c:v>
                  </c:pt>
                  <c:pt idx="15">
                    <c:v> 10-11-12</c:v>
                  </c:pt>
                  <c:pt idx="16">
                    <c:v> 01-02-03</c:v>
                  </c:pt>
                  <c:pt idx="17">
                    <c:v> 04-05-06</c:v>
                  </c:pt>
                  <c:pt idx="18">
                    <c:v> 07-08-09</c:v>
                  </c:pt>
                  <c:pt idx="19">
                    <c:v> 10-11-12</c:v>
                  </c:pt>
                  <c:pt idx="20">
                    <c:v> 01-02-03</c:v>
                  </c:pt>
                  <c:pt idx="21">
                    <c:v> 04-05-06</c:v>
                  </c:pt>
                  <c:pt idx="22">
                    <c:v> 07-08-09</c:v>
                  </c:pt>
                  <c:pt idx="23">
                    <c:v> 10-11-12</c:v>
                  </c:pt>
                  <c:pt idx="24">
                    <c:v> 01-02-03</c:v>
                  </c:pt>
                  <c:pt idx="25">
                    <c:v> 04-05-06</c:v>
                  </c:pt>
                  <c:pt idx="26">
                    <c:v> 07-08-09</c:v>
                  </c:pt>
                  <c:pt idx="27">
                    <c:v> 10-11-12</c:v>
                  </c:pt>
                  <c:pt idx="28">
                    <c:v> 01-02-03</c:v>
                  </c:pt>
                  <c:pt idx="29">
                    <c:v> 04-05-06</c:v>
                  </c:pt>
                  <c:pt idx="30">
                    <c:v> 07-08-09</c:v>
                  </c:pt>
                  <c:pt idx="31">
                    <c:v> 10-11-12</c:v>
                  </c:pt>
                  <c:pt idx="32">
                    <c:v> 01-02-03</c:v>
                  </c:pt>
                  <c:pt idx="33">
                    <c:v> 04-05-06</c:v>
                  </c:pt>
                  <c:pt idx="34">
                    <c:v> 07-08-09</c:v>
                  </c:pt>
                  <c:pt idx="35">
                    <c:v> 10-11-12</c:v>
                  </c:pt>
                  <c:pt idx="36">
                    <c:v> 01-02-03</c:v>
                  </c:pt>
                  <c:pt idx="37">
                    <c:v> 04-05-06</c:v>
                  </c:pt>
                  <c:pt idx="38">
                    <c:v> 07-08-09</c:v>
                  </c:pt>
                  <c:pt idx="39">
                    <c:v> 10-11-12</c:v>
                  </c:pt>
                  <c:pt idx="40">
                    <c:v> 01-02-03</c:v>
                  </c:pt>
                  <c:pt idx="41">
                    <c:v> 04-05-06-07</c:v>
                  </c:pt>
                  <c:pt idx="42">
                    <c:v> 08</c:v>
                  </c:pt>
                  <c:pt idx="43">
                    <c:v> 09</c:v>
                  </c:pt>
                  <c:pt idx="44">
                    <c:v> 10-11-12</c:v>
                  </c:pt>
                  <c:pt idx="45">
                    <c:v> 01-02-03</c:v>
                  </c:pt>
                </c:lvl>
                <c:lvl>
                  <c:pt idx="0">
                    <c:v>2008</c:v>
                  </c:pt>
                  <c:pt idx="4">
                    <c:v>2009</c:v>
                  </c:pt>
                  <c:pt idx="8">
                    <c:v>2010</c:v>
                  </c:pt>
                  <c:pt idx="12">
                    <c:v>2011</c:v>
                  </c:pt>
                  <c:pt idx="16">
                    <c:v>2012</c:v>
                  </c:pt>
                  <c:pt idx="20">
                    <c:v>2013</c:v>
                  </c:pt>
                  <c:pt idx="24">
                    <c:v>2014</c:v>
                  </c:pt>
                  <c:pt idx="28">
                    <c:v>2015</c:v>
                  </c:pt>
                  <c:pt idx="32">
                    <c:v>2016</c:v>
                  </c:pt>
                  <c:pt idx="36">
                    <c:v>2017</c:v>
                  </c:pt>
                  <c:pt idx="40">
                    <c:v>2018</c:v>
                  </c:pt>
                  <c:pt idx="45">
                    <c:v>2019</c:v>
                  </c:pt>
                </c:lvl>
              </c:multiLvlStrCache>
            </c:multiLvlStrRef>
          </c:cat>
          <c:val>
            <c:numRef>
              <c:f>Sayfa1!$D$4:$D$49</c:f>
              <c:numCache>
                <c:formatCode>0.0000</c:formatCode>
                <c:ptCount val="46"/>
                <c:pt idx="0">
                  <c:v>17.238779702814185</c:v>
                </c:pt>
                <c:pt idx="1">
                  <c:v>17.238779702814185</c:v>
                </c:pt>
                <c:pt idx="2">
                  <c:v>19.759955507177228</c:v>
                </c:pt>
                <c:pt idx="3">
                  <c:v>22.9570154916949</c:v>
                </c:pt>
                <c:pt idx="4">
                  <c:v>23.132800794272125</c:v>
                </c:pt>
                <c:pt idx="5">
                  <c:v>22.754711131003788</c:v>
                </c:pt>
                <c:pt idx="6">
                  <c:v>22.754711131003788</c:v>
                </c:pt>
                <c:pt idx="7">
                  <c:v>25.023152318187027</c:v>
                </c:pt>
                <c:pt idx="8">
                  <c:v>25.237934573809326</c:v>
                </c:pt>
                <c:pt idx="9">
                  <c:v>25.237934573809326</c:v>
                </c:pt>
                <c:pt idx="10">
                  <c:v>25.237934573809326</c:v>
                </c:pt>
                <c:pt idx="11">
                  <c:v>25.237934573809326</c:v>
                </c:pt>
                <c:pt idx="12">
                  <c:v>25.237934573809326</c:v>
                </c:pt>
                <c:pt idx="13">
                  <c:v>21.658956953965202</c:v>
                </c:pt>
                <c:pt idx="14">
                  <c:v>21.658956953965202</c:v>
                </c:pt>
                <c:pt idx="15">
                  <c:v>25.3859984567449</c:v>
                </c:pt>
                <c:pt idx="16">
                  <c:v>25.3859984567449</c:v>
                </c:pt>
                <c:pt idx="17">
                  <c:v>26.458087935848777</c:v>
                </c:pt>
                <c:pt idx="18">
                  <c:v>26.458087935848777</c:v>
                </c:pt>
                <c:pt idx="19">
                  <c:v>28.5589897328083</c:v>
                </c:pt>
                <c:pt idx="20">
                  <c:v>28.5589897328083</c:v>
                </c:pt>
                <c:pt idx="21">
                  <c:v>28.5589897328083</c:v>
                </c:pt>
                <c:pt idx="22">
                  <c:v>28.5589897328083</c:v>
                </c:pt>
                <c:pt idx="23">
                  <c:v>28.5589897328083</c:v>
                </c:pt>
                <c:pt idx="24">
                  <c:v>28.5589897328083</c:v>
                </c:pt>
                <c:pt idx="25">
                  <c:v>28.659000000000031</c:v>
                </c:pt>
                <c:pt idx="26">
                  <c:v>28.659000000000031</c:v>
                </c:pt>
                <c:pt idx="27">
                  <c:v>31.3157</c:v>
                </c:pt>
                <c:pt idx="28">
                  <c:v>31.3157</c:v>
                </c:pt>
                <c:pt idx="29">
                  <c:v>31.3157</c:v>
                </c:pt>
                <c:pt idx="30">
                  <c:v>31.3157</c:v>
                </c:pt>
                <c:pt idx="31">
                  <c:v>31.3157</c:v>
                </c:pt>
                <c:pt idx="32">
                  <c:v>33.476300000000002</c:v>
                </c:pt>
                <c:pt idx="33">
                  <c:v>33.476300000000002</c:v>
                </c:pt>
                <c:pt idx="34">
                  <c:v>33.476300000000002</c:v>
                </c:pt>
                <c:pt idx="35">
                  <c:v>33.476300000000002</c:v>
                </c:pt>
                <c:pt idx="36">
                  <c:v>33.476300000000002</c:v>
                </c:pt>
                <c:pt idx="37">
                  <c:v>33.476300000000002</c:v>
                </c:pt>
                <c:pt idx="38">
                  <c:v>33.476300000000002</c:v>
                </c:pt>
                <c:pt idx="39">
                  <c:v>33.476300000000002</c:v>
                </c:pt>
                <c:pt idx="40">
                  <c:v>36.457199999999993</c:v>
                </c:pt>
                <c:pt idx="41">
                  <c:v>37.376800000000003</c:v>
                </c:pt>
                <c:pt idx="42">
                  <c:v>42.559699999999999</c:v>
                </c:pt>
                <c:pt idx="43">
                  <c:v>48.373000000000005</c:v>
                </c:pt>
                <c:pt idx="44">
                  <c:v>57.097800000000007</c:v>
                </c:pt>
                <c:pt idx="45">
                  <c:v>57.256</c:v>
                </c:pt>
              </c:numCache>
            </c:numRef>
          </c:val>
          <c:smooth val="0"/>
          <c:extLst>
            <c:ext xmlns:c16="http://schemas.microsoft.com/office/drawing/2014/chart" uri="{C3380CC4-5D6E-409C-BE32-E72D297353CC}">
              <c16:uniqueId val="{00000000-B0AD-41DC-B39A-D4957E1B712A}"/>
            </c:ext>
          </c:extLst>
        </c:ser>
        <c:ser>
          <c:idx val="1"/>
          <c:order val="1"/>
          <c:tx>
            <c:strRef>
              <c:f>Sayfa1!$E$3</c:f>
              <c:strCache>
                <c:ptCount val="1"/>
                <c:pt idx="0">
                  <c:v>Mesken
(AG)</c:v>
                </c:pt>
              </c:strCache>
            </c:strRef>
          </c:tx>
          <c:spPr>
            <a:ln w="28575" cap="rnd">
              <a:solidFill>
                <a:srgbClr val="7030A0"/>
              </a:solidFill>
              <a:round/>
            </a:ln>
            <a:effectLst/>
          </c:spPr>
          <c:marker>
            <c:symbol val="diamond"/>
            <c:size val="6"/>
            <c:spPr>
              <a:solidFill>
                <a:schemeClr val="bg1"/>
              </a:solidFill>
              <a:ln w="9525">
                <a:solidFill>
                  <a:srgbClr val="7030A0"/>
                </a:solidFill>
              </a:ln>
              <a:effectLst/>
            </c:spPr>
          </c:marker>
          <c:cat>
            <c:multiLvlStrRef>
              <c:f>Sayfa1!$B$4:$C$49</c:f>
              <c:multiLvlStrCache>
                <c:ptCount val="46"/>
                <c:lvl>
                  <c:pt idx="0">
                    <c:v> 01-02-03</c:v>
                  </c:pt>
                  <c:pt idx="1">
                    <c:v> 04-05-06</c:v>
                  </c:pt>
                  <c:pt idx="2">
                    <c:v> 07-08-09</c:v>
                  </c:pt>
                  <c:pt idx="3">
                    <c:v> 10-11-12</c:v>
                  </c:pt>
                  <c:pt idx="4">
                    <c:v> 01-02-03</c:v>
                  </c:pt>
                  <c:pt idx="5">
                    <c:v> 04-05-06</c:v>
                  </c:pt>
                  <c:pt idx="6">
                    <c:v> 07-08-09</c:v>
                  </c:pt>
                  <c:pt idx="7">
                    <c:v> 10-11-12</c:v>
                  </c:pt>
                  <c:pt idx="8">
                    <c:v> 01-02-03</c:v>
                  </c:pt>
                  <c:pt idx="9">
                    <c:v> 04-05-06</c:v>
                  </c:pt>
                  <c:pt idx="10">
                    <c:v> 07-08-09</c:v>
                  </c:pt>
                  <c:pt idx="11">
                    <c:v> 10-11-12</c:v>
                  </c:pt>
                  <c:pt idx="12">
                    <c:v> 01-02-03</c:v>
                  </c:pt>
                  <c:pt idx="13">
                    <c:v> 04-05-06</c:v>
                  </c:pt>
                  <c:pt idx="14">
                    <c:v> 07-08-09</c:v>
                  </c:pt>
                  <c:pt idx="15">
                    <c:v> 10-11-12</c:v>
                  </c:pt>
                  <c:pt idx="16">
                    <c:v> 01-02-03</c:v>
                  </c:pt>
                  <c:pt idx="17">
                    <c:v> 04-05-06</c:v>
                  </c:pt>
                  <c:pt idx="18">
                    <c:v> 07-08-09</c:v>
                  </c:pt>
                  <c:pt idx="19">
                    <c:v> 10-11-12</c:v>
                  </c:pt>
                  <c:pt idx="20">
                    <c:v> 01-02-03</c:v>
                  </c:pt>
                  <c:pt idx="21">
                    <c:v> 04-05-06</c:v>
                  </c:pt>
                  <c:pt idx="22">
                    <c:v> 07-08-09</c:v>
                  </c:pt>
                  <c:pt idx="23">
                    <c:v> 10-11-12</c:v>
                  </c:pt>
                  <c:pt idx="24">
                    <c:v> 01-02-03</c:v>
                  </c:pt>
                  <c:pt idx="25">
                    <c:v> 04-05-06</c:v>
                  </c:pt>
                  <c:pt idx="26">
                    <c:v> 07-08-09</c:v>
                  </c:pt>
                  <c:pt idx="27">
                    <c:v> 10-11-12</c:v>
                  </c:pt>
                  <c:pt idx="28">
                    <c:v> 01-02-03</c:v>
                  </c:pt>
                  <c:pt idx="29">
                    <c:v> 04-05-06</c:v>
                  </c:pt>
                  <c:pt idx="30">
                    <c:v> 07-08-09</c:v>
                  </c:pt>
                  <c:pt idx="31">
                    <c:v> 10-11-12</c:v>
                  </c:pt>
                  <c:pt idx="32">
                    <c:v> 01-02-03</c:v>
                  </c:pt>
                  <c:pt idx="33">
                    <c:v> 04-05-06</c:v>
                  </c:pt>
                  <c:pt idx="34">
                    <c:v> 07-08-09</c:v>
                  </c:pt>
                  <c:pt idx="35">
                    <c:v> 10-11-12</c:v>
                  </c:pt>
                  <c:pt idx="36">
                    <c:v> 01-02-03</c:v>
                  </c:pt>
                  <c:pt idx="37">
                    <c:v> 04-05-06</c:v>
                  </c:pt>
                  <c:pt idx="38">
                    <c:v> 07-08-09</c:v>
                  </c:pt>
                  <c:pt idx="39">
                    <c:v> 10-11-12</c:v>
                  </c:pt>
                  <c:pt idx="40">
                    <c:v> 01-02-03</c:v>
                  </c:pt>
                  <c:pt idx="41">
                    <c:v> 04-05-06-07</c:v>
                  </c:pt>
                  <c:pt idx="42">
                    <c:v> 08</c:v>
                  </c:pt>
                  <c:pt idx="43">
                    <c:v> 09</c:v>
                  </c:pt>
                  <c:pt idx="44">
                    <c:v> 10-11-12</c:v>
                  </c:pt>
                  <c:pt idx="45">
                    <c:v> 01-02-03</c:v>
                  </c:pt>
                </c:lvl>
                <c:lvl>
                  <c:pt idx="0">
                    <c:v>2008</c:v>
                  </c:pt>
                  <c:pt idx="4">
                    <c:v>2009</c:v>
                  </c:pt>
                  <c:pt idx="8">
                    <c:v>2010</c:v>
                  </c:pt>
                  <c:pt idx="12">
                    <c:v>2011</c:v>
                  </c:pt>
                  <c:pt idx="16">
                    <c:v>2012</c:v>
                  </c:pt>
                  <c:pt idx="20">
                    <c:v>2013</c:v>
                  </c:pt>
                  <c:pt idx="24">
                    <c:v>2014</c:v>
                  </c:pt>
                  <c:pt idx="28">
                    <c:v>2015</c:v>
                  </c:pt>
                  <c:pt idx="32">
                    <c:v>2016</c:v>
                  </c:pt>
                  <c:pt idx="36">
                    <c:v>2017</c:v>
                  </c:pt>
                  <c:pt idx="40">
                    <c:v>2018</c:v>
                  </c:pt>
                  <c:pt idx="45">
                    <c:v>2019</c:v>
                  </c:pt>
                </c:lvl>
              </c:multiLvlStrCache>
            </c:multiLvlStrRef>
          </c:cat>
          <c:val>
            <c:numRef>
              <c:f>Sayfa1!$E$4:$E$49</c:f>
              <c:numCache>
                <c:formatCode>0.0000</c:formatCode>
                <c:ptCount val="46"/>
                <c:pt idx="0">
                  <c:v>14.83000520354917</c:v>
                </c:pt>
                <c:pt idx="1">
                  <c:v>14.83000520354917</c:v>
                </c:pt>
                <c:pt idx="2">
                  <c:v>16.855624331264636</c:v>
                </c:pt>
                <c:pt idx="3">
                  <c:v>19.571634322485028</c:v>
                </c:pt>
                <c:pt idx="4">
                  <c:v>19.802653774728789</c:v>
                </c:pt>
                <c:pt idx="5">
                  <c:v>19.489137329602887</c:v>
                </c:pt>
                <c:pt idx="6">
                  <c:v>19.489137329602887</c:v>
                </c:pt>
                <c:pt idx="7">
                  <c:v>21.376276341221189</c:v>
                </c:pt>
                <c:pt idx="8">
                  <c:v>21.658956953965202</c:v>
                </c:pt>
                <c:pt idx="9">
                  <c:v>21.658956953965202</c:v>
                </c:pt>
                <c:pt idx="10">
                  <c:v>21.658956953965202</c:v>
                </c:pt>
                <c:pt idx="11">
                  <c:v>21.658956953965202</c:v>
                </c:pt>
                <c:pt idx="12">
                  <c:v>21.658956953965202</c:v>
                </c:pt>
                <c:pt idx="13">
                  <c:v>25.237934573809326</c:v>
                </c:pt>
                <c:pt idx="14">
                  <c:v>25.237934573809326</c:v>
                </c:pt>
                <c:pt idx="15">
                  <c:v>23.734118602395043</c:v>
                </c:pt>
                <c:pt idx="16">
                  <c:v>23.734118602395043</c:v>
                </c:pt>
                <c:pt idx="17">
                  <c:v>25.886477026698035</c:v>
                </c:pt>
                <c:pt idx="18">
                  <c:v>25.886477026698035</c:v>
                </c:pt>
                <c:pt idx="19">
                  <c:v>28.385977803693226</c:v>
                </c:pt>
                <c:pt idx="20">
                  <c:v>28.385977803693226</c:v>
                </c:pt>
                <c:pt idx="21">
                  <c:v>28.385977803693226</c:v>
                </c:pt>
                <c:pt idx="22">
                  <c:v>28.385977803693226</c:v>
                </c:pt>
                <c:pt idx="23">
                  <c:v>28.385977803693226</c:v>
                </c:pt>
                <c:pt idx="24">
                  <c:v>28.385977803693226</c:v>
                </c:pt>
                <c:pt idx="25">
                  <c:v>28.485999999999958</c:v>
                </c:pt>
                <c:pt idx="26">
                  <c:v>28.485999999999958</c:v>
                </c:pt>
                <c:pt idx="27">
                  <c:v>31.048499999999958</c:v>
                </c:pt>
                <c:pt idx="28">
                  <c:v>31.048499999999958</c:v>
                </c:pt>
                <c:pt idx="29">
                  <c:v>31.048499999999958</c:v>
                </c:pt>
                <c:pt idx="30">
                  <c:v>31.048499999999958</c:v>
                </c:pt>
                <c:pt idx="31">
                  <c:v>31.048499999999958</c:v>
                </c:pt>
                <c:pt idx="32">
                  <c:v>33.183500000000002</c:v>
                </c:pt>
                <c:pt idx="33">
                  <c:v>33.183500000000002</c:v>
                </c:pt>
                <c:pt idx="34">
                  <c:v>33.183500000000002</c:v>
                </c:pt>
                <c:pt idx="35">
                  <c:v>33.183500000000002</c:v>
                </c:pt>
                <c:pt idx="36">
                  <c:v>33.183500000000002</c:v>
                </c:pt>
                <c:pt idx="37">
                  <c:v>33.183500000000002</c:v>
                </c:pt>
                <c:pt idx="38">
                  <c:v>33.183500000000002</c:v>
                </c:pt>
                <c:pt idx="39">
                  <c:v>33.183500000000002</c:v>
                </c:pt>
                <c:pt idx="40">
                  <c:v>36.137100000000011</c:v>
                </c:pt>
                <c:pt idx="41">
                  <c:v>37.125100000000096</c:v>
                </c:pt>
                <c:pt idx="42">
                  <c:v>40.461400000000005</c:v>
                </c:pt>
                <c:pt idx="43">
                  <c:v>44.011899999999997</c:v>
                </c:pt>
                <c:pt idx="44">
                  <c:v>47.850399999999993</c:v>
                </c:pt>
                <c:pt idx="45">
                  <c:v>43.3187</c:v>
                </c:pt>
              </c:numCache>
            </c:numRef>
          </c:val>
          <c:smooth val="0"/>
          <c:extLst>
            <c:ext xmlns:c16="http://schemas.microsoft.com/office/drawing/2014/chart" uri="{C3380CC4-5D6E-409C-BE32-E72D297353CC}">
              <c16:uniqueId val="{00000001-B0AD-41DC-B39A-D4957E1B712A}"/>
            </c:ext>
          </c:extLst>
        </c:ser>
        <c:ser>
          <c:idx val="2"/>
          <c:order val="2"/>
          <c:tx>
            <c:strRef>
              <c:f>Sayfa1!$F$3</c:f>
              <c:strCache>
                <c:ptCount val="1"/>
                <c:pt idx="0">
                  <c:v>Sanayi
(AG)</c:v>
                </c:pt>
              </c:strCache>
            </c:strRef>
          </c:tx>
          <c:spPr>
            <a:ln w="28575" cap="rnd">
              <a:solidFill>
                <a:srgbClr val="C00000"/>
              </a:solidFill>
              <a:round/>
            </a:ln>
            <a:effectLst/>
          </c:spPr>
          <c:marker>
            <c:symbol val="triangle"/>
            <c:size val="6"/>
            <c:spPr>
              <a:solidFill>
                <a:schemeClr val="bg1"/>
              </a:solidFill>
              <a:ln w="9525">
                <a:solidFill>
                  <a:srgbClr val="C00000"/>
                </a:solidFill>
              </a:ln>
              <a:effectLst/>
            </c:spPr>
          </c:marker>
          <c:cat>
            <c:multiLvlStrRef>
              <c:f>Sayfa1!$B$4:$C$49</c:f>
              <c:multiLvlStrCache>
                <c:ptCount val="46"/>
                <c:lvl>
                  <c:pt idx="0">
                    <c:v> 01-02-03</c:v>
                  </c:pt>
                  <c:pt idx="1">
                    <c:v> 04-05-06</c:v>
                  </c:pt>
                  <c:pt idx="2">
                    <c:v> 07-08-09</c:v>
                  </c:pt>
                  <c:pt idx="3">
                    <c:v> 10-11-12</c:v>
                  </c:pt>
                  <c:pt idx="4">
                    <c:v> 01-02-03</c:v>
                  </c:pt>
                  <c:pt idx="5">
                    <c:v> 04-05-06</c:v>
                  </c:pt>
                  <c:pt idx="6">
                    <c:v> 07-08-09</c:v>
                  </c:pt>
                  <c:pt idx="7">
                    <c:v> 10-11-12</c:v>
                  </c:pt>
                  <c:pt idx="8">
                    <c:v> 01-02-03</c:v>
                  </c:pt>
                  <c:pt idx="9">
                    <c:v> 04-05-06</c:v>
                  </c:pt>
                  <c:pt idx="10">
                    <c:v> 07-08-09</c:v>
                  </c:pt>
                  <c:pt idx="11">
                    <c:v> 10-11-12</c:v>
                  </c:pt>
                  <c:pt idx="12">
                    <c:v> 01-02-03</c:v>
                  </c:pt>
                  <c:pt idx="13">
                    <c:v> 04-05-06</c:v>
                  </c:pt>
                  <c:pt idx="14">
                    <c:v> 07-08-09</c:v>
                  </c:pt>
                  <c:pt idx="15">
                    <c:v> 10-11-12</c:v>
                  </c:pt>
                  <c:pt idx="16">
                    <c:v> 01-02-03</c:v>
                  </c:pt>
                  <c:pt idx="17">
                    <c:v> 04-05-06</c:v>
                  </c:pt>
                  <c:pt idx="18">
                    <c:v> 07-08-09</c:v>
                  </c:pt>
                  <c:pt idx="19">
                    <c:v> 10-11-12</c:v>
                  </c:pt>
                  <c:pt idx="20">
                    <c:v> 01-02-03</c:v>
                  </c:pt>
                  <c:pt idx="21">
                    <c:v> 04-05-06</c:v>
                  </c:pt>
                  <c:pt idx="22">
                    <c:v> 07-08-09</c:v>
                  </c:pt>
                  <c:pt idx="23">
                    <c:v> 10-11-12</c:v>
                  </c:pt>
                  <c:pt idx="24">
                    <c:v> 01-02-03</c:v>
                  </c:pt>
                  <c:pt idx="25">
                    <c:v> 04-05-06</c:v>
                  </c:pt>
                  <c:pt idx="26">
                    <c:v> 07-08-09</c:v>
                  </c:pt>
                  <c:pt idx="27">
                    <c:v> 10-11-12</c:v>
                  </c:pt>
                  <c:pt idx="28">
                    <c:v> 01-02-03</c:v>
                  </c:pt>
                  <c:pt idx="29">
                    <c:v> 04-05-06</c:v>
                  </c:pt>
                  <c:pt idx="30">
                    <c:v> 07-08-09</c:v>
                  </c:pt>
                  <c:pt idx="31">
                    <c:v> 10-11-12</c:v>
                  </c:pt>
                  <c:pt idx="32">
                    <c:v> 01-02-03</c:v>
                  </c:pt>
                  <c:pt idx="33">
                    <c:v> 04-05-06</c:v>
                  </c:pt>
                  <c:pt idx="34">
                    <c:v> 07-08-09</c:v>
                  </c:pt>
                  <c:pt idx="35">
                    <c:v> 10-11-12</c:v>
                  </c:pt>
                  <c:pt idx="36">
                    <c:v> 01-02-03</c:v>
                  </c:pt>
                  <c:pt idx="37">
                    <c:v> 04-05-06</c:v>
                  </c:pt>
                  <c:pt idx="38">
                    <c:v> 07-08-09</c:v>
                  </c:pt>
                  <c:pt idx="39">
                    <c:v> 10-11-12</c:v>
                  </c:pt>
                  <c:pt idx="40">
                    <c:v> 01-02-03</c:v>
                  </c:pt>
                  <c:pt idx="41">
                    <c:v> 04-05-06-07</c:v>
                  </c:pt>
                  <c:pt idx="42">
                    <c:v> 08</c:v>
                  </c:pt>
                  <c:pt idx="43">
                    <c:v> 09</c:v>
                  </c:pt>
                  <c:pt idx="44">
                    <c:v> 10-11-12</c:v>
                  </c:pt>
                  <c:pt idx="45">
                    <c:v> 01-02-03</c:v>
                  </c:pt>
                </c:lvl>
                <c:lvl>
                  <c:pt idx="0">
                    <c:v>2008</c:v>
                  </c:pt>
                  <c:pt idx="4">
                    <c:v>2009</c:v>
                  </c:pt>
                  <c:pt idx="8">
                    <c:v>2010</c:v>
                  </c:pt>
                  <c:pt idx="12">
                    <c:v>2011</c:v>
                  </c:pt>
                  <c:pt idx="16">
                    <c:v>2012</c:v>
                  </c:pt>
                  <c:pt idx="20">
                    <c:v>2013</c:v>
                  </c:pt>
                  <c:pt idx="24">
                    <c:v>2014</c:v>
                  </c:pt>
                  <c:pt idx="28">
                    <c:v>2015</c:v>
                  </c:pt>
                  <c:pt idx="32">
                    <c:v>2016</c:v>
                  </c:pt>
                  <c:pt idx="36">
                    <c:v>2017</c:v>
                  </c:pt>
                  <c:pt idx="40">
                    <c:v>2018</c:v>
                  </c:pt>
                  <c:pt idx="45">
                    <c:v>2019</c:v>
                  </c:pt>
                </c:lvl>
              </c:multiLvlStrCache>
            </c:multiLvlStrRef>
          </c:cat>
          <c:val>
            <c:numRef>
              <c:f>Sayfa1!$F$4:$F$49</c:f>
              <c:numCache>
                <c:formatCode>0.0000</c:formatCode>
                <c:ptCount val="46"/>
                <c:pt idx="0">
                  <c:v>13.280025694372419</c:v>
                </c:pt>
                <c:pt idx="1">
                  <c:v>13.280025694372419</c:v>
                </c:pt>
                <c:pt idx="2">
                  <c:v>16.059826869000631</c:v>
                </c:pt>
                <c:pt idx="3">
                  <c:v>17.640119568304119</c:v>
                </c:pt>
                <c:pt idx="4">
                  <c:v>17.843702141000428</c:v>
                </c:pt>
                <c:pt idx="5">
                  <c:v>17.555412800463102</c:v>
                </c:pt>
                <c:pt idx="6">
                  <c:v>17.555412800463102</c:v>
                </c:pt>
                <c:pt idx="7">
                  <c:v>19.284278702032278</c:v>
                </c:pt>
                <c:pt idx="8">
                  <c:v>19.521617344637452</c:v>
                </c:pt>
                <c:pt idx="9">
                  <c:v>19.521617344637452</c:v>
                </c:pt>
                <c:pt idx="10">
                  <c:v>19.521617344637452</c:v>
                </c:pt>
                <c:pt idx="11">
                  <c:v>19.521617344637452</c:v>
                </c:pt>
                <c:pt idx="12">
                  <c:v>19.521617344637452</c:v>
                </c:pt>
                <c:pt idx="13">
                  <c:v>19.521617344637452</c:v>
                </c:pt>
                <c:pt idx="14">
                  <c:v>19.521617344637452</c:v>
                </c:pt>
                <c:pt idx="15">
                  <c:v>21.479314864621116</c:v>
                </c:pt>
                <c:pt idx="16">
                  <c:v>21.479314864621116</c:v>
                </c:pt>
                <c:pt idx="17">
                  <c:v>23.686501153473252</c:v>
                </c:pt>
                <c:pt idx="18">
                  <c:v>23.686501153473252</c:v>
                </c:pt>
                <c:pt idx="19">
                  <c:v>24.626260246930027</c:v>
                </c:pt>
                <c:pt idx="20">
                  <c:v>24.626260246930027</c:v>
                </c:pt>
                <c:pt idx="21">
                  <c:v>24.626260246930027</c:v>
                </c:pt>
                <c:pt idx="22">
                  <c:v>24.626260246930027</c:v>
                </c:pt>
                <c:pt idx="23">
                  <c:v>24.626260246930027</c:v>
                </c:pt>
                <c:pt idx="24">
                  <c:v>24.626260246930027</c:v>
                </c:pt>
                <c:pt idx="25">
                  <c:v>24.776800000000001</c:v>
                </c:pt>
                <c:pt idx="26">
                  <c:v>24.776800000000001</c:v>
                </c:pt>
                <c:pt idx="27">
                  <c:v>27.235799999999951</c:v>
                </c:pt>
                <c:pt idx="28">
                  <c:v>27.235799999999951</c:v>
                </c:pt>
                <c:pt idx="29">
                  <c:v>27.235799999999951</c:v>
                </c:pt>
                <c:pt idx="30">
                  <c:v>27.235799999999951</c:v>
                </c:pt>
                <c:pt idx="31">
                  <c:v>27.235799999999951</c:v>
                </c:pt>
                <c:pt idx="32">
                  <c:v>29.069800000000001</c:v>
                </c:pt>
                <c:pt idx="33">
                  <c:v>29.069800000000001</c:v>
                </c:pt>
                <c:pt idx="34">
                  <c:v>29.069800000000001</c:v>
                </c:pt>
                <c:pt idx="35">
                  <c:v>29.069800000000001</c:v>
                </c:pt>
                <c:pt idx="36">
                  <c:v>29.069800000000001</c:v>
                </c:pt>
                <c:pt idx="37">
                  <c:v>29.069800000000001</c:v>
                </c:pt>
                <c:pt idx="38">
                  <c:v>29.069800000000001</c:v>
                </c:pt>
                <c:pt idx="39">
                  <c:v>29.069800000000001</c:v>
                </c:pt>
                <c:pt idx="40">
                  <c:v>31.636000000000031</c:v>
                </c:pt>
                <c:pt idx="41">
                  <c:v>32.314999999999998</c:v>
                </c:pt>
                <c:pt idx="42">
                  <c:v>36.833600000000004</c:v>
                </c:pt>
                <c:pt idx="43">
                  <c:v>41.962000000000003</c:v>
                </c:pt>
                <c:pt idx="44">
                  <c:v>49.681200000000004</c:v>
                </c:pt>
                <c:pt idx="45">
                  <c:v>49.712100000000063</c:v>
                </c:pt>
              </c:numCache>
            </c:numRef>
          </c:val>
          <c:smooth val="0"/>
          <c:extLst>
            <c:ext xmlns:c16="http://schemas.microsoft.com/office/drawing/2014/chart" uri="{C3380CC4-5D6E-409C-BE32-E72D297353CC}">
              <c16:uniqueId val="{00000002-B0AD-41DC-B39A-D4957E1B712A}"/>
            </c:ext>
          </c:extLst>
        </c:ser>
        <c:ser>
          <c:idx val="3"/>
          <c:order val="3"/>
          <c:tx>
            <c:strRef>
              <c:f>Sayfa1!$G$3</c:f>
              <c:strCache>
                <c:ptCount val="1"/>
                <c:pt idx="0">
                  <c:v>Sanayi
(OG)</c:v>
                </c:pt>
              </c:strCache>
            </c:strRef>
          </c:tx>
          <c:spPr>
            <a:ln w="28575" cap="rnd">
              <a:solidFill>
                <a:srgbClr val="FF9900"/>
              </a:solidFill>
              <a:round/>
            </a:ln>
            <a:effectLst/>
          </c:spPr>
          <c:marker>
            <c:symbol val="triangle"/>
            <c:size val="6"/>
            <c:spPr>
              <a:solidFill>
                <a:srgbClr val="FFC000"/>
              </a:solidFill>
              <a:ln w="9525">
                <a:solidFill>
                  <a:schemeClr val="accent4"/>
                </a:solidFill>
              </a:ln>
              <a:effectLst/>
            </c:spPr>
          </c:marker>
          <c:cat>
            <c:multiLvlStrRef>
              <c:f>Sayfa1!$B$4:$C$49</c:f>
              <c:multiLvlStrCache>
                <c:ptCount val="46"/>
                <c:lvl>
                  <c:pt idx="0">
                    <c:v> 01-02-03</c:v>
                  </c:pt>
                  <c:pt idx="1">
                    <c:v> 04-05-06</c:v>
                  </c:pt>
                  <c:pt idx="2">
                    <c:v> 07-08-09</c:v>
                  </c:pt>
                  <c:pt idx="3">
                    <c:v> 10-11-12</c:v>
                  </c:pt>
                  <c:pt idx="4">
                    <c:v> 01-02-03</c:v>
                  </c:pt>
                  <c:pt idx="5">
                    <c:v> 04-05-06</c:v>
                  </c:pt>
                  <c:pt idx="6">
                    <c:v> 07-08-09</c:v>
                  </c:pt>
                  <c:pt idx="7">
                    <c:v> 10-11-12</c:v>
                  </c:pt>
                  <c:pt idx="8">
                    <c:v> 01-02-03</c:v>
                  </c:pt>
                  <c:pt idx="9">
                    <c:v> 04-05-06</c:v>
                  </c:pt>
                  <c:pt idx="10">
                    <c:v> 07-08-09</c:v>
                  </c:pt>
                  <c:pt idx="11">
                    <c:v> 10-11-12</c:v>
                  </c:pt>
                  <c:pt idx="12">
                    <c:v> 01-02-03</c:v>
                  </c:pt>
                  <c:pt idx="13">
                    <c:v> 04-05-06</c:v>
                  </c:pt>
                  <c:pt idx="14">
                    <c:v> 07-08-09</c:v>
                  </c:pt>
                  <c:pt idx="15">
                    <c:v> 10-11-12</c:v>
                  </c:pt>
                  <c:pt idx="16">
                    <c:v> 01-02-03</c:v>
                  </c:pt>
                  <c:pt idx="17">
                    <c:v> 04-05-06</c:v>
                  </c:pt>
                  <c:pt idx="18">
                    <c:v> 07-08-09</c:v>
                  </c:pt>
                  <c:pt idx="19">
                    <c:v> 10-11-12</c:v>
                  </c:pt>
                  <c:pt idx="20">
                    <c:v> 01-02-03</c:v>
                  </c:pt>
                  <c:pt idx="21">
                    <c:v> 04-05-06</c:v>
                  </c:pt>
                  <c:pt idx="22">
                    <c:v> 07-08-09</c:v>
                  </c:pt>
                  <c:pt idx="23">
                    <c:v> 10-11-12</c:v>
                  </c:pt>
                  <c:pt idx="24">
                    <c:v> 01-02-03</c:v>
                  </c:pt>
                  <c:pt idx="25">
                    <c:v> 04-05-06</c:v>
                  </c:pt>
                  <c:pt idx="26">
                    <c:v> 07-08-09</c:v>
                  </c:pt>
                  <c:pt idx="27">
                    <c:v> 10-11-12</c:v>
                  </c:pt>
                  <c:pt idx="28">
                    <c:v> 01-02-03</c:v>
                  </c:pt>
                  <c:pt idx="29">
                    <c:v> 04-05-06</c:v>
                  </c:pt>
                  <c:pt idx="30">
                    <c:v> 07-08-09</c:v>
                  </c:pt>
                  <c:pt idx="31">
                    <c:v> 10-11-12</c:v>
                  </c:pt>
                  <c:pt idx="32">
                    <c:v> 01-02-03</c:v>
                  </c:pt>
                  <c:pt idx="33">
                    <c:v> 04-05-06</c:v>
                  </c:pt>
                  <c:pt idx="34">
                    <c:v> 07-08-09</c:v>
                  </c:pt>
                  <c:pt idx="35">
                    <c:v> 10-11-12</c:v>
                  </c:pt>
                  <c:pt idx="36">
                    <c:v> 01-02-03</c:v>
                  </c:pt>
                  <c:pt idx="37">
                    <c:v> 04-05-06</c:v>
                  </c:pt>
                  <c:pt idx="38">
                    <c:v> 07-08-09</c:v>
                  </c:pt>
                  <c:pt idx="39">
                    <c:v> 10-11-12</c:v>
                  </c:pt>
                  <c:pt idx="40">
                    <c:v> 01-02-03</c:v>
                  </c:pt>
                  <c:pt idx="41">
                    <c:v> 04-05-06-07</c:v>
                  </c:pt>
                  <c:pt idx="42">
                    <c:v> 08</c:v>
                  </c:pt>
                  <c:pt idx="43">
                    <c:v> 09</c:v>
                  </c:pt>
                  <c:pt idx="44">
                    <c:v> 10-11-12</c:v>
                  </c:pt>
                  <c:pt idx="45">
                    <c:v> 01-02-03</c:v>
                  </c:pt>
                </c:lvl>
                <c:lvl>
                  <c:pt idx="0">
                    <c:v>2008</c:v>
                  </c:pt>
                  <c:pt idx="4">
                    <c:v>2009</c:v>
                  </c:pt>
                  <c:pt idx="8">
                    <c:v>2010</c:v>
                  </c:pt>
                  <c:pt idx="12">
                    <c:v>2011</c:v>
                  </c:pt>
                  <c:pt idx="16">
                    <c:v>2012</c:v>
                  </c:pt>
                  <c:pt idx="20">
                    <c:v>2013</c:v>
                  </c:pt>
                  <c:pt idx="24">
                    <c:v>2014</c:v>
                  </c:pt>
                  <c:pt idx="28">
                    <c:v>2015</c:v>
                  </c:pt>
                  <c:pt idx="32">
                    <c:v>2016</c:v>
                  </c:pt>
                  <c:pt idx="36">
                    <c:v>2017</c:v>
                  </c:pt>
                  <c:pt idx="40">
                    <c:v>2018</c:v>
                  </c:pt>
                  <c:pt idx="45">
                    <c:v>2019</c:v>
                  </c:pt>
                </c:lvl>
              </c:multiLvlStrCache>
            </c:multiLvlStrRef>
          </c:cat>
          <c:val>
            <c:numRef>
              <c:f>Sayfa1!$G$4:$G$49</c:f>
              <c:numCache>
                <c:formatCode>0.0000</c:formatCode>
                <c:ptCount val="46"/>
                <c:pt idx="0">
                  <c:v>12.903666910995376</c:v>
                </c:pt>
                <c:pt idx="1">
                  <c:v>12.903666910995376</c:v>
                </c:pt>
                <c:pt idx="2">
                  <c:v>15.652109568778407</c:v>
                </c:pt>
                <c:pt idx="3">
                  <c:v>17.216033578759159</c:v>
                </c:pt>
                <c:pt idx="4">
                  <c:v>17.136662548887433</c:v>
                </c:pt>
                <c:pt idx="5">
                  <c:v>16.851528930495068</c:v>
                </c:pt>
                <c:pt idx="6">
                  <c:v>16.851528930495068</c:v>
                </c:pt>
                <c:pt idx="7">
                  <c:v>18.556144211195484</c:v>
                </c:pt>
                <c:pt idx="8">
                  <c:v>18.434067451147254</c:v>
                </c:pt>
                <c:pt idx="9">
                  <c:v>18.434067451147254</c:v>
                </c:pt>
                <c:pt idx="10">
                  <c:v>18.434067451147254</c:v>
                </c:pt>
                <c:pt idx="11">
                  <c:v>18.434067451147254</c:v>
                </c:pt>
                <c:pt idx="12">
                  <c:v>18.434067451147254</c:v>
                </c:pt>
                <c:pt idx="13">
                  <c:v>18.434067451147254</c:v>
                </c:pt>
                <c:pt idx="14">
                  <c:v>18.434067451147254</c:v>
                </c:pt>
                <c:pt idx="15">
                  <c:v>20.115785646395093</c:v>
                </c:pt>
                <c:pt idx="16">
                  <c:v>20.115785646395093</c:v>
                </c:pt>
                <c:pt idx="17">
                  <c:v>21.855134120884184</c:v>
                </c:pt>
                <c:pt idx="18">
                  <c:v>21.855134120884184</c:v>
                </c:pt>
                <c:pt idx="19">
                  <c:v>22.73069823209498</c:v>
                </c:pt>
                <c:pt idx="20">
                  <c:v>22.73069823209498</c:v>
                </c:pt>
                <c:pt idx="21">
                  <c:v>22.73069823209498</c:v>
                </c:pt>
                <c:pt idx="22">
                  <c:v>22.73069823209498</c:v>
                </c:pt>
                <c:pt idx="23">
                  <c:v>22.73069823209498</c:v>
                </c:pt>
                <c:pt idx="24">
                  <c:v>22.73069823209498</c:v>
                </c:pt>
                <c:pt idx="25">
                  <c:v>22.836300000000001</c:v>
                </c:pt>
                <c:pt idx="26">
                  <c:v>22.836300000000001</c:v>
                </c:pt>
                <c:pt idx="27">
                  <c:v>24.85280000000003</c:v>
                </c:pt>
                <c:pt idx="28">
                  <c:v>24.85280000000003</c:v>
                </c:pt>
                <c:pt idx="29">
                  <c:v>24.85280000000003</c:v>
                </c:pt>
                <c:pt idx="30">
                  <c:v>24.85280000000003</c:v>
                </c:pt>
                <c:pt idx="31">
                  <c:v>24.85280000000003</c:v>
                </c:pt>
                <c:pt idx="32">
                  <c:v>26.017399999999999</c:v>
                </c:pt>
                <c:pt idx="33">
                  <c:v>26.017399999999999</c:v>
                </c:pt>
                <c:pt idx="34">
                  <c:v>26.017399999999999</c:v>
                </c:pt>
                <c:pt idx="35">
                  <c:v>26.017399999999999</c:v>
                </c:pt>
                <c:pt idx="36">
                  <c:v>26.017399999999999</c:v>
                </c:pt>
                <c:pt idx="37">
                  <c:v>26.017399999999999</c:v>
                </c:pt>
                <c:pt idx="38">
                  <c:v>26.017399999999999</c:v>
                </c:pt>
                <c:pt idx="39">
                  <c:v>26.017399999999999</c:v>
                </c:pt>
                <c:pt idx="40">
                  <c:v>28.309000000000001</c:v>
                </c:pt>
                <c:pt idx="41">
                  <c:v>29.101199999999999</c:v>
                </c:pt>
                <c:pt idx="42">
                  <c:v>33.16940000000001</c:v>
                </c:pt>
                <c:pt idx="43">
                  <c:v>37.794800000000002</c:v>
                </c:pt>
                <c:pt idx="44">
                  <c:v>44.758500000000012</c:v>
                </c:pt>
                <c:pt idx="45">
                  <c:v>44.778500000000079</c:v>
                </c:pt>
              </c:numCache>
            </c:numRef>
          </c:val>
          <c:smooth val="0"/>
          <c:extLst>
            <c:ext xmlns:c16="http://schemas.microsoft.com/office/drawing/2014/chart" uri="{C3380CC4-5D6E-409C-BE32-E72D297353CC}">
              <c16:uniqueId val="{00000003-B0AD-41DC-B39A-D4957E1B712A}"/>
            </c:ext>
          </c:extLst>
        </c:ser>
        <c:ser>
          <c:idx val="4"/>
          <c:order val="4"/>
          <c:tx>
            <c:strRef>
              <c:f>Sayfa1!$H$3</c:f>
              <c:strCache>
                <c:ptCount val="1"/>
                <c:pt idx="0">
                  <c:v>TETAŞ TOPTAN</c:v>
                </c:pt>
              </c:strCache>
            </c:strRef>
          </c:tx>
          <c:spPr>
            <a:ln w="28575" cap="rnd">
              <a:solidFill>
                <a:srgbClr val="003300"/>
              </a:solidFill>
              <a:round/>
            </a:ln>
            <a:effectLst/>
          </c:spPr>
          <c:marker>
            <c:symbol val="star"/>
            <c:size val="6"/>
            <c:spPr>
              <a:solidFill>
                <a:schemeClr val="bg1"/>
              </a:solidFill>
              <a:ln w="9525">
                <a:solidFill>
                  <a:schemeClr val="tx1"/>
                </a:solidFill>
              </a:ln>
              <a:effectLst/>
            </c:spPr>
          </c:marker>
          <c:cat>
            <c:multiLvlStrRef>
              <c:f>Sayfa1!$B$4:$C$49</c:f>
              <c:multiLvlStrCache>
                <c:ptCount val="46"/>
                <c:lvl>
                  <c:pt idx="0">
                    <c:v> 01-02-03</c:v>
                  </c:pt>
                  <c:pt idx="1">
                    <c:v> 04-05-06</c:v>
                  </c:pt>
                  <c:pt idx="2">
                    <c:v> 07-08-09</c:v>
                  </c:pt>
                  <c:pt idx="3">
                    <c:v> 10-11-12</c:v>
                  </c:pt>
                  <c:pt idx="4">
                    <c:v> 01-02-03</c:v>
                  </c:pt>
                  <c:pt idx="5">
                    <c:v> 04-05-06</c:v>
                  </c:pt>
                  <c:pt idx="6">
                    <c:v> 07-08-09</c:v>
                  </c:pt>
                  <c:pt idx="7">
                    <c:v> 10-11-12</c:v>
                  </c:pt>
                  <c:pt idx="8">
                    <c:v> 01-02-03</c:v>
                  </c:pt>
                  <c:pt idx="9">
                    <c:v> 04-05-06</c:v>
                  </c:pt>
                  <c:pt idx="10">
                    <c:v> 07-08-09</c:v>
                  </c:pt>
                  <c:pt idx="11">
                    <c:v> 10-11-12</c:v>
                  </c:pt>
                  <c:pt idx="12">
                    <c:v> 01-02-03</c:v>
                  </c:pt>
                  <c:pt idx="13">
                    <c:v> 04-05-06</c:v>
                  </c:pt>
                  <c:pt idx="14">
                    <c:v> 07-08-09</c:v>
                  </c:pt>
                  <c:pt idx="15">
                    <c:v> 10-11-12</c:v>
                  </c:pt>
                  <c:pt idx="16">
                    <c:v> 01-02-03</c:v>
                  </c:pt>
                  <c:pt idx="17">
                    <c:v> 04-05-06</c:v>
                  </c:pt>
                  <c:pt idx="18">
                    <c:v> 07-08-09</c:v>
                  </c:pt>
                  <c:pt idx="19">
                    <c:v> 10-11-12</c:v>
                  </c:pt>
                  <c:pt idx="20">
                    <c:v> 01-02-03</c:v>
                  </c:pt>
                  <c:pt idx="21">
                    <c:v> 04-05-06</c:v>
                  </c:pt>
                  <c:pt idx="22">
                    <c:v> 07-08-09</c:v>
                  </c:pt>
                  <c:pt idx="23">
                    <c:v> 10-11-12</c:v>
                  </c:pt>
                  <c:pt idx="24">
                    <c:v> 01-02-03</c:v>
                  </c:pt>
                  <c:pt idx="25">
                    <c:v> 04-05-06</c:v>
                  </c:pt>
                  <c:pt idx="26">
                    <c:v> 07-08-09</c:v>
                  </c:pt>
                  <c:pt idx="27">
                    <c:v> 10-11-12</c:v>
                  </c:pt>
                  <c:pt idx="28">
                    <c:v> 01-02-03</c:v>
                  </c:pt>
                  <c:pt idx="29">
                    <c:v> 04-05-06</c:v>
                  </c:pt>
                  <c:pt idx="30">
                    <c:v> 07-08-09</c:v>
                  </c:pt>
                  <c:pt idx="31">
                    <c:v> 10-11-12</c:v>
                  </c:pt>
                  <c:pt idx="32">
                    <c:v> 01-02-03</c:v>
                  </c:pt>
                  <c:pt idx="33">
                    <c:v> 04-05-06</c:v>
                  </c:pt>
                  <c:pt idx="34">
                    <c:v> 07-08-09</c:v>
                  </c:pt>
                  <c:pt idx="35">
                    <c:v> 10-11-12</c:v>
                  </c:pt>
                  <c:pt idx="36">
                    <c:v> 01-02-03</c:v>
                  </c:pt>
                  <c:pt idx="37">
                    <c:v> 04-05-06</c:v>
                  </c:pt>
                  <c:pt idx="38">
                    <c:v> 07-08-09</c:v>
                  </c:pt>
                  <c:pt idx="39">
                    <c:v> 10-11-12</c:v>
                  </c:pt>
                  <c:pt idx="40">
                    <c:v> 01-02-03</c:v>
                  </c:pt>
                  <c:pt idx="41">
                    <c:v> 04-05-06-07</c:v>
                  </c:pt>
                  <c:pt idx="42">
                    <c:v> 08</c:v>
                  </c:pt>
                  <c:pt idx="43">
                    <c:v> 09</c:v>
                  </c:pt>
                  <c:pt idx="44">
                    <c:v> 10-11-12</c:v>
                  </c:pt>
                  <c:pt idx="45">
                    <c:v> 01-02-03</c:v>
                  </c:pt>
                </c:lvl>
                <c:lvl>
                  <c:pt idx="0">
                    <c:v>2008</c:v>
                  </c:pt>
                  <c:pt idx="4">
                    <c:v>2009</c:v>
                  </c:pt>
                  <c:pt idx="8">
                    <c:v>2010</c:v>
                  </c:pt>
                  <c:pt idx="12">
                    <c:v>2011</c:v>
                  </c:pt>
                  <c:pt idx="16">
                    <c:v>2012</c:v>
                  </c:pt>
                  <c:pt idx="20">
                    <c:v>2013</c:v>
                  </c:pt>
                  <c:pt idx="24">
                    <c:v>2014</c:v>
                  </c:pt>
                  <c:pt idx="28">
                    <c:v>2015</c:v>
                  </c:pt>
                  <c:pt idx="32">
                    <c:v>2016</c:v>
                  </c:pt>
                  <c:pt idx="36">
                    <c:v>2017</c:v>
                  </c:pt>
                  <c:pt idx="40">
                    <c:v>2018</c:v>
                  </c:pt>
                  <c:pt idx="45">
                    <c:v>2019</c:v>
                  </c:pt>
                </c:lvl>
              </c:multiLvlStrCache>
            </c:multiLvlStrRef>
          </c:cat>
          <c:val>
            <c:numRef>
              <c:f>Sayfa1!$H$4:$H$49</c:f>
              <c:numCache>
                <c:formatCode>0.0000</c:formatCode>
                <c:ptCount val="46"/>
                <c:pt idx="0">
                  <c:v>9.5300000000000011</c:v>
                </c:pt>
                <c:pt idx="1">
                  <c:v>9.5300000000000011</c:v>
                </c:pt>
                <c:pt idx="2">
                  <c:v>10.74</c:v>
                </c:pt>
                <c:pt idx="3">
                  <c:v>14.39</c:v>
                </c:pt>
                <c:pt idx="4">
                  <c:v>12.62</c:v>
                </c:pt>
                <c:pt idx="5">
                  <c:v>12.62</c:v>
                </c:pt>
                <c:pt idx="6">
                  <c:v>12.62</c:v>
                </c:pt>
                <c:pt idx="7">
                  <c:v>15.28</c:v>
                </c:pt>
                <c:pt idx="8">
                  <c:v>15.28</c:v>
                </c:pt>
                <c:pt idx="9">
                  <c:v>15.28</c:v>
                </c:pt>
                <c:pt idx="10">
                  <c:v>15.63</c:v>
                </c:pt>
                <c:pt idx="11">
                  <c:v>12.450000000000006</c:v>
                </c:pt>
                <c:pt idx="12">
                  <c:v>12.450000000000006</c:v>
                </c:pt>
                <c:pt idx="13">
                  <c:v>12.4</c:v>
                </c:pt>
                <c:pt idx="14">
                  <c:v>13.860000000000017</c:v>
                </c:pt>
                <c:pt idx="15">
                  <c:v>16.55</c:v>
                </c:pt>
                <c:pt idx="16">
                  <c:v>16.71</c:v>
                </c:pt>
                <c:pt idx="17">
                  <c:v>18.91</c:v>
                </c:pt>
                <c:pt idx="18">
                  <c:v>18.91</c:v>
                </c:pt>
                <c:pt idx="19">
                  <c:v>20.8</c:v>
                </c:pt>
                <c:pt idx="20">
                  <c:v>17.73</c:v>
                </c:pt>
                <c:pt idx="21">
                  <c:v>18.093599999999959</c:v>
                </c:pt>
                <c:pt idx="22">
                  <c:v>18.093599999999959</c:v>
                </c:pt>
                <c:pt idx="23">
                  <c:v>18.093599999999959</c:v>
                </c:pt>
                <c:pt idx="24">
                  <c:v>16.32</c:v>
                </c:pt>
                <c:pt idx="25">
                  <c:v>17.32</c:v>
                </c:pt>
                <c:pt idx="26">
                  <c:v>17.12</c:v>
                </c:pt>
                <c:pt idx="27">
                  <c:v>18.03</c:v>
                </c:pt>
                <c:pt idx="28">
                  <c:v>17.850000000000001</c:v>
                </c:pt>
                <c:pt idx="29">
                  <c:v>17.3</c:v>
                </c:pt>
                <c:pt idx="30">
                  <c:v>17.3</c:v>
                </c:pt>
                <c:pt idx="31">
                  <c:v>17.3</c:v>
                </c:pt>
                <c:pt idx="32">
                  <c:v>17.75</c:v>
                </c:pt>
                <c:pt idx="33">
                  <c:v>16.350000000000001</c:v>
                </c:pt>
                <c:pt idx="34">
                  <c:v>14.8</c:v>
                </c:pt>
                <c:pt idx="35">
                  <c:v>14.8</c:v>
                </c:pt>
                <c:pt idx="36">
                  <c:v>16.2</c:v>
                </c:pt>
                <c:pt idx="37">
                  <c:v>16</c:v>
                </c:pt>
                <c:pt idx="38">
                  <c:v>15.65</c:v>
                </c:pt>
                <c:pt idx="39">
                  <c:v>15.1</c:v>
                </c:pt>
                <c:pt idx="40">
                  <c:v>18.007999999999999</c:v>
                </c:pt>
                <c:pt idx="41">
                  <c:v>14.1</c:v>
                </c:pt>
                <c:pt idx="42">
                  <c:v>17.361000000000001</c:v>
                </c:pt>
                <c:pt idx="43">
                  <c:v>17.361000000000001</c:v>
                </c:pt>
                <c:pt idx="44">
                  <c:v>17.361000000000001</c:v>
                </c:pt>
                <c:pt idx="45">
                  <c:v>12.6335</c:v>
                </c:pt>
              </c:numCache>
            </c:numRef>
          </c:val>
          <c:smooth val="0"/>
          <c:extLst>
            <c:ext xmlns:c16="http://schemas.microsoft.com/office/drawing/2014/chart" uri="{C3380CC4-5D6E-409C-BE32-E72D297353CC}">
              <c16:uniqueId val="{00000004-B0AD-41DC-B39A-D4957E1B712A}"/>
            </c:ext>
          </c:extLst>
        </c:ser>
        <c:dLbls>
          <c:showLegendKey val="0"/>
          <c:showVal val="0"/>
          <c:showCatName val="0"/>
          <c:showSerName val="0"/>
          <c:showPercent val="0"/>
          <c:showBubbleSize val="0"/>
        </c:dLbls>
        <c:marker val="1"/>
        <c:smooth val="0"/>
        <c:axId val="71820032"/>
        <c:axId val="71821568"/>
      </c:lineChart>
      <c:catAx>
        <c:axId val="71820032"/>
        <c:scaling>
          <c:orientation val="minMax"/>
        </c:scaling>
        <c:delete val="0"/>
        <c:axPos val="b"/>
        <c:majorGridlines>
          <c:spPr>
            <a:ln w="9525" cap="flat" cmpd="sng" algn="ctr">
              <a:solidFill>
                <a:schemeClr val="bg1"/>
              </a:solidFill>
              <a:round/>
            </a:ln>
            <a:effectLst/>
          </c:spPr>
        </c:majorGridlines>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5400000" spcFirstLastPara="1" vertOverflow="ellipsis" wrap="square" anchor="ctr" anchorCtr="1"/>
          <a:lstStyle/>
          <a:p>
            <a:pPr>
              <a:defRPr sz="900" b="0" i="0" u="none" strike="noStrike" kern="1200" baseline="0">
                <a:solidFill>
                  <a:sysClr val="windowText" lastClr="000000"/>
                </a:solidFill>
                <a:latin typeface="+mn-lt"/>
                <a:ea typeface="+mn-ea"/>
                <a:cs typeface="+mn-cs"/>
              </a:defRPr>
            </a:pPr>
            <a:endParaRPr lang="tr-TR"/>
          </a:p>
        </c:txPr>
        <c:crossAx val="71821568"/>
        <c:crosses val="autoZero"/>
        <c:auto val="0"/>
        <c:lblAlgn val="ctr"/>
        <c:lblOffset val="100"/>
        <c:noMultiLvlLbl val="0"/>
      </c:catAx>
      <c:valAx>
        <c:axId val="71821568"/>
        <c:scaling>
          <c:orientation val="minMax"/>
        </c:scaling>
        <c:delete val="0"/>
        <c:axPos val="l"/>
        <c:majorGridlines>
          <c:spPr>
            <a:ln w="9525" cap="flat" cmpd="sng" algn="ctr">
              <a:solidFill>
                <a:schemeClr val="bg1"/>
              </a:solidFill>
              <a:round/>
            </a:ln>
            <a:effectLst/>
          </c:spPr>
        </c:majorGridlines>
        <c:title>
          <c:tx>
            <c:rich>
              <a:bodyPr rot="0" spcFirstLastPara="1" vertOverflow="ellipsis" wrap="square" anchor="ctr" anchorCtr="1"/>
              <a:lstStyle/>
              <a:p>
                <a:pPr>
                  <a:defRPr sz="1000" b="1" i="0" u="none" strike="noStrike" kern="1200" baseline="0">
                    <a:solidFill>
                      <a:srgbClr val="0000FF"/>
                    </a:solidFill>
                    <a:latin typeface="+mn-lt"/>
                    <a:ea typeface="+mn-ea"/>
                    <a:cs typeface="+mn-cs"/>
                  </a:defRPr>
                </a:pPr>
                <a:r>
                  <a:rPr lang="en-US" b="1">
                    <a:solidFill>
                      <a:srgbClr val="0000FF"/>
                    </a:solidFill>
                  </a:rPr>
                  <a:t>Krş / kWh</a:t>
                </a:r>
              </a:p>
            </c:rich>
          </c:tx>
          <c:layout>
            <c:manualLayout>
              <c:xMode val="edge"/>
              <c:yMode val="edge"/>
              <c:x val="9.7425255431704549E-3"/>
              <c:y val="1.2285419479338229E-2"/>
            </c:manualLayout>
          </c:layout>
          <c:overlay val="0"/>
          <c:spPr>
            <a:noFill/>
            <a:ln>
              <a:noFill/>
            </a:ln>
            <a:effectLst/>
          </c:spPr>
        </c:title>
        <c:numFmt formatCode="0.0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ysClr val="windowText" lastClr="000000"/>
                </a:solidFill>
                <a:latin typeface="+mn-lt"/>
                <a:ea typeface="+mn-ea"/>
                <a:cs typeface="+mn-cs"/>
              </a:defRPr>
            </a:pPr>
            <a:endParaRPr lang="tr-TR"/>
          </a:p>
        </c:txPr>
        <c:crossAx val="71820032"/>
        <c:crosses val="autoZero"/>
        <c:crossBetween val="between"/>
      </c:valAx>
      <c:spPr>
        <a:solidFill>
          <a:schemeClr val="bg1">
            <a:lumMod val="85000"/>
          </a:schemeClr>
        </a:solidFill>
        <a:ln>
          <a:noFill/>
        </a:ln>
        <a:effectLst/>
        <a:scene3d>
          <a:camera prst="orthographicFront"/>
          <a:lightRig rig="threePt" dir="t"/>
        </a:scene3d>
        <a:sp3d>
          <a:bevelT prst="slope"/>
        </a:sp3d>
      </c:spPr>
    </c:plotArea>
    <c:legend>
      <c:legendPos val="b"/>
      <c:layout>
        <c:manualLayout>
          <c:xMode val="edge"/>
          <c:yMode val="edge"/>
          <c:x val="0.15851264402280213"/>
          <c:y val="0.72544327897879013"/>
          <c:w val="0.70941870985728639"/>
          <c:h val="5.6377436217487351E-2"/>
        </c:manualLayout>
      </c:layout>
      <c:overlay val="0"/>
      <c:spPr>
        <a:solidFill>
          <a:schemeClr val="accent4">
            <a:lumMod val="20000"/>
            <a:lumOff val="80000"/>
          </a:schemeClr>
        </a:solidFill>
        <a:ln>
          <a:noFill/>
        </a:ln>
        <a:effectLst/>
        <a:scene3d>
          <a:camera prst="orthographicFront"/>
          <a:lightRig rig="threePt" dir="t"/>
        </a:scene3d>
        <a:sp3d>
          <a:bevelT w="101600" prst="riblet"/>
        </a:sp3d>
      </c:spPr>
      <c:txPr>
        <a:bodyPr rot="0" spcFirstLastPara="1" vertOverflow="ellipsis" vert="horz" wrap="square" anchor="ctr" anchorCtr="1"/>
        <a:lstStyle/>
        <a:p>
          <a:pPr>
            <a:defRPr sz="1000" b="0" i="0" u="none" strike="noStrike" kern="1200" baseline="0">
              <a:solidFill>
                <a:sysClr val="windowText" lastClr="000000"/>
              </a:solidFill>
              <a:latin typeface="+mn-lt"/>
              <a:ea typeface="+mn-ea"/>
              <a:cs typeface="+mn-cs"/>
            </a:defRPr>
          </a:pPr>
          <a:endParaRPr lang="tr-TR"/>
        </a:p>
      </c:txPr>
    </c:legend>
    <c:plotVisOnly val="1"/>
    <c:dispBlanksAs val="gap"/>
    <c:showDLblsOverMax val="0"/>
  </c:chart>
  <c:spPr>
    <a:solidFill>
      <a:schemeClr val="accent2">
        <a:lumMod val="20000"/>
        <a:lumOff val="80000"/>
      </a:schemeClr>
    </a:solidFill>
    <a:ln w="9525" cap="flat" cmpd="sng" algn="ctr">
      <a:solidFill>
        <a:schemeClr val="tx1">
          <a:lumMod val="15000"/>
          <a:lumOff val="85000"/>
        </a:schemeClr>
      </a:solidFill>
      <a:round/>
    </a:ln>
    <a:effectLst/>
    <a:scene3d>
      <a:camera prst="orthographicFront"/>
      <a:lightRig rig="threePt" dir="t"/>
    </a:scene3d>
    <a:sp3d>
      <a:bevelT w="114300" prst="artDeco"/>
    </a:sp3d>
  </c:spPr>
  <c:txPr>
    <a:bodyPr/>
    <a:lstStyle/>
    <a:p>
      <a:pPr>
        <a:defRPr>
          <a:solidFill>
            <a:sysClr val="windowText" lastClr="000000"/>
          </a:solidFill>
        </a:defRPr>
      </a:pPr>
      <a:endParaRPr lang="tr-TR"/>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tr-T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view3D>
      <c:rotX val="30"/>
      <c:rotY val="120"/>
      <c:rAngAx val="0"/>
      <c:perspective val="0"/>
    </c:view3D>
    <c:floor>
      <c:thickness val="0"/>
    </c:floor>
    <c:sideWall>
      <c:thickness val="0"/>
    </c:sideWall>
    <c:backWall>
      <c:thickness val="0"/>
    </c:backWall>
    <c:plotArea>
      <c:layout>
        <c:manualLayout>
          <c:layoutTarget val="inner"/>
          <c:xMode val="edge"/>
          <c:yMode val="edge"/>
          <c:x val="0.10654900666006331"/>
          <c:y val="9.8134670805347546E-2"/>
          <c:w val="0.83772790789969565"/>
          <c:h val="0.80966978236851905"/>
        </c:manualLayout>
      </c:layout>
      <c:pie3DChart>
        <c:varyColors val="1"/>
        <c:ser>
          <c:idx val="0"/>
          <c:order val="0"/>
          <c:explosion val="5"/>
          <c:dPt>
            <c:idx val="0"/>
            <c:bubble3D val="0"/>
            <c:spPr>
              <a:solidFill>
                <a:schemeClr val="accent4">
                  <a:lumMod val="60000"/>
                  <a:lumOff val="40000"/>
                </a:schemeClr>
              </a:solidFill>
            </c:spPr>
            <c:extLst>
              <c:ext xmlns:c16="http://schemas.microsoft.com/office/drawing/2014/chart" uri="{C3380CC4-5D6E-409C-BE32-E72D297353CC}">
                <c16:uniqueId val="{00000001-1E8E-4475-A9FD-CA3EF32BC5E6}"/>
              </c:ext>
            </c:extLst>
          </c:dPt>
          <c:dPt>
            <c:idx val="1"/>
            <c:bubble3D val="0"/>
            <c:spPr>
              <a:solidFill>
                <a:schemeClr val="accent2">
                  <a:lumMod val="50000"/>
                </a:schemeClr>
              </a:solidFill>
            </c:spPr>
            <c:extLst>
              <c:ext xmlns:c16="http://schemas.microsoft.com/office/drawing/2014/chart" uri="{C3380CC4-5D6E-409C-BE32-E72D297353CC}">
                <c16:uniqueId val="{00000003-1E8E-4475-A9FD-CA3EF32BC5E6}"/>
              </c:ext>
            </c:extLst>
          </c:dPt>
          <c:dPt>
            <c:idx val="2"/>
            <c:bubble3D val="0"/>
            <c:explosion val="9"/>
            <c:spPr>
              <a:solidFill>
                <a:srgbClr val="FF0000"/>
              </a:solidFill>
            </c:spPr>
            <c:extLst>
              <c:ext xmlns:c16="http://schemas.microsoft.com/office/drawing/2014/chart" uri="{C3380CC4-5D6E-409C-BE32-E72D297353CC}">
                <c16:uniqueId val="{00000005-1E8E-4475-A9FD-CA3EF32BC5E6}"/>
              </c:ext>
            </c:extLst>
          </c:dPt>
          <c:dPt>
            <c:idx val="3"/>
            <c:bubble3D val="0"/>
            <c:explosion val="14"/>
            <c:spPr>
              <a:solidFill>
                <a:schemeClr val="accent2">
                  <a:lumMod val="60000"/>
                  <a:lumOff val="40000"/>
                </a:schemeClr>
              </a:solidFill>
            </c:spPr>
            <c:extLst>
              <c:ext xmlns:c16="http://schemas.microsoft.com/office/drawing/2014/chart" uri="{C3380CC4-5D6E-409C-BE32-E72D297353CC}">
                <c16:uniqueId val="{00000007-1E8E-4475-A9FD-CA3EF32BC5E6}"/>
              </c:ext>
            </c:extLst>
          </c:dPt>
          <c:dPt>
            <c:idx val="4"/>
            <c:bubble3D val="0"/>
            <c:spPr>
              <a:solidFill>
                <a:schemeClr val="accent6">
                  <a:lumMod val="60000"/>
                  <a:lumOff val="40000"/>
                </a:schemeClr>
              </a:solidFill>
            </c:spPr>
            <c:extLst>
              <c:ext xmlns:c16="http://schemas.microsoft.com/office/drawing/2014/chart" uri="{C3380CC4-5D6E-409C-BE32-E72D297353CC}">
                <c16:uniqueId val="{00000009-1E8E-4475-A9FD-CA3EF32BC5E6}"/>
              </c:ext>
            </c:extLst>
          </c:dPt>
          <c:dPt>
            <c:idx val="6"/>
            <c:bubble3D val="0"/>
            <c:explosion val="14"/>
            <c:extLst>
              <c:ext xmlns:c16="http://schemas.microsoft.com/office/drawing/2014/chart" uri="{C3380CC4-5D6E-409C-BE32-E72D297353CC}">
                <c16:uniqueId val="{0000000A-1E8E-4475-A9FD-CA3EF32BC5E6}"/>
              </c:ext>
            </c:extLst>
          </c:dPt>
          <c:dPt>
            <c:idx val="8"/>
            <c:bubble3D val="0"/>
            <c:spPr>
              <a:solidFill>
                <a:schemeClr val="accent2">
                  <a:lumMod val="60000"/>
                  <a:lumOff val="40000"/>
                </a:schemeClr>
              </a:solidFill>
            </c:spPr>
            <c:extLst>
              <c:ext xmlns:c16="http://schemas.microsoft.com/office/drawing/2014/chart" uri="{C3380CC4-5D6E-409C-BE32-E72D297353CC}">
                <c16:uniqueId val="{0000000C-1E8E-4475-A9FD-CA3EF32BC5E6}"/>
              </c:ext>
            </c:extLst>
          </c:dPt>
          <c:dPt>
            <c:idx val="9"/>
            <c:bubble3D val="0"/>
            <c:spPr>
              <a:solidFill>
                <a:schemeClr val="tx2">
                  <a:lumMod val="40000"/>
                  <a:lumOff val="60000"/>
                </a:schemeClr>
              </a:solidFill>
            </c:spPr>
            <c:extLst>
              <c:ext xmlns:c16="http://schemas.microsoft.com/office/drawing/2014/chart" uri="{C3380CC4-5D6E-409C-BE32-E72D297353CC}">
                <c16:uniqueId val="{0000000E-1E8E-4475-A9FD-CA3EF32BC5E6}"/>
              </c:ext>
            </c:extLst>
          </c:dPt>
          <c:dPt>
            <c:idx val="10"/>
            <c:bubble3D val="0"/>
            <c:spPr>
              <a:solidFill>
                <a:schemeClr val="accent6">
                  <a:lumMod val="75000"/>
                </a:schemeClr>
              </a:solidFill>
            </c:spPr>
            <c:extLst>
              <c:ext xmlns:c16="http://schemas.microsoft.com/office/drawing/2014/chart" uri="{C3380CC4-5D6E-409C-BE32-E72D297353CC}">
                <c16:uniqueId val="{00000010-1E8E-4475-A9FD-CA3EF32BC5E6}"/>
              </c:ext>
            </c:extLst>
          </c:dPt>
          <c:dPt>
            <c:idx val="11"/>
            <c:bubble3D val="0"/>
            <c:spPr>
              <a:solidFill>
                <a:schemeClr val="accent3">
                  <a:lumMod val="75000"/>
                </a:schemeClr>
              </a:solidFill>
            </c:spPr>
            <c:extLst>
              <c:ext xmlns:c16="http://schemas.microsoft.com/office/drawing/2014/chart" uri="{C3380CC4-5D6E-409C-BE32-E72D297353CC}">
                <c16:uniqueId val="{00000012-1E8E-4475-A9FD-CA3EF32BC5E6}"/>
              </c:ext>
            </c:extLst>
          </c:dPt>
          <c:dLbls>
            <c:dLbl>
              <c:idx val="0"/>
              <c:layout>
                <c:manualLayout>
                  <c:x val="7.7933079203727357E-2"/>
                  <c:y val="-2.969561989606428E-3"/>
                </c:manualLayout>
              </c:layout>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1-1E8E-4475-A9FD-CA3EF32BC5E6}"/>
                </c:ext>
              </c:extLst>
            </c:dLbl>
            <c:dLbl>
              <c:idx val="1"/>
              <c:layout>
                <c:manualLayout>
                  <c:x val="-5.4214449369178283E-2"/>
                  <c:y val="2.3756262093073556E-2"/>
                </c:manualLayout>
              </c:layout>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3-1E8E-4475-A9FD-CA3EF32BC5E6}"/>
                </c:ext>
              </c:extLst>
            </c:dLbl>
            <c:dLbl>
              <c:idx val="2"/>
              <c:layout>
                <c:manualLayout>
                  <c:x val="-2.2024699263290943E-2"/>
                  <c:y val="-2.0786933927245742E-2"/>
                </c:manualLayout>
              </c:layout>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5-1E8E-4475-A9FD-CA3EF32BC5E6}"/>
                </c:ext>
              </c:extLst>
            </c:dLbl>
            <c:dLbl>
              <c:idx val="3"/>
              <c:layout>
                <c:manualLayout>
                  <c:x val="-4.0660870377225718E-2"/>
                  <c:y val="-0.12472160356347464"/>
                </c:manualLayout>
              </c:layout>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7-1E8E-4475-A9FD-CA3EF32BC5E6}"/>
                </c:ext>
              </c:extLst>
            </c:dLbl>
            <c:dLbl>
              <c:idx val="4"/>
              <c:layout>
                <c:manualLayout>
                  <c:x val="-1.8636171113934803E-2"/>
                  <c:y val="2.6726057906458687E-2"/>
                </c:manualLayout>
              </c:layout>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9-1E8E-4475-A9FD-CA3EF32BC5E6}"/>
                </c:ext>
              </c:extLst>
            </c:dLbl>
            <c:dLbl>
              <c:idx val="5"/>
              <c:layout>
                <c:manualLayout>
                  <c:x val="-6.6073697585768781E-2"/>
                  <c:y val="4.4543196020319302E-2"/>
                </c:manualLayout>
              </c:layout>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13-1E8E-4475-A9FD-CA3EF32BC5E6}"/>
                </c:ext>
              </c:extLst>
            </c:dLbl>
            <c:dLbl>
              <c:idx val="6"/>
              <c:layout>
                <c:manualLayout>
                  <c:x val="-5.0825921219822122E-2"/>
                  <c:y val="-3.8604305864884982E-2"/>
                </c:manualLayout>
              </c:layout>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A-1E8E-4475-A9FD-CA3EF32BC5E6}"/>
                </c:ext>
              </c:extLst>
            </c:dLbl>
            <c:dLbl>
              <c:idx val="7"/>
              <c:layout>
                <c:manualLayout>
                  <c:x val="1.0165184243964455E-2"/>
                  <c:y val="-9.7995545657015598E-2"/>
                </c:manualLayout>
              </c:layout>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14-1E8E-4475-A9FD-CA3EF32BC5E6}"/>
                </c:ext>
              </c:extLst>
            </c:dLbl>
            <c:dLbl>
              <c:idx val="8"/>
              <c:layout>
                <c:manualLayout>
                  <c:x val="0.10713150210048941"/>
                  <c:y val="-9.4692576880947843E-2"/>
                </c:manualLayout>
              </c:layout>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C-1E8E-4475-A9FD-CA3EF32BC5E6}"/>
                </c:ext>
              </c:extLst>
            </c:dLbl>
            <c:dLbl>
              <c:idx val="9"/>
              <c:layout>
                <c:manualLayout>
                  <c:x val="5.2520118593816167E-2"/>
                  <c:y val="-2.9695619896065407E-3"/>
                </c:manualLayout>
              </c:layout>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E-1E8E-4475-A9FD-CA3EF32BC5E6}"/>
                </c:ext>
              </c:extLst>
            </c:dLbl>
            <c:dLbl>
              <c:idx val="10"/>
              <c:layout>
                <c:manualLayout>
                  <c:x val="3.3883947479881505E-3"/>
                  <c:y val="-3.563474387527845E-2"/>
                </c:manualLayout>
              </c:layout>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10-1E8E-4475-A9FD-CA3EF32BC5E6}"/>
                </c:ext>
              </c:extLst>
            </c:dLbl>
            <c:dLbl>
              <c:idx val="11"/>
              <c:layout>
                <c:manualLayout>
                  <c:x val="1.355357899195259E-2"/>
                  <c:y val="1.7817371937639197E-2"/>
                </c:manualLayout>
              </c:layout>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12-1E8E-4475-A9FD-CA3EF32BC5E6}"/>
                </c:ext>
              </c:extLst>
            </c:dLbl>
            <c:numFmt formatCode="0.0%" sourceLinked="0"/>
            <c:spPr>
              <a:noFill/>
              <a:ln>
                <a:noFill/>
              </a:ln>
              <a:effectLst/>
            </c:spPr>
            <c:txPr>
              <a:bodyPr/>
              <a:lstStyle/>
              <a:p>
                <a:pPr>
                  <a:defRPr sz="1100" b="1">
                    <a:latin typeface="Arial" panose="020B0604020202020204" pitchFamily="34" charset="0"/>
                    <a:cs typeface="Arial" panose="020B0604020202020204" pitchFamily="34" charset="0"/>
                  </a:defRPr>
                </a:pPr>
                <a:endParaRPr lang="tr-TR"/>
              </a:p>
            </c:txPr>
            <c:dLblPos val="outEnd"/>
            <c:showLegendKey val="0"/>
            <c:showVal val="0"/>
            <c:showCatName val="1"/>
            <c:showSerName val="0"/>
            <c:showPercent val="1"/>
            <c:showBubbleSize val="0"/>
            <c:showLeaderLines val="1"/>
            <c:extLst>
              <c:ext xmlns:c15="http://schemas.microsoft.com/office/drawing/2012/chart" uri="{CE6537A1-D6FC-4f65-9D91-7224C49458BB}"/>
            </c:extLst>
          </c:dLbls>
          <c:cat>
            <c:strRef>
              <c:f>Rapor328!$C$15:$N$15</c:f>
              <c:strCache>
                <c:ptCount val="12"/>
                <c:pt idx="0">
                  <c:v>DOĞALGAZ</c:v>
                </c:pt>
                <c:pt idx="1">
                  <c:v>LİNYİT</c:v>
                </c:pt>
                <c:pt idx="2">
                  <c:v>TAŞ KÖMÜR</c:v>
                </c:pt>
                <c:pt idx="3">
                  <c:v>ASFALTİT</c:v>
                </c:pt>
                <c:pt idx="4">
                  <c:v>İTHAL KÖMÜR</c:v>
                </c:pt>
                <c:pt idx="5">
                  <c:v>SIVI YAKIT</c:v>
                </c:pt>
                <c:pt idx="6">
                  <c:v>ATIK ISI</c:v>
                </c:pt>
                <c:pt idx="7">
                  <c:v>BİYOKÜTLE</c:v>
                </c:pt>
                <c:pt idx="8">
                  <c:v>JEOTERMAL</c:v>
                </c:pt>
                <c:pt idx="9">
                  <c:v>HİDROLİK</c:v>
                </c:pt>
                <c:pt idx="10">
                  <c:v>GÜNEŞ</c:v>
                </c:pt>
                <c:pt idx="11">
                  <c:v>RÜZGAR</c:v>
                </c:pt>
              </c:strCache>
            </c:strRef>
          </c:cat>
          <c:val>
            <c:numRef>
              <c:f>Rapor328!$C$17:$N$17</c:f>
              <c:numCache>
                <c:formatCode>General</c:formatCode>
                <c:ptCount val="12"/>
                <c:pt idx="0" formatCode="0.0">
                  <c:v>25881</c:v>
                </c:pt>
                <c:pt idx="1">
                  <c:v>9879.6</c:v>
                </c:pt>
                <c:pt idx="2">
                  <c:v>616.14599999999996</c:v>
                </c:pt>
                <c:pt idx="3">
                  <c:v>405</c:v>
                </c:pt>
                <c:pt idx="4">
                  <c:v>8793.9</c:v>
                </c:pt>
                <c:pt idx="5">
                  <c:v>294</c:v>
                </c:pt>
                <c:pt idx="6">
                  <c:v>300.5</c:v>
                </c:pt>
                <c:pt idx="7">
                  <c:v>738.8</c:v>
                </c:pt>
                <c:pt idx="8">
                  <c:v>1282.5</c:v>
                </c:pt>
                <c:pt idx="9">
                  <c:v>28291.1</c:v>
                </c:pt>
                <c:pt idx="10">
                  <c:v>5062.9000000000005</c:v>
                </c:pt>
                <c:pt idx="11" formatCode="#,##0">
                  <c:v>7005.4000000000005</c:v>
                </c:pt>
              </c:numCache>
            </c:numRef>
          </c:val>
          <c:extLst>
            <c:ext xmlns:c16="http://schemas.microsoft.com/office/drawing/2014/chart" uri="{C3380CC4-5D6E-409C-BE32-E72D297353CC}">
              <c16:uniqueId val="{00000015-1E8E-4475-A9FD-CA3EF32BC5E6}"/>
            </c:ext>
          </c:extLst>
        </c:ser>
        <c:dLbls>
          <c:showLegendKey val="0"/>
          <c:showVal val="0"/>
          <c:showCatName val="0"/>
          <c:showSerName val="0"/>
          <c:showPercent val="0"/>
          <c:showBubbleSize val="0"/>
          <c:showLeaderLines val="1"/>
        </c:dLbls>
      </c:pie3DChart>
    </c:plotArea>
    <c:plotVisOnly val="1"/>
    <c:dispBlanksAs val="zero"/>
    <c:showDLblsOverMax val="0"/>
  </c:chart>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tr-T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5.1667111684135937E-2"/>
          <c:y val="0.13664940582885213"/>
          <c:w val="0.86747854346715925"/>
          <c:h val="0.84022154569854335"/>
        </c:manualLayout>
      </c:layout>
      <c:ofPieChart>
        <c:ofPieType val="bar"/>
        <c:varyColors val="1"/>
        <c:ser>
          <c:idx val="0"/>
          <c:order val="0"/>
          <c:dPt>
            <c:idx val="0"/>
            <c:bubble3D val="0"/>
            <c:spPr>
              <a:solidFill>
                <a:schemeClr val="accent4">
                  <a:lumMod val="75000"/>
                </a:schemeClr>
              </a:solidFill>
            </c:spPr>
            <c:extLst>
              <c:ext xmlns:c16="http://schemas.microsoft.com/office/drawing/2014/chart" uri="{C3380CC4-5D6E-409C-BE32-E72D297353CC}">
                <c16:uniqueId val="{00000001-82EE-4744-95CC-530207D56B26}"/>
              </c:ext>
            </c:extLst>
          </c:dPt>
          <c:dPt>
            <c:idx val="2"/>
            <c:bubble3D val="0"/>
            <c:spPr>
              <a:solidFill>
                <a:srgbClr val="FF0000"/>
              </a:solidFill>
            </c:spPr>
            <c:extLst>
              <c:ext xmlns:c16="http://schemas.microsoft.com/office/drawing/2014/chart" uri="{C3380CC4-5D6E-409C-BE32-E72D297353CC}">
                <c16:uniqueId val="{00000003-82EE-4744-95CC-530207D56B26}"/>
              </c:ext>
            </c:extLst>
          </c:dPt>
          <c:dPt>
            <c:idx val="3"/>
            <c:bubble3D val="0"/>
            <c:spPr>
              <a:solidFill>
                <a:schemeClr val="accent6">
                  <a:lumMod val="50000"/>
                </a:schemeClr>
              </a:solidFill>
            </c:spPr>
            <c:extLst>
              <c:ext xmlns:c16="http://schemas.microsoft.com/office/drawing/2014/chart" uri="{C3380CC4-5D6E-409C-BE32-E72D297353CC}">
                <c16:uniqueId val="{00000005-82EE-4744-95CC-530207D56B26}"/>
              </c:ext>
            </c:extLst>
          </c:dPt>
          <c:dPt>
            <c:idx val="4"/>
            <c:bubble3D val="0"/>
            <c:spPr>
              <a:solidFill>
                <a:schemeClr val="accent2">
                  <a:lumMod val="60000"/>
                  <a:lumOff val="40000"/>
                </a:schemeClr>
              </a:solidFill>
            </c:spPr>
            <c:extLst>
              <c:ext xmlns:c16="http://schemas.microsoft.com/office/drawing/2014/chart" uri="{C3380CC4-5D6E-409C-BE32-E72D297353CC}">
                <c16:uniqueId val="{00000007-82EE-4744-95CC-530207D56B26}"/>
              </c:ext>
            </c:extLst>
          </c:dPt>
          <c:dPt>
            <c:idx val="5"/>
            <c:bubble3D val="0"/>
            <c:spPr>
              <a:solidFill>
                <a:schemeClr val="accent4">
                  <a:lumMod val="75000"/>
                </a:schemeClr>
              </a:solidFill>
            </c:spPr>
            <c:extLst>
              <c:ext xmlns:c16="http://schemas.microsoft.com/office/drawing/2014/chart" uri="{C3380CC4-5D6E-409C-BE32-E72D297353CC}">
                <c16:uniqueId val="{00000009-82EE-4744-95CC-530207D56B26}"/>
              </c:ext>
            </c:extLst>
          </c:dPt>
          <c:dPt>
            <c:idx val="8"/>
            <c:bubble3D val="0"/>
            <c:spPr>
              <a:solidFill>
                <a:schemeClr val="accent2">
                  <a:lumMod val="60000"/>
                  <a:lumOff val="40000"/>
                </a:schemeClr>
              </a:solidFill>
            </c:spPr>
            <c:extLst>
              <c:ext xmlns:c16="http://schemas.microsoft.com/office/drawing/2014/chart" uri="{C3380CC4-5D6E-409C-BE32-E72D297353CC}">
                <c16:uniqueId val="{0000000C-82EE-4744-95CC-530207D56B26}"/>
              </c:ext>
            </c:extLst>
          </c:dPt>
          <c:dPt>
            <c:idx val="9"/>
            <c:bubble3D val="0"/>
            <c:spPr>
              <a:solidFill>
                <a:schemeClr val="accent5">
                  <a:lumMod val="60000"/>
                  <a:lumOff val="40000"/>
                </a:schemeClr>
              </a:solidFill>
            </c:spPr>
            <c:extLst>
              <c:ext xmlns:c16="http://schemas.microsoft.com/office/drawing/2014/chart" uri="{C3380CC4-5D6E-409C-BE32-E72D297353CC}">
                <c16:uniqueId val="{0000000E-82EE-4744-95CC-530207D56B26}"/>
              </c:ext>
            </c:extLst>
          </c:dPt>
          <c:dPt>
            <c:idx val="10"/>
            <c:bubble3D val="0"/>
            <c:spPr>
              <a:solidFill>
                <a:schemeClr val="accent6">
                  <a:lumMod val="75000"/>
                </a:schemeClr>
              </a:solidFill>
            </c:spPr>
            <c:extLst>
              <c:ext xmlns:c16="http://schemas.microsoft.com/office/drawing/2014/chart" uri="{C3380CC4-5D6E-409C-BE32-E72D297353CC}">
                <c16:uniqueId val="{00000010-82EE-4744-95CC-530207D56B26}"/>
              </c:ext>
            </c:extLst>
          </c:dPt>
          <c:dPt>
            <c:idx val="11"/>
            <c:bubble3D val="0"/>
            <c:spPr>
              <a:solidFill>
                <a:schemeClr val="accent3">
                  <a:lumMod val="75000"/>
                </a:schemeClr>
              </a:solidFill>
            </c:spPr>
            <c:extLst>
              <c:ext xmlns:c16="http://schemas.microsoft.com/office/drawing/2014/chart" uri="{C3380CC4-5D6E-409C-BE32-E72D297353CC}">
                <c16:uniqueId val="{00000012-82EE-4744-95CC-530207D56B26}"/>
              </c:ext>
            </c:extLst>
          </c:dPt>
          <c:dPt>
            <c:idx val="12"/>
            <c:bubble3D val="0"/>
            <c:explosion val="13"/>
            <c:spPr>
              <a:solidFill>
                <a:schemeClr val="tx2">
                  <a:lumMod val="60000"/>
                  <a:lumOff val="40000"/>
                </a:schemeClr>
              </a:solidFill>
            </c:spPr>
            <c:extLst>
              <c:ext xmlns:c16="http://schemas.microsoft.com/office/drawing/2014/chart" uri="{C3380CC4-5D6E-409C-BE32-E72D297353CC}">
                <c16:uniqueId val="{00000014-82EE-4744-95CC-530207D56B26}"/>
              </c:ext>
            </c:extLst>
          </c:dPt>
          <c:dLbls>
            <c:dLbl>
              <c:idx val="0"/>
              <c:layout>
                <c:manualLayout>
                  <c:x val="0.10602358374746407"/>
                  <c:y val="-0.18578897203175246"/>
                </c:manualLayout>
              </c:layout>
              <c:numFmt formatCode="0.0%" sourceLinked="0"/>
              <c:spPr>
                <a:noFill/>
                <a:ln>
                  <a:noFill/>
                </a:ln>
                <a:effectLst/>
              </c:spPr>
              <c:txPr>
                <a:bodyPr/>
                <a:lstStyle/>
                <a:p>
                  <a:pPr>
                    <a:defRPr b="1">
                      <a:solidFill>
                        <a:schemeClr val="bg1"/>
                      </a:solidFill>
                      <a:latin typeface="Arial" panose="020B0604020202020204" pitchFamily="34" charset="0"/>
                      <a:cs typeface="Arial" panose="020B0604020202020204" pitchFamily="34" charset="0"/>
                    </a:defRPr>
                  </a:pPr>
                  <a:endParaRPr lang="tr-TR"/>
                </a:p>
              </c:txPr>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1-82EE-4744-95CC-530207D56B26}"/>
                </c:ext>
              </c:extLst>
            </c:dLbl>
            <c:dLbl>
              <c:idx val="1"/>
              <c:layout>
                <c:manualLayout>
                  <c:x val="-2.3711953926415841E-2"/>
                  <c:y val="5.2469135802469126E-2"/>
                </c:manualLayout>
              </c:layout>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15-82EE-4744-95CC-530207D56B26}"/>
                </c:ext>
              </c:extLst>
            </c:dLbl>
            <c:dLbl>
              <c:idx val="2"/>
              <c:layout>
                <c:manualLayout>
                  <c:x val="-5.5634107881570576E-2"/>
                  <c:y val="4.0123386538443377E-2"/>
                </c:manualLayout>
              </c:layout>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3-82EE-4744-95CC-530207D56B26}"/>
                </c:ext>
              </c:extLst>
            </c:dLbl>
            <c:dLbl>
              <c:idx val="3"/>
              <c:layout>
                <c:manualLayout>
                  <c:x val="-2.5535795713634332E-2"/>
                  <c:y val="-6.1728395061728392E-2"/>
                </c:manualLayout>
              </c:layout>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5-82EE-4744-95CC-530207D56B26}"/>
                </c:ext>
              </c:extLst>
            </c:dLbl>
            <c:dLbl>
              <c:idx val="4"/>
              <c:layout>
                <c:manualLayout>
                  <c:x val="4.1267940350231902E-2"/>
                  <c:y val="-3.6885556851699109E-3"/>
                </c:manualLayout>
              </c:layout>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7-82EE-4744-95CC-530207D56B26}"/>
                </c:ext>
              </c:extLst>
            </c:dLbl>
            <c:dLbl>
              <c:idx val="5"/>
              <c:layout>
                <c:manualLayout>
                  <c:x val="-3.1918839083239142E-2"/>
                  <c:y val="-4.5228611261274067E-2"/>
                </c:manualLayout>
              </c:layout>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9-82EE-4744-95CC-530207D56B26}"/>
                </c:ext>
              </c:extLst>
            </c:dLbl>
            <c:dLbl>
              <c:idx val="6"/>
              <c:layout>
                <c:manualLayout>
                  <c:x val="3.1007751937984489E-2"/>
                  <c:y val="-5.8641975308641965E-2"/>
                </c:manualLayout>
              </c:layout>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A-82EE-4744-95CC-530207D56B26}"/>
                </c:ext>
              </c:extLst>
            </c:dLbl>
            <c:dLbl>
              <c:idx val="7"/>
              <c:layout>
                <c:manualLayout>
                  <c:x val="9.4847241222070222E-2"/>
                  <c:y val="-1.5432341790609507E-2"/>
                </c:manualLayout>
              </c:layout>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16-82EE-4744-95CC-530207D56B26}"/>
                </c:ext>
              </c:extLst>
            </c:dLbl>
            <c:dLbl>
              <c:idx val="8"/>
              <c:layout>
                <c:manualLayout>
                  <c:x val="0"/>
                  <c:y val="1.5432098765432122E-2"/>
                </c:manualLayout>
              </c:layout>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C-82EE-4744-95CC-530207D56B26}"/>
                </c:ext>
              </c:extLst>
            </c:dLbl>
            <c:dLbl>
              <c:idx val="9"/>
              <c:layout>
                <c:manualLayout>
                  <c:x val="-5.4719562243502147E-3"/>
                  <c:y val="3.0864197530864252E-3"/>
                </c:manualLayout>
              </c:layout>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E-82EE-4744-95CC-530207D56B26}"/>
                </c:ext>
              </c:extLst>
            </c:dLbl>
            <c:dLbl>
              <c:idx val="10"/>
              <c:layout>
                <c:manualLayout>
                  <c:x val="-7.2959416324669402E-3"/>
                  <c:y val="-3.0864197530864252E-3"/>
                </c:manualLayout>
              </c:layout>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10-82EE-4744-95CC-530207D56B26}"/>
                </c:ext>
              </c:extLst>
            </c:dLbl>
            <c:dLbl>
              <c:idx val="11"/>
              <c:layout>
                <c:manualLayout>
                  <c:x val="-5.679344801462074E-3"/>
                  <c:y val="9.25925925925929E-3"/>
                </c:manualLayout>
              </c:layout>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12-82EE-4744-95CC-530207D56B26}"/>
                </c:ext>
              </c:extLst>
            </c:dLbl>
            <c:dLbl>
              <c:idx val="12"/>
              <c:layout>
                <c:manualLayout>
                  <c:x val="-0.18286016773112979"/>
                  <c:y val="-5.4200927532933055E-2"/>
                </c:manualLayout>
              </c:layout>
              <c:tx>
                <c:rich>
                  <a:bodyPr/>
                  <a:lstStyle/>
                  <a:p>
                    <a:pPr>
                      <a:defRPr b="1">
                        <a:solidFill>
                          <a:schemeClr val="bg1"/>
                        </a:solidFill>
                        <a:latin typeface="Arial" panose="020B0604020202020204" pitchFamily="34" charset="0"/>
                        <a:cs typeface="Arial" panose="020B0604020202020204" pitchFamily="34" charset="0"/>
                      </a:defRPr>
                    </a:pPr>
                    <a:r>
                      <a:rPr lang="en-US" b="1">
                        <a:solidFill>
                          <a:schemeClr val="bg1"/>
                        </a:solidFill>
                        <a:latin typeface="Arial" panose="020B0604020202020204" pitchFamily="34" charset="0"/>
                        <a:cs typeface="Arial" panose="020B0604020202020204" pitchFamily="34" charset="0"/>
                      </a:rPr>
                      <a:t>Yenilenebilir
47,0%</a:t>
                    </a:r>
                    <a:endParaRPr lang="en-US">
                      <a:solidFill>
                        <a:schemeClr val="bg1"/>
                      </a:solidFill>
                    </a:endParaRPr>
                  </a:p>
                </c:rich>
              </c:tx>
              <c:numFmt formatCode="0.00%" sourceLinked="0"/>
              <c:spPr/>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14-82EE-4744-95CC-530207D56B26}"/>
                </c:ext>
              </c:extLst>
            </c:dLbl>
            <c:numFmt formatCode="0.0%" sourceLinked="0"/>
            <c:spPr>
              <a:noFill/>
              <a:ln>
                <a:noFill/>
              </a:ln>
              <a:effectLst/>
            </c:spPr>
            <c:txPr>
              <a:bodyPr/>
              <a:lstStyle/>
              <a:p>
                <a:pPr>
                  <a:defRPr b="1">
                    <a:latin typeface="Arial" panose="020B0604020202020204" pitchFamily="34" charset="0"/>
                    <a:cs typeface="Arial" panose="020B0604020202020204" pitchFamily="34" charset="0"/>
                  </a:defRPr>
                </a:pPr>
                <a:endParaRPr lang="tr-TR"/>
              </a:p>
            </c:txPr>
            <c:dLblPos val="outEnd"/>
            <c:showLegendKey val="0"/>
            <c:showVal val="0"/>
            <c:showCatName val="1"/>
            <c:showSerName val="0"/>
            <c:showPercent val="1"/>
            <c:showBubbleSize val="0"/>
            <c:showLeaderLines val="1"/>
            <c:extLst>
              <c:ext xmlns:c15="http://schemas.microsoft.com/office/drawing/2012/chart" uri="{CE6537A1-D6FC-4f65-9D91-7224C49458BB}"/>
            </c:extLst>
          </c:dLbls>
          <c:cat>
            <c:strRef>
              <c:f>Rapor328!$C$15:$N$15</c:f>
              <c:strCache>
                <c:ptCount val="12"/>
                <c:pt idx="0">
                  <c:v>DOĞALGAZ</c:v>
                </c:pt>
                <c:pt idx="1">
                  <c:v>LİNYİT</c:v>
                </c:pt>
                <c:pt idx="2">
                  <c:v>TAŞ KÖMÜR</c:v>
                </c:pt>
                <c:pt idx="3">
                  <c:v>ASFALTİT</c:v>
                </c:pt>
                <c:pt idx="4">
                  <c:v>İTHAL KÖMÜR</c:v>
                </c:pt>
                <c:pt idx="5">
                  <c:v>SIVI YAKIT</c:v>
                </c:pt>
                <c:pt idx="6">
                  <c:v>ATIK ISI</c:v>
                </c:pt>
                <c:pt idx="7">
                  <c:v>BİYOKÜTLE</c:v>
                </c:pt>
                <c:pt idx="8">
                  <c:v>JEOTERMAL</c:v>
                </c:pt>
                <c:pt idx="9">
                  <c:v>HİDROLİK</c:v>
                </c:pt>
                <c:pt idx="10">
                  <c:v>GÜNEŞ</c:v>
                </c:pt>
                <c:pt idx="11">
                  <c:v>RÜZGAR</c:v>
                </c:pt>
              </c:strCache>
            </c:strRef>
          </c:cat>
          <c:val>
            <c:numRef>
              <c:f>Rapor328!$C$16:$N$16</c:f>
              <c:numCache>
                <c:formatCode>#,##0</c:formatCode>
                <c:ptCount val="12"/>
                <c:pt idx="0">
                  <c:v>25674.627</c:v>
                </c:pt>
                <c:pt idx="1">
                  <c:v>9597.1239999999871</c:v>
                </c:pt>
                <c:pt idx="2">
                  <c:v>616.14599999999996</c:v>
                </c:pt>
                <c:pt idx="3">
                  <c:v>405</c:v>
                </c:pt>
                <c:pt idx="4">
                  <c:v>8938.8499999999822</c:v>
                </c:pt>
                <c:pt idx="5">
                  <c:v>714.98599999999999</c:v>
                </c:pt>
                <c:pt idx="6">
                  <c:v>309.54700000000008</c:v>
                </c:pt>
                <c:pt idx="7">
                  <c:v>645.55699999999911</c:v>
                </c:pt>
                <c:pt idx="8">
                  <c:v>1260.008</c:v>
                </c:pt>
                <c:pt idx="9">
                  <c:v>28291.131009999961</c:v>
                </c:pt>
                <c:pt idx="10">
                  <c:v>5067.8211200000114</c:v>
                </c:pt>
                <c:pt idx="11">
                  <c:v>7005.3447999999999</c:v>
                </c:pt>
              </c:numCache>
            </c:numRef>
          </c:val>
          <c:extLst>
            <c:ext xmlns:c16="http://schemas.microsoft.com/office/drawing/2014/chart" uri="{C3380CC4-5D6E-409C-BE32-E72D297353CC}">
              <c16:uniqueId val="{00000017-82EE-4744-95CC-530207D56B26}"/>
            </c:ext>
          </c:extLst>
        </c:ser>
        <c:dLbls>
          <c:showLegendKey val="0"/>
          <c:showVal val="0"/>
          <c:showCatName val="0"/>
          <c:showSerName val="0"/>
          <c:showPercent val="0"/>
          <c:showBubbleSize val="0"/>
          <c:showLeaderLines val="1"/>
        </c:dLbls>
        <c:gapWidth val="100"/>
        <c:secondPieSize val="75"/>
        <c:serLines/>
      </c:ofPieChart>
    </c:plotArea>
    <c:plotVisOnly val="1"/>
    <c:dispBlanksAs val="zero"/>
    <c:showDLblsOverMax val="0"/>
  </c:chart>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tr-T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view3D>
      <c:rotX val="30"/>
      <c:rotY val="0"/>
      <c:rAngAx val="0"/>
      <c:perspective val="60"/>
    </c:view3D>
    <c:floor>
      <c:thickness val="0"/>
    </c:floor>
    <c:sideWall>
      <c:thickness val="0"/>
    </c:sideWall>
    <c:backWall>
      <c:thickness val="0"/>
    </c:backWall>
    <c:plotArea>
      <c:layout/>
      <c:pie3DChart>
        <c:varyColors val="1"/>
        <c:ser>
          <c:idx val="0"/>
          <c:order val="0"/>
          <c:explosion val="25"/>
          <c:dPt>
            <c:idx val="0"/>
            <c:bubble3D val="0"/>
            <c:spPr>
              <a:solidFill>
                <a:schemeClr val="accent2">
                  <a:lumMod val="40000"/>
                  <a:lumOff val="60000"/>
                </a:schemeClr>
              </a:solidFill>
            </c:spPr>
            <c:extLst>
              <c:ext xmlns:c16="http://schemas.microsoft.com/office/drawing/2014/chart" uri="{C3380CC4-5D6E-409C-BE32-E72D297353CC}">
                <c16:uniqueId val="{00000001-63A4-429D-A89D-872293FADC42}"/>
              </c:ext>
            </c:extLst>
          </c:dPt>
          <c:dPt>
            <c:idx val="2"/>
            <c:bubble3D val="0"/>
            <c:spPr>
              <a:solidFill>
                <a:schemeClr val="accent4">
                  <a:lumMod val="50000"/>
                </a:schemeClr>
              </a:solidFill>
            </c:spPr>
            <c:extLst>
              <c:ext xmlns:c16="http://schemas.microsoft.com/office/drawing/2014/chart" uri="{C3380CC4-5D6E-409C-BE32-E72D297353CC}">
                <c16:uniqueId val="{00000003-63A4-429D-A89D-872293FADC42}"/>
              </c:ext>
            </c:extLst>
          </c:dPt>
          <c:dPt>
            <c:idx val="3"/>
            <c:bubble3D val="0"/>
            <c:spPr>
              <a:solidFill>
                <a:schemeClr val="bg2">
                  <a:lumMod val="50000"/>
                </a:schemeClr>
              </a:solidFill>
            </c:spPr>
            <c:extLst>
              <c:ext xmlns:c16="http://schemas.microsoft.com/office/drawing/2014/chart" uri="{C3380CC4-5D6E-409C-BE32-E72D297353CC}">
                <c16:uniqueId val="{00000005-63A4-429D-A89D-872293FADC42}"/>
              </c:ext>
            </c:extLst>
          </c:dPt>
          <c:dPt>
            <c:idx val="4"/>
            <c:bubble3D val="0"/>
            <c:spPr>
              <a:solidFill>
                <a:srgbClr val="FFC000"/>
              </a:solidFill>
            </c:spPr>
            <c:extLst>
              <c:ext xmlns:c16="http://schemas.microsoft.com/office/drawing/2014/chart" uri="{C3380CC4-5D6E-409C-BE32-E72D297353CC}">
                <c16:uniqueId val="{00000007-63A4-429D-A89D-872293FADC42}"/>
              </c:ext>
            </c:extLst>
          </c:dPt>
          <c:dPt>
            <c:idx val="5"/>
            <c:bubble3D val="0"/>
            <c:spPr>
              <a:solidFill>
                <a:schemeClr val="accent5">
                  <a:lumMod val="60000"/>
                  <a:lumOff val="40000"/>
                </a:schemeClr>
              </a:solidFill>
            </c:spPr>
            <c:extLst>
              <c:ext xmlns:c16="http://schemas.microsoft.com/office/drawing/2014/chart" uri="{C3380CC4-5D6E-409C-BE32-E72D297353CC}">
                <c16:uniqueId val="{00000009-63A4-429D-A89D-872293FADC42}"/>
              </c:ext>
            </c:extLst>
          </c:dPt>
          <c:dPt>
            <c:idx val="6"/>
            <c:bubble3D val="0"/>
            <c:spPr>
              <a:solidFill>
                <a:schemeClr val="accent6">
                  <a:lumMod val="75000"/>
                </a:schemeClr>
              </a:solidFill>
            </c:spPr>
            <c:extLst>
              <c:ext xmlns:c16="http://schemas.microsoft.com/office/drawing/2014/chart" uri="{C3380CC4-5D6E-409C-BE32-E72D297353CC}">
                <c16:uniqueId val="{0000000B-63A4-429D-A89D-872293FADC42}"/>
              </c:ext>
            </c:extLst>
          </c:dPt>
          <c:dLbls>
            <c:dLbl>
              <c:idx val="0"/>
              <c:layout>
                <c:manualLayout>
                  <c:x val="5.6497175141242938E-3"/>
                  <c:y val="-2.9895366218236218E-3"/>
                </c:manualLayout>
              </c:layout>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1-63A4-429D-A89D-872293FADC42}"/>
                </c:ext>
              </c:extLst>
            </c:dLbl>
            <c:dLbl>
              <c:idx val="1"/>
              <c:layout>
                <c:manualLayout>
                  <c:x val="1.8832391713747671E-3"/>
                  <c:y val="1.7937219730941704E-2"/>
                </c:manualLayout>
              </c:layout>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C-63A4-429D-A89D-872293FADC42}"/>
                </c:ext>
              </c:extLst>
            </c:dLbl>
            <c:dLbl>
              <c:idx val="2"/>
              <c:layout>
                <c:manualLayout>
                  <c:x val="0"/>
                  <c:y val="1.7937219730941704E-2"/>
                </c:manualLayout>
              </c:layout>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3-63A4-429D-A89D-872293FADC42}"/>
                </c:ext>
              </c:extLst>
            </c:dLbl>
            <c:dLbl>
              <c:idx val="3"/>
              <c:layout>
                <c:manualLayout>
                  <c:x val="-1.1299435028248589E-2"/>
                  <c:y val="2.0926756352765287E-2"/>
                </c:manualLayout>
              </c:layout>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5-63A4-429D-A89D-872293FADC42}"/>
                </c:ext>
              </c:extLst>
            </c:dLbl>
            <c:dLbl>
              <c:idx val="4"/>
              <c:layout>
                <c:manualLayout>
                  <c:x val="0"/>
                  <c:y val="5.6801195814648819E-2"/>
                </c:manualLayout>
              </c:layout>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7-63A4-429D-A89D-872293FADC42}"/>
                </c:ext>
              </c:extLst>
            </c:dLbl>
            <c:dLbl>
              <c:idx val="5"/>
              <c:layout>
                <c:manualLayout>
                  <c:x val="1.3182674199623375E-2"/>
                  <c:y val="-7.473841554559052E-2"/>
                </c:manualLayout>
              </c:layout>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9-63A4-429D-A89D-872293FADC42}"/>
                </c:ext>
              </c:extLst>
            </c:dLbl>
            <c:dLbl>
              <c:idx val="6"/>
              <c:layout>
                <c:manualLayout>
                  <c:x val="-1.6949152542372881E-2"/>
                  <c:y val="0"/>
                </c:manualLayout>
              </c:layout>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B-63A4-429D-A89D-872293FADC42}"/>
                </c:ext>
              </c:extLst>
            </c:dLbl>
            <c:numFmt formatCode="0.0%" sourceLinked="0"/>
            <c:spPr>
              <a:noFill/>
              <a:ln>
                <a:noFill/>
              </a:ln>
              <a:effectLst/>
            </c:spPr>
            <c:txPr>
              <a:bodyPr/>
              <a:lstStyle/>
              <a:p>
                <a:pPr>
                  <a:defRPr b="1">
                    <a:latin typeface="Arial" panose="020B0604020202020204" pitchFamily="34" charset="0"/>
                    <a:cs typeface="Arial" panose="020B0604020202020204" pitchFamily="34" charset="0"/>
                  </a:defRPr>
                </a:pPr>
                <a:endParaRPr lang="tr-TR"/>
              </a:p>
            </c:txPr>
            <c:dLblPos val="outEnd"/>
            <c:showLegendKey val="0"/>
            <c:showVal val="0"/>
            <c:showCatName val="1"/>
            <c:showSerName val="0"/>
            <c:showPercent val="1"/>
            <c:showBubbleSize val="0"/>
            <c:showLeaderLines val="1"/>
            <c:extLst>
              <c:ext xmlns:c15="http://schemas.microsoft.com/office/drawing/2012/chart" uri="{CE6537A1-D6FC-4f65-9D91-7224C49458BB}"/>
            </c:extLst>
          </c:dLbls>
          <c:cat>
            <c:strRef>
              <c:f>'Kaynaklara Göre'!$B$26:$B$32</c:f>
              <c:strCache>
                <c:ptCount val="7"/>
                <c:pt idx="0">
                  <c:v>Taşkömürü + İthal Kömür+Asfaltit </c:v>
                </c:pt>
                <c:pt idx="1">
                  <c:v>Linyit</c:v>
                </c:pt>
                <c:pt idx="2">
                  <c:v>Sıvı Yakıtlar</c:v>
                </c:pt>
                <c:pt idx="3">
                  <c:v>Doğal Gaz +Lng</c:v>
                </c:pt>
                <c:pt idx="4">
                  <c:v>Yenilenebilir + Atık</c:v>
                </c:pt>
                <c:pt idx="5">
                  <c:v>Hidrolik</c:v>
                </c:pt>
                <c:pt idx="6">
                  <c:v>Jeotermal + Rüzgar+Güneş</c:v>
                </c:pt>
              </c:strCache>
            </c:strRef>
          </c:cat>
          <c:val>
            <c:numRef>
              <c:f>'Kaynaklara Göre'!$C$26:$C$32</c:f>
              <c:numCache>
                <c:formatCode>#,##0.0</c:formatCode>
                <c:ptCount val="7"/>
                <c:pt idx="0">
                  <c:v>66981.326809999999</c:v>
                </c:pt>
                <c:pt idx="1">
                  <c:v>44838.33830000001</c:v>
                </c:pt>
                <c:pt idx="2">
                  <c:v>1429.4944799999998</c:v>
                </c:pt>
                <c:pt idx="3">
                  <c:v>90231.871965845217</c:v>
                </c:pt>
                <c:pt idx="4">
                  <c:v>3215.6787220700012</c:v>
                </c:pt>
                <c:pt idx="5">
                  <c:v>59754.948370209073</c:v>
                </c:pt>
                <c:pt idx="6">
                  <c:v>34265.100763090675</c:v>
                </c:pt>
              </c:numCache>
            </c:numRef>
          </c:val>
          <c:extLst>
            <c:ext xmlns:c16="http://schemas.microsoft.com/office/drawing/2014/chart" uri="{C3380CC4-5D6E-409C-BE32-E72D297353CC}">
              <c16:uniqueId val="{0000000D-63A4-429D-A89D-872293FADC42}"/>
            </c:ext>
          </c:extLst>
        </c:ser>
        <c:dLbls>
          <c:showLegendKey val="0"/>
          <c:showVal val="0"/>
          <c:showCatName val="0"/>
          <c:showSerName val="0"/>
          <c:showPercent val="0"/>
          <c:showBubbleSize val="0"/>
          <c:showLeaderLines val="1"/>
        </c:dLbls>
      </c:pie3DChart>
    </c:plotArea>
    <c:plotVisOnly val="1"/>
    <c:dispBlanksAs val="zero"/>
    <c:showDLblsOverMax val="0"/>
  </c:chart>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tr-T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view3D>
      <c:rotX val="30"/>
      <c:rotY val="0"/>
      <c:rAngAx val="0"/>
    </c:view3D>
    <c:floor>
      <c:thickness val="0"/>
    </c:floor>
    <c:sideWall>
      <c:thickness val="0"/>
    </c:sideWall>
    <c:backWall>
      <c:thickness val="0"/>
    </c:backWall>
    <c:plotArea>
      <c:layout>
        <c:manualLayout>
          <c:layoutTarget val="inner"/>
          <c:xMode val="edge"/>
          <c:yMode val="edge"/>
          <c:x val="0"/>
          <c:y val="0"/>
          <c:w val="1"/>
          <c:h val="1"/>
        </c:manualLayout>
      </c:layout>
      <c:pie3DChart>
        <c:varyColors val="1"/>
        <c:ser>
          <c:idx val="0"/>
          <c:order val="0"/>
          <c:dPt>
            <c:idx val="0"/>
            <c:bubble3D val="0"/>
            <c:spPr>
              <a:solidFill>
                <a:schemeClr val="accent2">
                  <a:lumMod val="60000"/>
                  <a:lumOff val="40000"/>
                </a:schemeClr>
              </a:solidFill>
            </c:spPr>
            <c:extLst>
              <c:ext xmlns:c16="http://schemas.microsoft.com/office/drawing/2014/chart" uri="{C3380CC4-5D6E-409C-BE32-E72D297353CC}">
                <c16:uniqueId val="{00000001-BD33-4F47-9483-1D09E84A8214}"/>
              </c:ext>
            </c:extLst>
          </c:dPt>
          <c:dPt>
            <c:idx val="1"/>
            <c:bubble3D val="0"/>
            <c:spPr>
              <a:solidFill>
                <a:schemeClr val="tx2">
                  <a:lumMod val="60000"/>
                  <a:lumOff val="40000"/>
                </a:schemeClr>
              </a:solidFill>
            </c:spPr>
            <c:extLst>
              <c:ext xmlns:c16="http://schemas.microsoft.com/office/drawing/2014/chart" uri="{C3380CC4-5D6E-409C-BE32-E72D297353CC}">
                <c16:uniqueId val="{00000003-BD33-4F47-9483-1D09E84A8214}"/>
              </c:ext>
            </c:extLst>
          </c:dPt>
          <c:dLbls>
            <c:dLbl>
              <c:idx val="0"/>
              <c:layout>
                <c:manualLayout>
                  <c:x val="-0.17099322297522518"/>
                  <c:y val="-0.21529524632774136"/>
                </c:manualLayout>
              </c:layout>
              <c:tx>
                <c:rich>
                  <a:bodyPr/>
                  <a:lstStyle/>
                  <a:p>
                    <a:r>
                      <a:rPr lang="en-US" dirty="0" smtClean="0"/>
                      <a:t>Fosil Kaynak</a:t>
                    </a:r>
                    <a:r>
                      <a:rPr lang="en-US" dirty="0"/>
                      <a:t>
67,7%</a:t>
                    </a:r>
                  </a:p>
                </c:rich>
              </c:tx>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1-BD33-4F47-9483-1D09E84A8214}"/>
                </c:ext>
              </c:extLst>
            </c:dLbl>
            <c:dLbl>
              <c:idx val="1"/>
              <c:layout>
                <c:manualLayout>
                  <c:x val="0.21580518831240997"/>
                  <c:y val="9.2403935022477693E-2"/>
                </c:manualLayout>
              </c:layout>
              <c:tx>
                <c:rich>
                  <a:bodyPr/>
                  <a:lstStyle/>
                  <a:p>
                    <a:r>
                      <a:rPr lang="en-US" dirty="0" err="1" smtClean="0"/>
                      <a:t>YenilenebilirKaynak</a:t>
                    </a:r>
                    <a:r>
                      <a:rPr lang="en-US" dirty="0"/>
                      <a:t>
32,3%</a:t>
                    </a:r>
                  </a:p>
                </c:rich>
              </c:tx>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3-BD33-4F47-9483-1D09E84A8214}"/>
                </c:ext>
              </c:extLst>
            </c:dLbl>
            <c:numFmt formatCode="0.0%" sourceLinked="0"/>
            <c:spPr>
              <a:noFill/>
              <a:ln>
                <a:noFill/>
              </a:ln>
              <a:effectLst/>
            </c:spPr>
            <c:txPr>
              <a:bodyPr/>
              <a:lstStyle/>
              <a:p>
                <a:pPr>
                  <a:defRPr sz="900" b="0">
                    <a:latin typeface="Arial" panose="020B0604020202020204" pitchFamily="34" charset="0"/>
                    <a:cs typeface="Arial" panose="020B0604020202020204" pitchFamily="34" charset="0"/>
                  </a:defRPr>
                </a:pPr>
                <a:endParaRPr lang="tr-TR"/>
              </a:p>
            </c:txPr>
            <c:dLblPos val="inEnd"/>
            <c:showLegendKey val="0"/>
            <c:showVal val="0"/>
            <c:showCatName val="1"/>
            <c:showSerName val="0"/>
            <c:showPercent val="1"/>
            <c:showBubbleSize val="0"/>
            <c:showLeaderLines val="1"/>
            <c:extLst>
              <c:ext xmlns:c15="http://schemas.microsoft.com/office/drawing/2012/chart" uri="{CE6537A1-D6FC-4f65-9D91-7224C49458BB}"/>
            </c:extLst>
          </c:dLbls>
          <c:cat>
            <c:strRef>
              <c:f>'Kaynaklara Göre'!$B$35:$B$36</c:f>
              <c:strCache>
                <c:ptCount val="2"/>
                <c:pt idx="0">
                  <c:v>Tükenebilir</c:v>
                </c:pt>
                <c:pt idx="1">
                  <c:v>Yenilenebilir</c:v>
                </c:pt>
              </c:strCache>
            </c:strRef>
          </c:cat>
          <c:val>
            <c:numRef>
              <c:f>'Kaynaklara Göre'!$C$35:$C$36</c:f>
              <c:numCache>
                <c:formatCode>#,##0.0</c:formatCode>
                <c:ptCount val="2"/>
                <c:pt idx="0">
                  <c:v>203481.03155584476</c:v>
                </c:pt>
                <c:pt idx="1">
                  <c:v>97235.727855369463</c:v>
                </c:pt>
              </c:numCache>
            </c:numRef>
          </c:val>
          <c:extLst>
            <c:ext xmlns:c16="http://schemas.microsoft.com/office/drawing/2014/chart" uri="{C3380CC4-5D6E-409C-BE32-E72D297353CC}">
              <c16:uniqueId val="{00000004-BD33-4F47-9483-1D09E84A8214}"/>
            </c:ext>
          </c:extLst>
        </c:ser>
        <c:dLbls>
          <c:showLegendKey val="0"/>
          <c:showVal val="0"/>
          <c:showCatName val="0"/>
          <c:showSerName val="0"/>
          <c:showPercent val="0"/>
          <c:showBubbleSize val="0"/>
          <c:showLeaderLines val="1"/>
        </c:dLbls>
      </c:pie3DChart>
    </c:plotArea>
    <c:plotVisOnly val="1"/>
    <c:dispBlanksAs val="zero"/>
    <c:showDLblsOverMax val="0"/>
  </c:chart>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tr-T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010578395704858E-2"/>
          <c:y val="3.3339245637222806E-2"/>
          <c:w val="0.90040906035723056"/>
          <c:h val="0.87650190839481423"/>
        </c:manualLayout>
      </c:layout>
      <c:lineChart>
        <c:grouping val="standard"/>
        <c:varyColors val="0"/>
        <c:ser>
          <c:idx val="0"/>
          <c:order val="0"/>
          <c:tx>
            <c:strRef>
              <c:f>üretim!$Y$3</c:f>
              <c:strCache>
                <c:ptCount val="1"/>
                <c:pt idx="0">
                  <c:v>Yerli Kaynak</c:v>
                </c:pt>
              </c:strCache>
            </c:strRef>
          </c:tx>
          <c:spPr>
            <a:ln w="28575" cap="rnd">
              <a:solidFill>
                <a:srgbClr val="0000FF"/>
              </a:solidFill>
              <a:round/>
            </a:ln>
            <a:effectLst/>
          </c:spPr>
          <c:marker>
            <c:symbol val="diamond"/>
            <c:size val="7"/>
            <c:spPr>
              <a:solidFill>
                <a:schemeClr val="bg1"/>
              </a:solidFill>
              <a:ln w="9525">
                <a:solidFill>
                  <a:srgbClr val="0000FF"/>
                </a:solidFill>
              </a:ln>
              <a:effectLst/>
            </c:spPr>
          </c:marker>
          <c:dLbls>
            <c:dLbl>
              <c:idx val="4"/>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096E-4E02-97BA-59EF79C49D12}"/>
                </c:ext>
              </c:extLst>
            </c:dLbl>
            <c:dLbl>
              <c:idx val="24"/>
              <c:layout>
                <c:manualLayout>
                  <c:x val="-2.9906001446131598E-2"/>
                  <c:y val="2.4862417831707263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096E-4E02-97BA-59EF79C49D12}"/>
                </c:ext>
              </c:extLst>
            </c:dLbl>
            <c:dLbl>
              <c:idx val="30"/>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096E-4E02-97BA-59EF79C49D12}"/>
                </c:ext>
              </c:extLst>
            </c:dLbl>
            <c:dLbl>
              <c:idx val="33"/>
              <c:layout>
                <c:manualLayout>
                  <c:x val="-4.1166202812769143E-2"/>
                  <c:y val="1.3031599649584242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096E-4E02-97BA-59EF79C49D12}"/>
                </c:ext>
              </c:extLst>
            </c:dLbl>
            <c:dLbl>
              <c:idx val="34"/>
              <c:layout>
                <c:manualLayout>
                  <c:x val="-8.1388852683580096E-3"/>
                  <c:y val="2.4862417831707263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44F8-496E-9CD0-1BE208F235D8}"/>
                </c:ext>
              </c:extLst>
            </c:dLbl>
            <c:numFmt formatCode="0.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tr-TR"/>
              </a:p>
            </c:txPr>
            <c:dLblPos val="t"/>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üretim!$C$4:$C$38</c:f>
              <c:numCache>
                <c:formatCode>General</c:formatCode>
                <c:ptCount val="35"/>
                <c:pt idx="0">
                  <c:v>1984</c:v>
                </c:pt>
                <c:pt idx="1">
                  <c:v>1985</c:v>
                </c:pt>
                <c:pt idx="2">
                  <c:v>1986</c:v>
                </c:pt>
                <c:pt idx="3">
                  <c:v>1987</c:v>
                </c:pt>
                <c:pt idx="4">
                  <c:v>1988</c:v>
                </c:pt>
                <c:pt idx="5">
                  <c:v>1989</c:v>
                </c:pt>
                <c:pt idx="6">
                  <c:v>1990</c:v>
                </c:pt>
                <c:pt idx="7">
                  <c:v>1991</c:v>
                </c:pt>
                <c:pt idx="8">
                  <c:v>1992</c:v>
                </c:pt>
                <c:pt idx="9">
                  <c:v>1993</c:v>
                </c:pt>
                <c:pt idx="10">
                  <c:v>1994</c:v>
                </c:pt>
                <c:pt idx="11">
                  <c:v>1995</c:v>
                </c:pt>
                <c:pt idx="12">
                  <c:v>1996</c:v>
                </c:pt>
                <c:pt idx="13">
                  <c:v>1997</c:v>
                </c:pt>
                <c:pt idx="14">
                  <c:v>1998</c:v>
                </c:pt>
                <c:pt idx="15">
                  <c:v>1999</c:v>
                </c:pt>
                <c:pt idx="16">
                  <c:v>2000</c:v>
                </c:pt>
                <c:pt idx="17">
                  <c:v>2001</c:v>
                </c:pt>
                <c:pt idx="18">
                  <c:v>2002</c:v>
                </c:pt>
                <c:pt idx="19">
                  <c:v>2003</c:v>
                </c:pt>
                <c:pt idx="20">
                  <c:v>2004</c:v>
                </c:pt>
                <c:pt idx="21">
                  <c:v>2005</c:v>
                </c:pt>
                <c:pt idx="22">
                  <c:v>2006</c:v>
                </c:pt>
                <c:pt idx="23">
                  <c:v>2007</c:v>
                </c:pt>
                <c:pt idx="24">
                  <c:v>2008</c:v>
                </c:pt>
                <c:pt idx="25">
                  <c:v>2009</c:v>
                </c:pt>
                <c:pt idx="26">
                  <c:v>2010</c:v>
                </c:pt>
                <c:pt idx="27">
                  <c:v>2011</c:v>
                </c:pt>
                <c:pt idx="28">
                  <c:v>2012</c:v>
                </c:pt>
                <c:pt idx="29">
                  <c:v>2013</c:v>
                </c:pt>
                <c:pt idx="30">
                  <c:v>2014</c:v>
                </c:pt>
                <c:pt idx="31">
                  <c:v>2015</c:v>
                </c:pt>
                <c:pt idx="32">
                  <c:v>2016</c:v>
                </c:pt>
                <c:pt idx="33">
                  <c:v>2017</c:v>
                </c:pt>
                <c:pt idx="34">
                  <c:v>2018</c:v>
                </c:pt>
              </c:numCache>
            </c:numRef>
          </c:cat>
          <c:val>
            <c:numRef>
              <c:f>üretim!$Y$4:$Y$38</c:f>
              <c:numCache>
                <c:formatCode>0.0%</c:formatCode>
                <c:ptCount val="35"/>
                <c:pt idx="0">
                  <c:v>0.76981397096052384</c:v>
                </c:pt>
                <c:pt idx="1">
                  <c:v>0.79133753568934118</c:v>
                </c:pt>
                <c:pt idx="2">
                  <c:v>0.78986416356802414</c:v>
                </c:pt>
                <c:pt idx="3">
                  <c:v>0.8190941291324807</c:v>
                </c:pt>
                <c:pt idx="4">
                  <c:v>0.86380096901483483</c:v>
                </c:pt>
                <c:pt idx="5">
                  <c:v>0.73538329695330062</c:v>
                </c:pt>
                <c:pt idx="6">
                  <c:v>0.75437498913855761</c:v>
                </c:pt>
                <c:pt idx="7">
                  <c:v>0.73638547097498164</c:v>
                </c:pt>
                <c:pt idx="8">
                  <c:v>0.76112007032737383</c:v>
                </c:pt>
                <c:pt idx="9">
                  <c:v>0.7837252311756947</c:v>
                </c:pt>
                <c:pt idx="10">
                  <c:v>0.75267263095668335</c:v>
                </c:pt>
                <c:pt idx="11">
                  <c:v>0.74084668059559089</c:v>
                </c:pt>
                <c:pt idx="12">
                  <c:v>0.7500171302011247</c:v>
                </c:pt>
                <c:pt idx="13">
                  <c:v>0.7169013648183179</c:v>
                </c:pt>
                <c:pt idx="14">
                  <c:v>0.70491720589718831</c:v>
                </c:pt>
                <c:pt idx="15">
                  <c:v>0.61846927041332156</c:v>
                </c:pt>
                <c:pt idx="16">
                  <c:v>0.55035158051129651</c:v>
                </c:pt>
                <c:pt idx="17">
                  <c:v>0.50086901821719765</c:v>
                </c:pt>
                <c:pt idx="18">
                  <c:v>0.5000962136638879</c:v>
                </c:pt>
                <c:pt idx="19">
                  <c:v>0.44016702174199124</c:v>
                </c:pt>
                <c:pt idx="20">
                  <c:v>0.47290579920277864</c:v>
                </c:pt>
                <c:pt idx="21">
                  <c:v>0.4491813218635658</c:v>
                </c:pt>
                <c:pt idx="22">
                  <c:v>0.454482648307032</c:v>
                </c:pt>
                <c:pt idx="23">
                  <c:v>0.40802199128870764</c:v>
                </c:pt>
                <c:pt idx="24">
                  <c:v>0.40141267425334465</c:v>
                </c:pt>
                <c:pt idx="25">
                  <c:v>0.41630385963198352</c:v>
                </c:pt>
                <c:pt idx="26">
                  <c:v>0.45619710794634855</c:v>
                </c:pt>
                <c:pt idx="27">
                  <c:v>0.44301783200687361</c:v>
                </c:pt>
                <c:pt idx="28">
                  <c:v>0.43486330114640437</c:v>
                </c:pt>
                <c:pt idx="29">
                  <c:v>0.43241022880018981</c:v>
                </c:pt>
                <c:pt idx="30">
                  <c:v>0.37368798841854561</c:v>
                </c:pt>
                <c:pt idx="31">
                  <c:v>0.45974927390652193</c:v>
                </c:pt>
                <c:pt idx="32">
                  <c:v>0.49392370362925497</c:v>
                </c:pt>
                <c:pt idx="33">
                  <c:v>0.45412279937688954</c:v>
                </c:pt>
                <c:pt idx="34">
                  <c:v>0.48800000000000032</c:v>
                </c:pt>
              </c:numCache>
            </c:numRef>
          </c:val>
          <c:smooth val="0"/>
          <c:extLst>
            <c:ext xmlns:c16="http://schemas.microsoft.com/office/drawing/2014/chart" uri="{C3380CC4-5D6E-409C-BE32-E72D297353CC}">
              <c16:uniqueId val="{00000000-096E-4E02-97BA-59EF79C49D12}"/>
            </c:ext>
          </c:extLst>
        </c:ser>
        <c:ser>
          <c:idx val="1"/>
          <c:order val="1"/>
          <c:tx>
            <c:strRef>
              <c:f>üretim!$Z$3</c:f>
              <c:strCache>
                <c:ptCount val="1"/>
                <c:pt idx="0">
                  <c:v>İthal Kaynak</c:v>
                </c:pt>
              </c:strCache>
            </c:strRef>
          </c:tx>
          <c:spPr>
            <a:ln w="28575" cap="rnd">
              <a:solidFill>
                <a:srgbClr val="C00000"/>
              </a:solidFill>
              <a:round/>
            </a:ln>
            <a:effectLst/>
          </c:spPr>
          <c:marker>
            <c:symbol val="circle"/>
            <c:size val="5"/>
            <c:spPr>
              <a:solidFill>
                <a:schemeClr val="bg1"/>
              </a:solidFill>
              <a:ln w="9525">
                <a:solidFill>
                  <a:srgbClr val="C00000"/>
                </a:solidFill>
              </a:ln>
              <a:effectLst/>
            </c:spPr>
          </c:marker>
          <c:dLbls>
            <c:dLbl>
              <c:idx val="4"/>
              <c:dLblPos val="b"/>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096E-4E02-97BA-59EF79C49D12}"/>
                </c:ext>
              </c:extLst>
            </c:dLbl>
            <c:dLbl>
              <c:idx val="18"/>
              <c:dLblPos val="b"/>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8309-4ED4-A927-33FCEF81A530}"/>
                </c:ext>
              </c:extLst>
            </c:dLbl>
            <c:dLbl>
              <c:idx val="24"/>
              <c:layout>
                <c:manualLayout>
                  <c:x val="-2.8459869848156186E-2"/>
                  <c:y val="-2.0130090558858001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096E-4E02-97BA-59EF79C49D12}"/>
                </c:ext>
              </c:extLst>
            </c:dLbl>
            <c:dLbl>
              <c:idx val="30"/>
              <c:layout>
                <c:manualLayout>
                  <c:x val="-2.8459869848156075E-2"/>
                  <c:y val="-2.2496254195282627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096E-4E02-97BA-59EF79C49D12}"/>
                </c:ext>
              </c:extLst>
            </c:dLbl>
            <c:dLbl>
              <c:idx val="33"/>
              <c:layout>
                <c:manualLayout>
                  <c:x val="-3.8421721140748336E-2"/>
                  <c:y val="-1.7763926922433431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096E-4E02-97BA-59EF79C49D12}"/>
                </c:ext>
              </c:extLst>
            </c:dLbl>
            <c:dLbl>
              <c:idx val="34"/>
              <c:layout>
                <c:manualLayout>
                  <c:x val="-8.0577172254636849E-3"/>
                  <c:y val="-2.2496254195282627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44F8-496E-9CD0-1BE208F235D8}"/>
                </c:ext>
              </c:extLst>
            </c:dLbl>
            <c:spPr>
              <a:noFill/>
              <a:ln>
                <a:noFill/>
              </a:ln>
              <a:effectLst/>
            </c:spPr>
            <c:txPr>
              <a:bodyPr rot="0" spcFirstLastPara="1" vertOverflow="ellipsis" vert="horz" wrap="square" lIns="38100" tIns="19050" rIns="38100" bIns="19050" anchor="b" anchorCtr="0">
                <a:spAutoFit/>
              </a:bodyPr>
              <a:lstStyle/>
              <a:p>
                <a:pPr>
                  <a:defRPr sz="900" b="1"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tr-TR"/>
              </a:p>
            </c:txPr>
            <c:dLblPos val="b"/>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üretim!$C$4:$C$38</c:f>
              <c:numCache>
                <c:formatCode>General</c:formatCode>
                <c:ptCount val="35"/>
                <c:pt idx="0">
                  <c:v>1984</c:v>
                </c:pt>
                <c:pt idx="1">
                  <c:v>1985</c:v>
                </c:pt>
                <c:pt idx="2">
                  <c:v>1986</c:v>
                </c:pt>
                <c:pt idx="3">
                  <c:v>1987</c:v>
                </c:pt>
                <c:pt idx="4">
                  <c:v>1988</c:v>
                </c:pt>
                <c:pt idx="5">
                  <c:v>1989</c:v>
                </c:pt>
                <c:pt idx="6">
                  <c:v>1990</c:v>
                </c:pt>
                <c:pt idx="7">
                  <c:v>1991</c:v>
                </c:pt>
                <c:pt idx="8">
                  <c:v>1992</c:v>
                </c:pt>
                <c:pt idx="9">
                  <c:v>1993</c:v>
                </c:pt>
                <c:pt idx="10">
                  <c:v>1994</c:v>
                </c:pt>
                <c:pt idx="11">
                  <c:v>1995</c:v>
                </c:pt>
                <c:pt idx="12">
                  <c:v>1996</c:v>
                </c:pt>
                <c:pt idx="13">
                  <c:v>1997</c:v>
                </c:pt>
                <c:pt idx="14">
                  <c:v>1998</c:v>
                </c:pt>
                <c:pt idx="15">
                  <c:v>1999</c:v>
                </c:pt>
                <c:pt idx="16">
                  <c:v>2000</c:v>
                </c:pt>
                <c:pt idx="17">
                  <c:v>2001</c:v>
                </c:pt>
                <c:pt idx="18">
                  <c:v>2002</c:v>
                </c:pt>
                <c:pt idx="19">
                  <c:v>2003</c:v>
                </c:pt>
                <c:pt idx="20">
                  <c:v>2004</c:v>
                </c:pt>
                <c:pt idx="21">
                  <c:v>2005</c:v>
                </c:pt>
                <c:pt idx="22">
                  <c:v>2006</c:v>
                </c:pt>
                <c:pt idx="23">
                  <c:v>2007</c:v>
                </c:pt>
                <c:pt idx="24">
                  <c:v>2008</c:v>
                </c:pt>
                <c:pt idx="25">
                  <c:v>2009</c:v>
                </c:pt>
                <c:pt idx="26">
                  <c:v>2010</c:v>
                </c:pt>
                <c:pt idx="27">
                  <c:v>2011</c:v>
                </c:pt>
                <c:pt idx="28">
                  <c:v>2012</c:v>
                </c:pt>
                <c:pt idx="29">
                  <c:v>2013</c:v>
                </c:pt>
                <c:pt idx="30">
                  <c:v>2014</c:v>
                </c:pt>
                <c:pt idx="31">
                  <c:v>2015</c:v>
                </c:pt>
                <c:pt idx="32">
                  <c:v>2016</c:v>
                </c:pt>
                <c:pt idx="33">
                  <c:v>2017</c:v>
                </c:pt>
                <c:pt idx="34">
                  <c:v>2018</c:v>
                </c:pt>
              </c:numCache>
            </c:numRef>
          </c:cat>
          <c:val>
            <c:numRef>
              <c:f>üretim!$Z$4:$Z$38</c:f>
              <c:numCache>
                <c:formatCode>0.0%</c:formatCode>
                <c:ptCount val="35"/>
                <c:pt idx="0">
                  <c:v>0.23018602903947613</c:v>
                </c:pt>
                <c:pt idx="1">
                  <c:v>0.20866246431065885</c:v>
                </c:pt>
                <c:pt idx="2">
                  <c:v>0.21013583643197611</c:v>
                </c:pt>
                <c:pt idx="3">
                  <c:v>0.18090587086751941</c:v>
                </c:pt>
                <c:pt idx="4">
                  <c:v>0.13619903098516542</c:v>
                </c:pt>
                <c:pt idx="5">
                  <c:v>0.26461670304669982</c:v>
                </c:pt>
                <c:pt idx="6">
                  <c:v>0.24562501086144312</c:v>
                </c:pt>
                <c:pt idx="7">
                  <c:v>0.26361452902501886</c:v>
                </c:pt>
                <c:pt idx="8">
                  <c:v>0.2388799296726275</c:v>
                </c:pt>
                <c:pt idx="9">
                  <c:v>0.21627476882430671</c:v>
                </c:pt>
                <c:pt idx="10">
                  <c:v>0.2473273690433177</c:v>
                </c:pt>
                <c:pt idx="11">
                  <c:v>0.259153319404411</c:v>
                </c:pt>
                <c:pt idx="12">
                  <c:v>0.24998286979887571</c:v>
                </c:pt>
                <c:pt idx="13">
                  <c:v>0.28309863518168232</c:v>
                </c:pt>
                <c:pt idx="14">
                  <c:v>0.29508279410281263</c:v>
                </c:pt>
                <c:pt idx="15">
                  <c:v>0.38153072958667988</c:v>
                </c:pt>
                <c:pt idx="16">
                  <c:v>0.44964841948870327</c:v>
                </c:pt>
                <c:pt idx="17">
                  <c:v>0.49913098178280429</c:v>
                </c:pt>
                <c:pt idx="18">
                  <c:v>0.49990378633611432</c:v>
                </c:pt>
                <c:pt idx="19">
                  <c:v>0.55983297825800882</c:v>
                </c:pt>
                <c:pt idx="20">
                  <c:v>0.52709420079722158</c:v>
                </c:pt>
                <c:pt idx="21">
                  <c:v>0.5508186781364347</c:v>
                </c:pt>
                <c:pt idx="22">
                  <c:v>0.54551735169296678</c:v>
                </c:pt>
                <c:pt idx="23">
                  <c:v>0.59197800871129258</c:v>
                </c:pt>
                <c:pt idx="24">
                  <c:v>0.59858732574665308</c:v>
                </c:pt>
                <c:pt idx="25">
                  <c:v>0.58369614036801654</c:v>
                </c:pt>
                <c:pt idx="26">
                  <c:v>0.54380289205365162</c:v>
                </c:pt>
                <c:pt idx="27">
                  <c:v>0.55698216799312639</c:v>
                </c:pt>
                <c:pt idx="28">
                  <c:v>0.56513669885359663</c:v>
                </c:pt>
                <c:pt idx="29">
                  <c:v>0.56758977119981069</c:v>
                </c:pt>
                <c:pt idx="30">
                  <c:v>0.62631201158145489</c:v>
                </c:pt>
                <c:pt idx="31">
                  <c:v>0.54025072609347902</c:v>
                </c:pt>
                <c:pt idx="32">
                  <c:v>0.50607629637074603</c:v>
                </c:pt>
                <c:pt idx="33">
                  <c:v>0.54587720062311262</c:v>
                </c:pt>
                <c:pt idx="34">
                  <c:v>0.51200000000000001</c:v>
                </c:pt>
              </c:numCache>
            </c:numRef>
          </c:val>
          <c:smooth val="0"/>
          <c:extLst>
            <c:ext xmlns:c16="http://schemas.microsoft.com/office/drawing/2014/chart" uri="{C3380CC4-5D6E-409C-BE32-E72D297353CC}">
              <c16:uniqueId val="{00000001-096E-4E02-97BA-59EF79C49D12}"/>
            </c:ext>
          </c:extLst>
        </c:ser>
        <c:dLbls>
          <c:showLegendKey val="0"/>
          <c:showVal val="0"/>
          <c:showCatName val="0"/>
          <c:showSerName val="0"/>
          <c:showPercent val="0"/>
          <c:showBubbleSize val="0"/>
        </c:dLbls>
        <c:marker val="1"/>
        <c:smooth val="0"/>
        <c:axId val="66578304"/>
        <c:axId val="66579840"/>
      </c:lineChart>
      <c:catAx>
        <c:axId val="66578304"/>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5400000" spcFirstLastPara="1" vertOverflow="ellipsis" wrap="square" anchor="ctr" anchorCtr="0"/>
          <a:lstStyle/>
          <a:p>
            <a:pPr>
              <a:defRPr sz="1000" b="0" i="0" u="none" strike="noStrike" kern="1200" baseline="0">
                <a:solidFill>
                  <a:sysClr val="windowText" lastClr="000000"/>
                </a:solidFill>
                <a:latin typeface="+mn-lt"/>
                <a:ea typeface="+mn-ea"/>
                <a:cs typeface="+mn-cs"/>
              </a:defRPr>
            </a:pPr>
            <a:endParaRPr lang="tr-TR"/>
          </a:p>
        </c:txPr>
        <c:crossAx val="66579840"/>
        <c:crosses val="autoZero"/>
        <c:auto val="1"/>
        <c:lblAlgn val="ctr"/>
        <c:lblOffset val="100"/>
        <c:noMultiLvlLbl val="0"/>
      </c:catAx>
      <c:valAx>
        <c:axId val="66579840"/>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100" b="0" i="0" u="none" strike="noStrike" kern="1200" baseline="0">
                    <a:solidFill>
                      <a:sysClr val="windowText" lastClr="000000"/>
                    </a:solidFill>
                    <a:latin typeface="+mn-lt"/>
                    <a:ea typeface="+mn-ea"/>
                    <a:cs typeface="+mn-cs"/>
                  </a:defRPr>
                </a:pPr>
                <a:r>
                  <a:rPr lang="en-US" sz="1100">
                    <a:solidFill>
                      <a:sysClr val="windowText" lastClr="000000"/>
                    </a:solidFill>
                  </a:rPr>
                  <a:t>Pay (%)</a:t>
                </a:r>
              </a:p>
            </c:rich>
          </c:tx>
          <c:layout>
            <c:manualLayout>
              <c:xMode val="edge"/>
              <c:yMode val="edge"/>
              <c:x val="5.4028387449399718E-3"/>
              <c:y val="0.42314290622278722"/>
            </c:manualLayout>
          </c:layout>
          <c:overlay val="0"/>
          <c:spPr>
            <a:noFill/>
            <a:ln>
              <a:noFill/>
            </a:ln>
            <a:effectLst/>
          </c:spPr>
        </c:title>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ysClr val="windowText" lastClr="000000"/>
                </a:solidFill>
                <a:latin typeface="+mn-lt"/>
                <a:ea typeface="+mn-ea"/>
                <a:cs typeface="+mn-cs"/>
              </a:defRPr>
            </a:pPr>
            <a:endParaRPr lang="tr-TR"/>
          </a:p>
        </c:txPr>
        <c:crossAx val="66578304"/>
        <c:crossesAt val="1"/>
        <c:crossBetween val="between"/>
      </c:valAx>
      <c:spPr>
        <a:solidFill>
          <a:schemeClr val="accent2">
            <a:lumMod val="20000"/>
            <a:lumOff val="80000"/>
          </a:schemeClr>
        </a:solidFill>
        <a:ln>
          <a:noFill/>
        </a:ln>
        <a:effectLst/>
        <a:scene3d>
          <a:camera prst="orthographicFront"/>
          <a:lightRig rig="threePt" dir="t"/>
        </a:scene3d>
        <a:sp3d>
          <a:bevelT w="152400" h="101600" prst="slope"/>
        </a:sp3d>
      </c:spPr>
    </c:plotArea>
    <c:legend>
      <c:legendPos val="t"/>
      <c:layout>
        <c:manualLayout>
          <c:xMode val="edge"/>
          <c:yMode val="edge"/>
          <c:x val="0.70089170523966504"/>
          <c:y val="0.84472041820358901"/>
          <c:w val="0.26343701072073106"/>
          <c:h val="4.4227697230917927E-2"/>
        </c:manualLayout>
      </c:layout>
      <c:overlay val="0"/>
      <c:spPr>
        <a:solidFill>
          <a:schemeClr val="accent1">
            <a:lumMod val="20000"/>
            <a:lumOff val="80000"/>
          </a:schemeClr>
        </a:solidFill>
        <a:ln>
          <a:noFill/>
        </a:ln>
        <a:effectLst/>
      </c:spPr>
      <c:txPr>
        <a:bodyPr rot="0" spcFirstLastPara="1" vertOverflow="ellipsis" vert="horz" wrap="square" anchor="ctr" anchorCtr="1"/>
        <a:lstStyle/>
        <a:p>
          <a:pPr>
            <a:defRPr sz="1050" b="0" i="0" u="none" strike="noStrike" kern="1200" baseline="0">
              <a:solidFill>
                <a:sysClr val="windowText" lastClr="000000"/>
              </a:solidFill>
              <a:latin typeface="+mn-lt"/>
              <a:ea typeface="+mn-ea"/>
              <a:cs typeface="+mn-cs"/>
            </a:defRPr>
          </a:pPr>
          <a:endParaRPr lang="tr-TR"/>
        </a:p>
      </c:txPr>
    </c:legend>
    <c:plotVisOnly val="1"/>
    <c:dispBlanksAs val="gap"/>
    <c:showDLblsOverMax val="0"/>
  </c:chart>
  <c:spPr>
    <a:solidFill>
      <a:schemeClr val="accent2">
        <a:lumMod val="60000"/>
        <a:lumOff val="40000"/>
      </a:schemeClr>
    </a:solidFill>
    <a:ln w="9525" cap="flat" cmpd="sng" algn="ctr">
      <a:solidFill>
        <a:schemeClr val="tx1">
          <a:lumMod val="15000"/>
          <a:lumOff val="85000"/>
        </a:schemeClr>
      </a:solidFill>
      <a:round/>
    </a:ln>
    <a:effectLst/>
    <a:scene3d>
      <a:camera prst="orthographicFront"/>
      <a:lightRig rig="threePt" dir="t"/>
    </a:scene3d>
    <a:sp3d>
      <a:bevelT w="228600" h="127000" prst="coolSlant"/>
    </a:sp3d>
  </c:spPr>
  <c:txPr>
    <a:bodyPr/>
    <a:lstStyle/>
    <a:p>
      <a:pPr>
        <a:defRPr/>
      </a:pPr>
      <a:endParaRPr lang="tr-TR"/>
    </a:p>
  </c:tx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tr-T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view3D>
      <c:rotX val="15"/>
      <c:rotY val="20"/>
      <c:rAngAx val="1"/>
    </c:view3D>
    <c:floor>
      <c:thickness val="0"/>
    </c:floor>
    <c:sideWall>
      <c:thickness val="0"/>
      <c:spPr>
        <a:solidFill>
          <a:srgbClr val="FFFFA7"/>
        </a:solidFill>
      </c:spPr>
    </c:sideWall>
    <c:backWall>
      <c:thickness val="0"/>
      <c:spPr>
        <a:solidFill>
          <a:srgbClr val="FFFFA7"/>
        </a:solidFill>
      </c:spPr>
    </c:backWall>
    <c:plotArea>
      <c:layout/>
      <c:bar3DChart>
        <c:barDir val="col"/>
        <c:grouping val="percentStacked"/>
        <c:varyColors val="0"/>
        <c:ser>
          <c:idx val="0"/>
          <c:order val="0"/>
          <c:tx>
            <c:strRef>
              <c:f>ÜRETİM!$Q$2</c:f>
              <c:strCache>
                <c:ptCount val="1"/>
                <c:pt idx="0">
                  <c:v>KAMU</c:v>
                </c:pt>
              </c:strCache>
            </c:strRef>
          </c:tx>
          <c:spPr>
            <a:solidFill>
              <a:srgbClr val="00B0F0"/>
            </a:solidFill>
          </c:spPr>
          <c:invertIfNegative val="0"/>
          <c:dLbls>
            <c:spPr>
              <a:noFill/>
              <a:ln>
                <a:noFill/>
              </a:ln>
              <a:effectLst/>
            </c:spPr>
            <c:txPr>
              <a:bodyPr rot="-5400000" vert="horz" anchor="ctr" anchorCtr="0"/>
              <a:lstStyle/>
              <a:p>
                <a:pPr>
                  <a:defRPr b="1">
                    <a:latin typeface="Arial" panose="020B0604020202020204" pitchFamily="34" charset="0"/>
                    <a:cs typeface="Arial" panose="020B0604020202020204" pitchFamily="34" charset="0"/>
                  </a:defRPr>
                </a:pPr>
                <a:endParaRPr lang="tr-TR"/>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ÜRETİM!$M$3:$M$19</c:f>
              <c:numCache>
                <c:formatCode>General</c:formatCode>
                <c:ptCount val="17"/>
                <c:pt idx="0">
                  <c:v>2002</c:v>
                </c:pt>
                <c:pt idx="1">
                  <c:v>2003</c:v>
                </c:pt>
                <c:pt idx="2">
                  <c:v>2004</c:v>
                </c:pt>
                <c:pt idx="3">
                  <c:v>2005</c:v>
                </c:pt>
                <c:pt idx="4">
                  <c:v>2006</c:v>
                </c:pt>
                <c:pt idx="5">
                  <c:v>2007</c:v>
                </c:pt>
                <c:pt idx="6">
                  <c:v>2008</c:v>
                </c:pt>
                <c:pt idx="7">
                  <c:v>2009</c:v>
                </c:pt>
                <c:pt idx="8">
                  <c:v>2010</c:v>
                </c:pt>
                <c:pt idx="9">
                  <c:v>2011</c:v>
                </c:pt>
                <c:pt idx="10">
                  <c:v>2012</c:v>
                </c:pt>
                <c:pt idx="11">
                  <c:v>2013</c:v>
                </c:pt>
                <c:pt idx="12">
                  <c:v>2014</c:v>
                </c:pt>
                <c:pt idx="13">
                  <c:v>2015</c:v>
                </c:pt>
                <c:pt idx="14">
                  <c:v>2016</c:v>
                </c:pt>
                <c:pt idx="15">
                  <c:v>2017</c:v>
                </c:pt>
                <c:pt idx="16">
                  <c:v>2018</c:v>
                </c:pt>
              </c:numCache>
            </c:numRef>
          </c:cat>
          <c:val>
            <c:numRef>
              <c:f>ÜRETİM!$Q$3:$Q$19</c:f>
              <c:numCache>
                <c:formatCode>0.0%</c:formatCode>
                <c:ptCount val="17"/>
                <c:pt idx="0">
                  <c:v>0.59762286562158273</c:v>
                </c:pt>
                <c:pt idx="1">
                  <c:v>0.44883109677373423</c:v>
                </c:pt>
                <c:pt idx="2">
                  <c:v>0.45134683005714082</c:v>
                </c:pt>
                <c:pt idx="3">
                  <c:v>0.45359115612739676</c:v>
                </c:pt>
                <c:pt idx="4">
                  <c:v>0.48052295011111751</c:v>
                </c:pt>
                <c:pt idx="5">
                  <c:v>0.48198118482068947</c:v>
                </c:pt>
                <c:pt idx="6">
                  <c:v>0.49248001693394838</c:v>
                </c:pt>
                <c:pt idx="7">
                  <c:v>0.45917724553381778</c:v>
                </c:pt>
                <c:pt idx="8">
                  <c:v>0.45231496836735102</c:v>
                </c:pt>
                <c:pt idx="9">
                  <c:v>0.40258331116270918</c:v>
                </c:pt>
                <c:pt idx="10">
                  <c:v>0.37818917185836903</c:v>
                </c:pt>
                <c:pt idx="11">
                  <c:v>0.33361003500625375</c:v>
                </c:pt>
                <c:pt idx="12">
                  <c:v>0.27968023039926404</c:v>
                </c:pt>
                <c:pt idx="13">
                  <c:v>0.21131696975148262</c:v>
                </c:pt>
                <c:pt idx="14">
                  <c:v>0.16948931507995141</c:v>
                </c:pt>
                <c:pt idx="15">
                  <c:v>0.15936090132046696</c:v>
                </c:pt>
                <c:pt idx="16">
                  <c:v>0.15222739025130949</c:v>
                </c:pt>
              </c:numCache>
            </c:numRef>
          </c:val>
          <c:extLst>
            <c:ext xmlns:c16="http://schemas.microsoft.com/office/drawing/2014/chart" uri="{C3380CC4-5D6E-409C-BE32-E72D297353CC}">
              <c16:uniqueId val="{00000000-D6BE-4FDB-89FB-83B039D76ACF}"/>
            </c:ext>
          </c:extLst>
        </c:ser>
        <c:ser>
          <c:idx val="1"/>
          <c:order val="1"/>
          <c:tx>
            <c:strRef>
              <c:f>ÜRETİM!$R$2</c:f>
              <c:strCache>
                <c:ptCount val="1"/>
                <c:pt idx="0">
                  <c:v>ÖZEL SEKTÖR</c:v>
                </c:pt>
              </c:strCache>
            </c:strRef>
          </c:tx>
          <c:spPr>
            <a:solidFill>
              <a:schemeClr val="accent4">
                <a:lumMod val="60000"/>
                <a:lumOff val="40000"/>
              </a:schemeClr>
            </a:solidFill>
          </c:spPr>
          <c:invertIfNegative val="0"/>
          <c:dLbls>
            <c:spPr>
              <a:noFill/>
              <a:ln>
                <a:noFill/>
              </a:ln>
              <a:effectLst/>
            </c:spPr>
            <c:txPr>
              <a:bodyPr rot="-5400000" vert="horz" anchor="ctr" anchorCtr="0"/>
              <a:lstStyle/>
              <a:p>
                <a:pPr>
                  <a:defRPr b="1" i="0">
                    <a:latin typeface="Arial" panose="020B0604020202020204" pitchFamily="34" charset="0"/>
                    <a:cs typeface="Arial" panose="020B0604020202020204" pitchFamily="34" charset="0"/>
                  </a:defRPr>
                </a:pPr>
                <a:endParaRPr lang="tr-TR"/>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ÜRETİM!$M$3:$M$19</c:f>
              <c:numCache>
                <c:formatCode>General</c:formatCode>
                <c:ptCount val="17"/>
                <c:pt idx="0">
                  <c:v>2002</c:v>
                </c:pt>
                <c:pt idx="1">
                  <c:v>2003</c:v>
                </c:pt>
                <c:pt idx="2">
                  <c:v>2004</c:v>
                </c:pt>
                <c:pt idx="3">
                  <c:v>2005</c:v>
                </c:pt>
                <c:pt idx="4">
                  <c:v>2006</c:v>
                </c:pt>
                <c:pt idx="5">
                  <c:v>2007</c:v>
                </c:pt>
                <c:pt idx="6">
                  <c:v>2008</c:v>
                </c:pt>
                <c:pt idx="7">
                  <c:v>2009</c:v>
                </c:pt>
                <c:pt idx="8">
                  <c:v>2010</c:v>
                </c:pt>
                <c:pt idx="9">
                  <c:v>2011</c:v>
                </c:pt>
                <c:pt idx="10">
                  <c:v>2012</c:v>
                </c:pt>
                <c:pt idx="11">
                  <c:v>2013</c:v>
                </c:pt>
                <c:pt idx="12">
                  <c:v>2014</c:v>
                </c:pt>
                <c:pt idx="13">
                  <c:v>2015</c:v>
                </c:pt>
                <c:pt idx="14">
                  <c:v>2016</c:v>
                </c:pt>
                <c:pt idx="15">
                  <c:v>2017</c:v>
                </c:pt>
                <c:pt idx="16">
                  <c:v>2018</c:v>
                </c:pt>
              </c:numCache>
            </c:numRef>
          </c:cat>
          <c:val>
            <c:numRef>
              <c:f>ÜRETİM!$R$3:$R$19</c:f>
              <c:numCache>
                <c:formatCode>0.0%</c:formatCode>
                <c:ptCount val="17"/>
                <c:pt idx="0">
                  <c:v>0.40237713437841732</c:v>
                </c:pt>
                <c:pt idx="1">
                  <c:v>0.55116890322626444</c:v>
                </c:pt>
                <c:pt idx="2">
                  <c:v>0.54865316994285818</c:v>
                </c:pt>
                <c:pt idx="3">
                  <c:v>0.54640884387260258</c:v>
                </c:pt>
                <c:pt idx="4">
                  <c:v>0.51947704988888244</c:v>
                </c:pt>
                <c:pt idx="5">
                  <c:v>0.51801881517931114</c:v>
                </c:pt>
                <c:pt idx="6">
                  <c:v>0.50751998306605139</c:v>
                </c:pt>
                <c:pt idx="7">
                  <c:v>0.54082275446618311</c:v>
                </c:pt>
                <c:pt idx="8">
                  <c:v>0.54768503163264992</c:v>
                </c:pt>
                <c:pt idx="9">
                  <c:v>0.59741668883728904</c:v>
                </c:pt>
                <c:pt idx="10">
                  <c:v>0.62181082814163169</c:v>
                </c:pt>
                <c:pt idx="11">
                  <c:v>0.66638996499374692</c:v>
                </c:pt>
                <c:pt idx="12">
                  <c:v>0.72031976960073651</c:v>
                </c:pt>
                <c:pt idx="13">
                  <c:v>0.78868303024851871</c:v>
                </c:pt>
                <c:pt idx="14">
                  <c:v>0.83051068492004776</c:v>
                </c:pt>
                <c:pt idx="15">
                  <c:v>0.84063909867953535</c:v>
                </c:pt>
                <c:pt idx="16">
                  <c:v>0.84777260974869095</c:v>
                </c:pt>
              </c:numCache>
            </c:numRef>
          </c:val>
          <c:extLst>
            <c:ext xmlns:c16="http://schemas.microsoft.com/office/drawing/2014/chart" uri="{C3380CC4-5D6E-409C-BE32-E72D297353CC}">
              <c16:uniqueId val="{00000001-D6BE-4FDB-89FB-83B039D76ACF}"/>
            </c:ext>
          </c:extLst>
        </c:ser>
        <c:dLbls>
          <c:showLegendKey val="0"/>
          <c:showVal val="0"/>
          <c:showCatName val="0"/>
          <c:showSerName val="0"/>
          <c:showPercent val="0"/>
          <c:showBubbleSize val="0"/>
        </c:dLbls>
        <c:gapWidth val="49"/>
        <c:shape val="cylinder"/>
        <c:axId val="71494656"/>
        <c:axId val="71516928"/>
        <c:axId val="0"/>
      </c:bar3DChart>
      <c:catAx>
        <c:axId val="71494656"/>
        <c:scaling>
          <c:orientation val="minMax"/>
        </c:scaling>
        <c:delete val="0"/>
        <c:axPos val="b"/>
        <c:numFmt formatCode="General" sourceLinked="1"/>
        <c:majorTickMark val="out"/>
        <c:minorTickMark val="none"/>
        <c:tickLblPos val="nextTo"/>
        <c:txPr>
          <a:bodyPr/>
          <a:lstStyle/>
          <a:p>
            <a:pPr>
              <a:defRPr sz="1000">
                <a:latin typeface="Arial" panose="020B0604020202020204" pitchFamily="34" charset="0"/>
                <a:cs typeface="Arial" panose="020B0604020202020204" pitchFamily="34" charset="0"/>
              </a:defRPr>
            </a:pPr>
            <a:endParaRPr lang="tr-TR"/>
          </a:p>
        </c:txPr>
        <c:crossAx val="71516928"/>
        <c:crosses val="autoZero"/>
        <c:auto val="1"/>
        <c:lblAlgn val="ctr"/>
        <c:lblOffset val="100"/>
        <c:noMultiLvlLbl val="0"/>
      </c:catAx>
      <c:valAx>
        <c:axId val="71516928"/>
        <c:scaling>
          <c:orientation val="minMax"/>
        </c:scaling>
        <c:delete val="0"/>
        <c:axPos val="l"/>
        <c:majorGridlines/>
        <c:numFmt formatCode="0%" sourceLinked="1"/>
        <c:majorTickMark val="out"/>
        <c:minorTickMark val="none"/>
        <c:tickLblPos val="nextTo"/>
        <c:txPr>
          <a:bodyPr/>
          <a:lstStyle/>
          <a:p>
            <a:pPr>
              <a:defRPr>
                <a:latin typeface="Arial" panose="020B0604020202020204" pitchFamily="34" charset="0"/>
                <a:cs typeface="Arial" panose="020B0604020202020204" pitchFamily="34" charset="0"/>
              </a:defRPr>
            </a:pPr>
            <a:endParaRPr lang="tr-TR"/>
          </a:p>
        </c:txPr>
        <c:crossAx val="71494656"/>
        <c:crosses val="autoZero"/>
        <c:crossBetween val="between"/>
      </c:valAx>
      <c:spPr>
        <a:solidFill>
          <a:srgbClr val="FFFF97"/>
        </a:solidFill>
        <a:scene3d>
          <a:camera prst="orthographicFront"/>
          <a:lightRig rig="threePt" dir="t"/>
        </a:scene3d>
        <a:sp3d>
          <a:bevelT prst="slope"/>
        </a:sp3d>
      </c:spPr>
    </c:plotArea>
    <c:legend>
      <c:legendPos val="b"/>
      <c:layout>
        <c:manualLayout>
          <c:xMode val="edge"/>
          <c:yMode val="edge"/>
          <c:x val="0.3373795722343228"/>
          <c:y val="0.92168158248511722"/>
          <c:w val="0.34037073025446379"/>
          <c:h val="5.8806222392932594E-2"/>
        </c:manualLayout>
      </c:layout>
      <c:overlay val="0"/>
      <c:spPr>
        <a:solidFill>
          <a:schemeClr val="bg1"/>
        </a:solidFill>
        <a:ln>
          <a:solidFill>
            <a:srgbClr val="FFFF00"/>
          </a:solidFill>
        </a:ln>
      </c:spPr>
      <c:txPr>
        <a:bodyPr/>
        <a:lstStyle/>
        <a:p>
          <a:pPr>
            <a:defRPr sz="1100">
              <a:latin typeface="Arial" panose="020B0604020202020204" pitchFamily="34" charset="0"/>
              <a:cs typeface="Arial" panose="020B0604020202020204" pitchFamily="34" charset="0"/>
            </a:defRPr>
          </a:pPr>
          <a:endParaRPr lang="tr-TR"/>
        </a:p>
      </c:txPr>
    </c:legend>
    <c:plotVisOnly val="1"/>
    <c:dispBlanksAs val="gap"/>
    <c:showDLblsOverMax val="0"/>
  </c:chart>
  <c:spPr>
    <a:solidFill>
      <a:schemeClr val="bg1">
        <a:lumMod val="85000"/>
      </a:schemeClr>
    </a:solidFill>
    <a:scene3d>
      <a:camera prst="orthographicFront"/>
      <a:lightRig rig="threePt" dir="t"/>
    </a:scene3d>
    <a:sp3d>
      <a:bevelT w="165100" prst="coolSlant"/>
    </a:sp3d>
  </c:spPr>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tr-T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tx>
            <c:strRef>
              <c:f>Sayfa1!$L$5</c:f>
              <c:strCache>
                <c:ptCount val="1"/>
                <c:pt idx="0">
                  <c:v>TOPLAM ÜRETİM İÇİNDE YEKDEM PAYI</c:v>
                </c:pt>
              </c:strCache>
            </c:strRef>
          </c:tx>
          <c:spPr>
            <a:solidFill>
              <a:srgbClr val="000099"/>
            </a:solidFill>
          </c:spPr>
          <c:invertIfNegative val="0"/>
          <c:dLbls>
            <c:spPr>
              <a:noFill/>
              <a:ln>
                <a:noFill/>
              </a:ln>
              <a:effectLst/>
            </c:spPr>
            <c:txPr>
              <a:bodyPr/>
              <a:lstStyle/>
              <a:p>
                <a:pPr>
                  <a:defRPr b="1">
                    <a:solidFill>
                      <a:srgbClr val="000099"/>
                    </a:solidFill>
                    <a:latin typeface="Arial" panose="020B0604020202020204" pitchFamily="34" charset="0"/>
                    <a:cs typeface="Arial" panose="020B0604020202020204" pitchFamily="34" charset="0"/>
                  </a:defRPr>
                </a:pPr>
                <a:endParaRPr lang="tr-TR"/>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Sayfa1!$G$6:$G$13</c:f>
              <c:numCache>
                <c:formatCode>General</c:formatCode>
                <c:ptCount val="8"/>
                <c:pt idx="0">
                  <c:v>2011</c:v>
                </c:pt>
                <c:pt idx="1">
                  <c:v>2012</c:v>
                </c:pt>
                <c:pt idx="2">
                  <c:v>2013</c:v>
                </c:pt>
                <c:pt idx="3">
                  <c:v>2014</c:v>
                </c:pt>
                <c:pt idx="4">
                  <c:v>2015</c:v>
                </c:pt>
                <c:pt idx="5">
                  <c:v>2016</c:v>
                </c:pt>
                <c:pt idx="6">
                  <c:v>2017</c:v>
                </c:pt>
                <c:pt idx="7">
                  <c:v>2018</c:v>
                </c:pt>
              </c:numCache>
            </c:numRef>
          </c:cat>
          <c:val>
            <c:numRef>
              <c:f>Sayfa1!$L$6:$L$13</c:f>
              <c:numCache>
                <c:formatCode>0.0%</c:formatCode>
                <c:ptCount val="8"/>
                <c:pt idx="0">
                  <c:v>7.4486621553817103E-4</c:v>
                </c:pt>
                <c:pt idx="1">
                  <c:v>2.1978214949009794E-2</c:v>
                </c:pt>
                <c:pt idx="2">
                  <c:v>9.8723703706846792E-3</c:v>
                </c:pt>
                <c:pt idx="3">
                  <c:v>2.3199670886359405E-2</c:v>
                </c:pt>
                <c:pt idx="4">
                  <c:v>6.7267716891903639E-2</c:v>
                </c:pt>
                <c:pt idx="5">
                  <c:v>0.15600237183577598</c:v>
                </c:pt>
                <c:pt idx="6">
                  <c:v>0.16555389004293641</c:v>
                </c:pt>
                <c:pt idx="7">
                  <c:v>0.20785483117862094</c:v>
                </c:pt>
              </c:numCache>
            </c:numRef>
          </c:val>
          <c:extLst>
            <c:ext xmlns:c16="http://schemas.microsoft.com/office/drawing/2014/chart" uri="{C3380CC4-5D6E-409C-BE32-E72D297353CC}">
              <c16:uniqueId val="{00000000-B42C-4F10-8756-340EB467E654}"/>
            </c:ext>
          </c:extLst>
        </c:ser>
        <c:ser>
          <c:idx val="1"/>
          <c:order val="1"/>
          <c:tx>
            <c:strRef>
              <c:f>Sayfa1!$M$5</c:f>
              <c:strCache>
                <c:ptCount val="1"/>
                <c:pt idx="0">
                  <c:v>TOPLAM YENİLENEBİLİR İÇİNDE YEKDEM PAYI</c:v>
                </c:pt>
              </c:strCache>
            </c:strRef>
          </c:tx>
          <c:spPr>
            <a:solidFill>
              <a:srgbClr val="C00000"/>
            </a:solidFill>
          </c:spPr>
          <c:invertIfNegative val="0"/>
          <c:dLbls>
            <c:spPr>
              <a:noFill/>
              <a:ln>
                <a:noFill/>
              </a:ln>
              <a:effectLst/>
            </c:spPr>
            <c:txPr>
              <a:bodyPr/>
              <a:lstStyle/>
              <a:p>
                <a:pPr>
                  <a:defRPr b="1">
                    <a:solidFill>
                      <a:srgbClr val="C00000"/>
                    </a:solidFill>
                    <a:latin typeface="Arial" panose="020B0604020202020204" pitchFamily="34" charset="0"/>
                    <a:cs typeface="Arial" panose="020B0604020202020204" pitchFamily="34" charset="0"/>
                  </a:defRPr>
                </a:pPr>
                <a:endParaRPr lang="tr-TR"/>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Sayfa1!$G$6:$G$13</c:f>
              <c:numCache>
                <c:formatCode>General</c:formatCode>
                <c:ptCount val="8"/>
                <c:pt idx="0">
                  <c:v>2011</c:v>
                </c:pt>
                <c:pt idx="1">
                  <c:v>2012</c:v>
                </c:pt>
                <c:pt idx="2">
                  <c:v>2013</c:v>
                </c:pt>
                <c:pt idx="3">
                  <c:v>2014</c:v>
                </c:pt>
                <c:pt idx="4">
                  <c:v>2015</c:v>
                </c:pt>
                <c:pt idx="5">
                  <c:v>2016</c:v>
                </c:pt>
                <c:pt idx="6">
                  <c:v>2017</c:v>
                </c:pt>
                <c:pt idx="7">
                  <c:v>2018</c:v>
                </c:pt>
              </c:numCache>
            </c:numRef>
          </c:cat>
          <c:val>
            <c:numRef>
              <c:f>Sayfa1!$M$6:$M$13</c:f>
              <c:numCache>
                <c:formatCode>0.0%</c:formatCode>
                <c:ptCount val="8"/>
                <c:pt idx="0">
                  <c:v>2.9584163250041535E-3</c:v>
                </c:pt>
                <c:pt idx="1">
                  <c:v>8.144996526117565E-2</c:v>
                </c:pt>
                <c:pt idx="2">
                  <c:v>3.4691785605007831E-2</c:v>
                </c:pt>
                <c:pt idx="3">
                  <c:v>0.11340218939809005</c:v>
                </c:pt>
                <c:pt idx="4">
                  <c:v>0.21366459059602952</c:v>
                </c:pt>
                <c:pt idx="5">
                  <c:v>0.48311076960058558</c:v>
                </c:pt>
                <c:pt idx="6">
                  <c:v>0.5754784046793987</c:v>
                </c:pt>
                <c:pt idx="7">
                  <c:v>0.66480960003946798</c:v>
                </c:pt>
              </c:numCache>
            </c:numRef>
          </c:val>
          <c:extLst>
            <c:ext xmlns:c16="http://schemas.microsoft.com/office/drawing/2014/chart" uri="{C3380CC4-5D6E-409C-BE32-E72D297353CC}">
              <c16:uniqueId val="{00000001-B42C-4F10-8756-340EB467E654}"/>
            </c:ext>
          </c:extLst>
        </c:ser>
        <c:dLbls>
          <c:showLegendKey val="0"/>
          <c:showVal val="0"/>
          <c:showCatName val="0"/>
          <c:showSerName val="0"/>
          <c:showPercent val="0"/>
          <c:showBubbleSize val="0"/>
        </c:dLbls>
        <c:gapWidth val="150"/>
        <c:axId val="71548288"/>
        <c:axId val="71558272"/>
      </c:barChart>
      <c:catAx>
        <c:axId val="71548288"/>
        <c:scaling>
          <c:orientation val="minMax"/>
        </c:scaling>
        <c:delete val="0"/>
        <c:axPos val="b"/>
        <c:majorGridlines>
          <c:spPr>
            <a:ln>
              <a:solidFill>
                <a:schemeClr val="accent3">
                  <a:lumMod val="75000"/>
                </a:schemeClr>
              </a:solidFill>
              <a:prstDash val="sysDash"/>
            </a:ln>
          </c:spPr>
        </c:majorGridlines>
        <c:numFmt formatCode="General" sourceLinked="1"/>
        <c:majorTickMark val="out"/>
        <c:minorTickMark val="none"/>
        <c:tickLblPos val="nextTo"/>
        <c:txPr>
          <a:bodyPr/>
          <a:lstStyle/>
          <a:p>
            <a:pPr>
              <a:defRPr sz="1100">
                <a:latin typeface="Arial" panose="020B0604020202020204" pitchFamily="34" charset="0"/>
                <a:cs typeface="Arial" panose="020B0604020202020204" pitchFamily="34" charset="0"/>
              </a:defRPr>
            </a:pPr>
            <a:endParaRPr lang="tr-TR"/>
          </a:p>
        </c:txPr>
        <c:crossAx val="71558272"/>
        <c:crosses val="autoZero"/>
        <c:auto val="1"/>
        <c:lblAlgn val="ctr"/>
        <c:lblOffset val="100"/>
        <c:noMultiLvlLbl val="0"/>
      </c:catAx>
      <c:valAx>
        <c:axId val="71558272"/>
        <c:scaling>
          <c:orientation val="minMax"/>
        </c:scaling>
        <c:delete val="0"/>
        <c:axPos val="l"/>
        <c:majorGridlines>
          <c:spPr>
            <a:ln>
              <a:solidFill>
                <a:schemeClr val="accent3">
                  <a:lumMod val="75000"/>
                </a:schemeClr>
              </a:solidFill>
              <a:prstDash val="sysDash"/>
            </a:ln>
          </c:spPr>
        </c:majorGridlines>
        <c:numFmt formatCode="0%" sourceLinked="0"/>
        <c:majorTickMark val="out"/>
        <c:minorTickMark val="none"/>
        <c:tickLblPos val="nextTo"/>
        <c:txPr>
          <a:bodyPr/>
          <a:lstStyle/>
          <a:p>
            <a:pPr>
              <a:defRPr sz="1100">
                <a:latin typeface="Arial" panose="020B0604020202020204" pitchFamily="34" charset="0"/>
                <a:cs typeface="Arial" panose="020B0604020202020204" pitchFamily="34" charset="0"/>
              </a:defRPr>
            </a:pPr>
            <a:endParaRPr lang="tr-TR"/>
          </a:p>
        </c:txPr>
        <c:crossAx val="71548288"/>
        <c:crosses val="autoZero"/>
        <c:crossBetween val="between"/>
      </c:valAx>
      <c:spPr>
        <a:solidFill>
          <a:schemeClr val="accent5">
            <a:lumMod val="20000"/>
            <a:lumOff val="80000"/>
          </a:schemeClr>
        </a:solidFill>
        <a:scene3d>
          <a:camera prst="orthographicFront"/>
          <a:lightRig rig="threePt" dir="t"/>
        </a:scene3d>
        <a:sp3d>
          <a:bevelT prst="relaxedInset"/>
        </a:sp3d>
      </c:spPr>
    </c:plotArea>
    <c:legend>
      <c:legendPos val="b"/>
      <c:layout>
        <c:manualLayout>
          <c:xMode val="edge"/>
          <c:yMode val="edge"/>
          <c:x val="0.1527387610383574"/>
          <c:y val="0.92864323624538214"/>
          <c:w val="0.71185883709550857"/>
          <c:h val="5.357899012447008E-2"/>
        </c:manualLayout>
      </c:layout>
      <c:overlay val="0"/>
      <c:spPr>
        <a:solidFill>
          <a:srgbClr val="FFFF66"/>
        </a:solidFill>
        <a:scene3d>
          <a:camera prst="orthographicFront"/>
          <a:lightRig rig="threePt" dir="t"/>
        </a:scene3d>
        <a:sp3d prstMaterial="metal">
          <a:bevelT w="88900" h="88900"/>
        </a:sp3d>
      </c:spPr>
      <c:txPr>
        <a:bodyPr/>
        <a:lstStyle/>
        <a:p>
          <a:pPr>
            <a:defRPr sz="1000">
              <a:latin typeface="Arial" panose="020B0604020202020204" pitchFamily="34" charset="0"/>
              <a:cs typeface="Arial" panose="020B0604020202020204" pitchFamily="34" charset="0"/>
            </a:defRPr>
          </a:pPr>
          <a:endParaRPr lang="tr-TR"/>
        </a:p>
      </c:txPr>
    </c:legend>
    <c:plotVisOnly val="1"/>
    <c:dispBlanksAs val="gap"/>
    <c:showDLblsOverMax val="0"/>
  </c:chart>
  <c:spPr>
    <a:solidFill>
      <a:schemeClr val="accent6">
        <a:lumMod val="20000"/>
        <a:lumOff val="80000"/>
      </a:schemeClr>
    </a:solidFill>
    <a:scene3d>
      <a:camera prst="orthographicFront"/>
      <a:lightRig rig="threePt" dir="t"/>
    </a:scene3d>
    <a:sp3d>
      <a:bevelT w="139700" h="139700" prst="divot"/>
    </a:sp3d>
  </c:spPr>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tr-T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1"/>
          <c:order val="0"/>
          <c:spPr>
            <a:solidFill>
              <a:srgbClr val="FF0000"/>
            </a:solidFill>
          </c:spPr>
          <c:invertIfNegative val="0"/>
          <c:dLbls>
            <c:numFmt formatCode="#,##0" sourceLinked="0"/>
            <c:spPr>
              <a:noFill/>
              <a:ln>
                <a:noFill/>
              </a:ln>
              <a:effectLst/>
            </c:spPr>
            <c:txPr>
              <a:bodyPr/>
              <a:lstStyle/>
              <a:p>
                <a:pPr>
                  <a:defRPr sz="1200" b="1">
                    <a:solidFill>
                      <a:srgbClr val="0033CC"/>
                    </a:solidFill>
                    <a:latin typeface="Arial" panose="020B0604020202020204" pitchFamily="34" charset="0"/>
                    <a:cs typeface="Arial" panose="020B0604020202020204" pitchFamily="34" charset="0"/>
                  </a:defRPr>
                </a:pPr>
                <a:endParaRPr lang="tr-TR"/>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'YEK TOPLAM GİDER'!$E$3:$E$9</c:f>
              <c:numCache>
                <c:formatCode>General</c:formatCode>
                <c:ptCount val="7"/>
                <c:pt idx="0">
                  <c:v>2012</c:v>
                </c:pt>
                <c:pt idx="1">
                  <c:v>2013</c:v>
                </c:pt>
                <c:pt idx="2">
                  <c:v>2014</c:v>
                </c:pt>
                <c:pt idx="3">
                  <c:v>2015</c:v>
                </c:pt>
                <c:pt idx="4">
                  <c:v>2016</c:v>
                </c:pt>
                <c:pt idx="5">
                  <c:v>2017</c:v>
                </c:pt>
                <c:pt idx="6">
                  <c:v>2018</c:v>
                </c:pt>
              </c:numCache>
            </c:numRef>
          </c:cat>
          <c:val>
            <c:numRef>
              <c:f>'YEK TOPLAM GİDER'!$G$3:$G$9</c:f>
              <c:numCache>
                <c:formatCode>0.000</c:formatCode>
                <c:ptCount val="7"/>
                <c:pt idx="0">
                  <c:v>774.21248607000052</c:v>
                </c:pt>
                <c:pt idx="1">
                  <c:v>463.21553836999948</c:v>
                </c:pt>
                <c:pt idx="2">
                  <c:v>1207.0446063999998</c:v>
                </c:pt>
                <c:pt idx="3">
                  <c:v>4072.86679933</c:v>
                </c:pt>
                <c:pt idx="4">
                  <c:v>11015.263815329999</c:v>
                </c:pt>
                <c:pt idx="5">
                  <c:v>15341.359809110001</c:v>
                </c:pt>
                <c:pt idx="6">
                  <c:v>26171.450586770003</c:v>
                </c:pt>
              </c:numCache>
            </c:numRef>
          </c:val>
          <c:extLst>
            <c:ext xmlns:c16="http://schemas.microsoft.com/office/drawing/2014/chart" uri="{C3380CC4-5D6E-409C-BE32-E72D297353CC}">
              <c16:uniqueId val="{00000000-14C4-4019-A991-2F8B9E8FB4A2}"/>
            </c:ext>
          </c:extLst>
        </c:ser>
        <c:dLbls>
          <c:showLegendKey val="0"/>
          <c:showVal val="0"/>
          <c:showCatName val="0"/>
          <c:showSerName val="0"/>
          <c:showPercent val="0"/>
          <c:showBubbleSize val="0"/>
        </c:dLbls>
        <c:gapWidth val="150"/>
        <c:axId val="71661440"/>
        <c:axId val="71662976"/>
      </c:barChart>
      <c:catAx>
        <c:axId val="71661440"/>
        <c:scaling>
          <c:orientation val="minMax"/>
        </c:scaling>
        <c:delete val="0"/>
        <c:axPos val="b"/>
        <c:majorGridlines>
          <c:spPr>
            <a:ln>
              <a:solidFill>
                <a:schemeClr val="tx2">
                  <a:lumMod val="40000"/>
                  <a:lumOff val="60000"/>
                </a:schemeClr>
              </a:solidFill>
              <a:prstDash val="sysDash"/>
            </a:ln>
          </c:spPr>
        </c:majorGridlines>
        <c:numFmt formatCode="General" sourceLinked="1"/>
        <c:majorTickMark val="out"/>
        <c:minorTickMark val="none"/>
        <c:tickLblPos val="nextTo"/>
        <c:txPr>
          <a:bodyPr/>
          <a:lstStyle/>
          <a:p>
            <a:pPr>
              <a:defRPr sz="1100" b="1">
                <a:latin typeface="Arial" panose="020B0604020202020204" pitchFamily="34" charset="0"/>
                <a:cs typeface="Arial" panose="020B0604020202020204" pitchFamily="34" charset="0"/>
              </a:defRPr>
            </a:pPr>
            <a:endParaRPr lang="tr-TR"/>
          </a:p>
        </c:txPr>
        <c:crossAx val="71662976"/>
        <c:crosses val="autoZero"/>
        <c:auto val="1"/>
        <c:lblAlgn val="ctr"/>
        <c:lblOffset val="100"/>
        <c:noMultiLvlLbl val="0"/>
      </c:catAx>
      <c:valAx>
        <c:axId val="71662976"/>
        <c:scaling>
          <c:orientation val="minMax"/>
        </c:scaling>
        <c:delete val="0"/>
        <c:axPos val="l"/>
        <c:majorGridlines>
          <c:spPr>
            <a:ln>
              <a:solidFill>
                <a:schemeClr val="tx2">
                  <a:lumMod val="40000"/>
                  <a:lumOff val="60000"/>
                </a:schemeClr>
              </a:solidFill>
              <a:prstDash val="sysDash"/>
            </a:ln>
          </c:spPr>
        </c:majorGridlines>
        <c:title>
          <c:tx>
            <c:rich>
              <a:bodyPr rot="-5400000" vert="horz"/>
              <a:lstStyle/>
              <a:p>
                <a:pPr>
                  <a:defRPr sz="1200">
                    <a:latin typeface="Arial" panose="020B0604020202020204" pitchFamily="34" charset="0"/>
                    <a:cs typeface="Arial" panose="020B0604020202020204" pitchFamily="34" charset="0"/>
                  </a:defRPr>
                </a:pPr>
                <a:r>
                  <a:rPr lang="en-US" sz="1200">
                    <a:latin typeface="Arial" panose="020B0604020202020204" pitchFamily="34" charset="0"/>
                    <a:cs typeface="Arial" panose="020B0604020202020204" pitchFamily="34" charset="0"/>
                  </a:rPr>
                  <a:t>Milyon TL</a:t>
                </a:r>
              </a:p>
            </c:rich>
          </c:tx>
          <c:layout>
            <c:manualLayout>
              <c:xMode val="edge"/>
              <c:yMode val="edge"/>
              <c:x val="9.5923261390887544E-3"/>
              <c:y val="0.4157771823407253"/>
            </c:manualLayout>
          </c:layout>
          <c:overlay val="0"/>
        </c:title>
        <c:numFmt formatCode="#,##0" sourceLinked="0"/>
        <c:majorTickMark val="out"/>
        <c:minorTickMark val="none"/>
        <c:tickLblPos val="nextTo"/>
        <c:txPr>
          <a:bodyPr/>
          <a:lstStyle/>
          <a:p>
            <a:pPr>
              <a:defRPr sz="1100">
                <a:latin typeface="Arial" panose="020B0604020202020204" pitchFamily="34" charset="0"/>
                <a:cs typeface="Arial" panose="020B0604020202020204" pitchFamily="34" charset="0"/>
              </a:defRPr>
            </a:pPr>
            <a:endParaRPr lang="tr-TR"/>
          </a:p>
        </c:txPr>
        <c:crossAx val="71661440"/>
        <c:crosses val="autoZero"/>
        <c:crossBetween val="between"/>
      </c:valAx>
      <c:spPr>
        <a:solidFill>
          <a:schemeClr val="accent5">
            <a:lumMod val="40000"/>
            <a:lumOff val="60000"/>
          </a:schemeClr>
        </a:solidFill>
        <a:ln>
          <a:solidFill>
            <a:srgbClr val="0033CC"/>
          </a:solidFill>
        </a:ln>
        <a:scene3d>
          <a:camera prst="orthographicFront"/>
          <a:lightRig rig="threePt" dir="t"/>
        </a:scene3d>
        <a:sp3d>
          <a:bevelT prst="relaxedInset"/>
        </a:sp3d>
      </c:spPr>
    </c:plotArea>
    <c:plotVisOnly val="1"/>
    <c:dispBlanksAs val="gap"/>
    <c:showDLblsOverMax val="0"/>
  </c:chart>
  <c:spPr>
    <a:solidFill>
      <a:schemeClr val="accent5">
        <a:lumMod val="60000"/>
        <a:lumOff val="40000"/>
      </a:schemeClr>
    </a:solidFill>
    <a:scene3d>
      <a:camera prst="orthographicFront"/>
      <a:lightRig rig="threePt" dir="t"/>
    </a:scene3d>
    <a:sp3d>
      <a:bevelT prst="angle"/>
    </a:sp3d>
  </c:spPr>
  <c:externalData r:id="rId1">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5A307627-D48B-4056-AAF5-C366DFA2690E}" type="datetimeFigureOut">
              <a:rPr lang="tr-TR" smtClean="0"/>
              <a:pPr/>
              <a:t>14.05.2019</a:t>
            </a:fld>
            <a:endParaRPr lang="tr-TR"/>
          </a:p>
        </p:txBody>
      </p:sp>
      <p:sp>
        <p:nvSpPr>
          <p:cNvPr id="4" name="Altbilgi Yer Tutucusu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tr-TR" dirty="0"/>
          </a:p>
        </p:txBody>
      </p:sp>
      <p:sp>
        <p:nvSpPr>
          <p:cNvPr id="5" name="Slayt Numarası Yer Tutucusu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50EAE01C-33E2-4B81-963D-B25D83DEDFFA}" type="slidenum">
              <a:rPr lang="tr-TR" smtClean="0"/>
              <a:pPr/>
              <a:t>‹#›</a:t>
            </a:fld>
            <a:endParaRPr lang="tr-TR"/>
          </a:p>
        </p:txBody>
      </p:sp>
    </p:spTree>
    <p:extLst>
      <p:ext uri="{BB962C8B-B14F-4D97-AF65-F5344CB8AC3E}">
        <p14:creationId xmlns:p14="http://schemas.microsoft.com/office/powerpoint/2010/main" val="213748225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7C53BA3-D7E4-42A9-9F0C-A3CD18797F1A}" type="datetimeFigureOut">
              <a:rPr lang="tr-TR" smtClean="0"/>
              <a:pPr/>
              <a:t>14.05.2019</a:t>
            </a:fld>
            <a:endParaRPr lang="tr-TR"/>
          </a:p>
        </p:txBody>
      </p:sp>
      <p:sp>
        <p:nvSpPr>
          <p:cNvPr id="4" name="Slayt Görüntüsü Yer Tutucusu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tr-TR"/>
          </a:p>
        </p:txBody>
      </p:sp>
      <p:sp>
        <p:nvSpPr>
          <p:cNvPr id="5" name="Not Yer Tutucusu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6" name="Altbilgi Yer Tutucusu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tr-TR"/>
          </a:p>
        </p:txBody>
      </p:sp>
      <p:sp>
        <p:nvSpPr>
          <p:cNvPr id="7" name="Slayt Numarası Yer Tutucusu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53A363A-3D4B-4C0B-9765-70D9B9C97EE9}" type="slidenum">
              <a:rPr lang="tr-TR" smtClean="0"/>
              <a:pPr/>
              <a:t>‹#›</a:t>
            </a:fld>
            <a:endParaRPr lang="tr-TR"/>
          </a:p>
        </p:txBody>
      </p:sp>
    </p:spTree>
    <p:extLst>
      <p:ext uri="{BB962C8B-B14F-4D97-AF65-F5344CB8AC3E}">
        <p14:creationId xmlns:p14="http://schemas.microsoft.com/office/powerpoint/2010/main" val="25058703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120.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121.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12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123.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124.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125.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126.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127.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128.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13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053A363A-3D4B-4C0B-9765-70D9B9C97EE9}" type="slidenum">
              <a:rPr lang="tr-TR" smtClean="0"/>
              <a:pPr/>
              <a:t>2</a:t>
            </a:fld>
            <a:endParaRPr lang="tr-TR"/>
          </a:p>
        </p:txBody>
      </p:sp>
    </p:spTree>
    <p:extLst>
      <p:ext uri="{BB962C8B-B14F-4D97-AF65-F5344CB8AC3E}">
        <p14:creationId xmlns:p14="http://schemas.microsoft.com/office/powerpoint/2010/main" val="323246013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053A363A-3D4B-4C0B-9765-70D9B9C97EE9}" type="slidenum">
              <a:rPr lang="tr-TR" smtClean="0"/>
              <a:pPr/>
              <a:t>12</a:t>
            </a:fld>
            <a:endParaRPr lang="tr-TR"/>
          </a:p>
        </p:txBody>
      </p:sp>
    </p:spTree>
    <p:extLst>
      <p:ext uri="{BB962C8B-B14F-4D97-AF65-F5344CB8AC3E}">
        <p14:creationId xmlns:p14="http://schemas.microsoft.com/office/powerpoint/2010/main" val="310611939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053A363A-3D4B-4C0B-9765-70D9B9C97EE9}" type="slidenum">
              <a:rPr lang="tr-TR" smtClean="0"/>
              <a:pPr/>
              <a:t>13</a:t>
            </a:fld>
            <a:endParaRPr lang="tr-TR"/>
          </a:p>
        </p:txBody>
      </p:sp>
    </p:spTree>
    <p:extLst>
      <p:ext uri="{BB962C8B-B14F-4D97-AF65-F5344CB8AC3E}">
        <p14:creationId xmlns:p14="http://schemas.microsoft.com/office/powerpoint/2010/main" val="391288457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053A363A-3D4B-4C0B-9765-70D9B9C97EE9}" type="slidenum">
              <a:rPr lang="tr-TR" smtClean="0"/>
              <a:pPr/>
              <a:t>14</a:t>
            </a:fld>
            <a:endParaRPr lang="tr-TR"/>
          </a:p>
        </p:txBody>
      </p:sp>
    </p:spTree>
    <p:extLst>
      <p:ext uri="{BB962C8B-B14F-4D97-AF65-F5344CB8AC3E}">
        <p14:creationId xmlns:p14="http://schemas.microsoft.com/office/powerpoint/2010/main" val="272314409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053A363A-3D4B-4C0B-9765-70D9B9C97EE9}" type="slidenum">
              <a:rPr lang="tr-TR" smtClean="0"/>
              <a:pPr/>
              <a:t>15</a:t>
            </a:fld>
            <a:endParaRPr lang="tr-TR"/>
          </a:p>
        </p:txBody>
      </p:sp>
    </p:spTree>
    <p:extLst>
      <p:ext uri="{BB962C8B-B14F-4D97-AF65-F5344CB8AC3E}">
        <p14:creationId xmlns:p14="http://schemas.microsoft.com/office/powerpoint/2010/main" val="136554074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053A363A-3D4B-4C0B-9765-70D9B9C97EE9}" type="slidenum">
              <a:rPr lang="tr-TR" smtClean="0"/>
              <a:pPr/>
              <a:t>16</a:t>
            </a:fld>
            <a:endParaRPr lang="tr-TR"/>
          </a:p>
        </p:txBody>
      </p:sp>
    </p:spTree>
    <p:extLst>
      <p:ext uri="{BB962C8B-B14F-4D97-AF65-F5344CB8AC3E}">
        <p14:creationId xmlns:p14="http://schemas.microsoft.com/office/powerpoint/2010/main" val="12088742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053A363A-3D4B-4C0B-9765-70D9B9C97EE9}" type="slidenum">
              <a:rPr lang="tr-TR" smtClean="0"/>
              <a:pPr/>
              <a:t>17</a:t>
            </a:fld>
            <a:endParaRPr lang="tr-TR"/>
          </a:p>
        </p:txBody>
      </p:sp>
    </p:spTree>
    <p:extLst>
      <p:ext uri="{BB962C8B-B14F-4D97-AF65-F5344CB8AC3E}">
        <p14:creationId xmlns:p14="http://schemas.microsoft.com/office/powerpoint/2010/main" val="18690614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053A363A-3D4B-4C0B-9765-70D9B9C97EE9}" type="slidenum">
              <a:rPr lang="tr-TR" smtClean="0"/>
              <a:pPr/>
              <a:t>19</a:t>
            </a:fld>
            <a:endParaRPr lang="tr-TR"/>
          </a:p>
        </p:txBody>
      </p:sp>
    </p:spTree>
    <p:extLst>
      <p:ext uri="{BB962C8B-B14F-4D97-AF65-F5344CB8AC3E}">
        <p14:creationId xmlns:p14="http://schemas.microsoft.com/office/powerpoint/2010/main" val="281764576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053A363A-3D4B-4C0B-9765-70D9B9C97EE9}" type="slidenum">
              <a:rPr lang="tr-TR" smtClean="0"/>
              <a:pPr/>
              <a:t>20</a:t>
            </a:fld>
            <a:endParaRPr lang="tr-TR"/>
          </a:p>
        </p:txBody>
      </p:sp>
    </p:spTree>
    <p:extLst>
      <p:ext uri="{BB962C8B-B14F-4D97-AF65-F5344CB8AC3E}">
        <p14:creationId xmlns:p14="http://schemas.microsoft.com/office/powerpoint/2010/main" val="408457194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ayt Görüntüsü Yer Tutucusu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339" name="Not Yer Tutucusu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tr-TR" altLang="tr-TR" smtClean="0"/>
          </a:p>
        </p:txBody>
      </p:sp>
      <p:sp>
        <p:nvSpPr>
          <p:cNvPr id="14340" name="Slayt Numarası Yer Tutucusu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pPr>
            <a:fld id="{B8F97DEC-029A-401F-BC8F-D62E34C6EC46}" type="slidenum">
              <a:rPr lang="tr-TR" altLang="tr-TR"/>
              <a:pPr fontAlgn="base">
                <a:spcBef>
                  <a:spcPct val="0"/>
                </a:spcBef>
                <a:spcAft>
                  <a:spcPct val="0"/>
                </a:spcAft>
              </a:pPr>
              <a:t>22</a:t>
            </a:fld>
            <a:endParaRPr lang="tr-TR" altLang="tr-T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053A363A-3D4B-4C0B-9765-70D9B9C97EE9}" type="slidenum">
              <a:rPr lang="tr-TR" smtClean="0"/>
              <a:pPr/>
              <a:t>30</a:t>
            </a:fld>
            <a:endParaRPr lang="tr-TR"/>
          </a:p>
        </p:txBody>
      </p:sp>
    </p:spTree>
    <p:extLst>
      <p:ext uri="{BB962C8B-B14F-4D97-AF65-F5344CB8AC3E}">
        <p14:creationId xmlns:p14="http://schemas.microsoft.com/office/powerpoint/2010/main" val="125917179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053A363A-3D4B-4C0B-9765-70D9B9C97EE9}" type="slidenum">
              <a:rPr lang="tr-TR" smtClean="0"/>
              <a:pPr/>
              <a:t>3</a:t>
            </a:fld>
            <a:endParaRPr lang="tr-TR"/>
          </a:p>
        </p:txBody>
      </p:sp>
    </p:spTree>
    <p:extLst>
      <p:ext uri="{BB962C8B-B14F-4D97-AF65-F5344CB8AC3E}">
        <p14:creationId xmlns:p14="http://schemas.microsoft.com/office/powerpoint/2010/main" val="323246013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053A363A-3D4B-4C0B-9765-70D9B9C97EE9}" type="slidenum">
              <a:rPr lang="tr-TR" smtClean="0"/>
              <a:pPr/>
              <a:t>34</a:t>
            </a:fld>
            <a:endParaRPr lang="tr-TR"/>
          </a:p>
        </p:txBody>
      </p:sp>
    </p:spTree>
    <p:extLst>
      <p:ext uri="{BB962C8B-B14F-4D97-AF65-F5344CB8AC3E}">
        <p14:creationId xmlns:p14="http://schemas.microsoft.com/office/powerpoint/2010/main" val="21645185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053A363A-3D4B-4C0B-9765-70D9B9C97EE9}" type="slidenum">
              <a:rPr lang="tr-TR" smtClean="0"/>
              <a:pPr/>
              <a:t>36</a:t>
            </a:fld>
            <a:endParaRPr lang="tr-TR"/>
          </a:p>
        </p:txBody>
      </p:sp>
    </p:spTree>
    <p:extLst>
      <p:ext uri="{BB962C8B-B14F-4D97-AF65-F5344CB8AC3E}">
        <p14:creationId xmlns:p14="http://schemas.microsoft.com/office/powerpoint/2010/main" val="21645185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053A363A-3D4B-4C0B-9765-70D9B9C97EE9}" type="slidenum">
              <a:rPr lang="tr-TR" smtClean="0"/>
              <a:pPr/>
              <a:t>37</a:t>
            </a:fld>
            <a:endParaRPr lang="tr-TR"/>
          </a:p>
        </p:txBody>
      </p:sp>
    </p:spTree>
    <p:extLst>
      <p:ext uri="{BB962C8B-B14F-4D97-AF65-F5344CB8AC3E}">
        <p14:creationId xmlns:p14="http://schemas.microsoft.com/office/powerpoint/2010/main" val="8199431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053A363A-3D4B-4C0B-9765-70D9B9C97EE9}" type="slidenum">
              <a:rPr lang="tr-TR" smtClean="0"/>
              <a:pPr/>
              <a:t>38</a:t>
            </a:fld>
            <a:endParaRPr lang="tr-TR"/>
          </a:p>
        </p:txBody>
      </p:sp>
    </p:spTree>
    <p:extLst>
      <p:ext uri="{BB962C8B-B14F-4D97-AF65-F5344CB8AC3E}">
        <p14:creationId xmlns:p14="http://schemas.microsoft.com/office/powerpoint/2010/main" val="21645185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053A363A-3D4B-4C0B-9765-70D9B9C97EE9}" type="slidenum">
              <a:rPr lang="tr-TR" smtClean="0"/>
              <a:pPr/>
              <a:t>39</a:t>
            </a:fld>
            <a:endParaRPr lang="tr-TR"/>
          </a:p>
        </p:txBody>
      </p:sp>
    </p:spTree>
    <p:extLst>
      <p:ext uri="{BB962C8B-B14F-4D97-AF65-F5344CB8AC3E}">
        <p14:creationId xmlns:p14="http://schemas.microsoft.com/office/powerpoint/2010/main" val="21645185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053A363A-3D4B-4C0B-9765-70D9B9C97EE9}" type="slidenum">
              <a:rPr lang="tr-TR" smtClean="0"/>
              <a:pPr/>
              <a:t>40</a:t>
            </a:fld>
            <a:endParaRPr lang="tr-TR"/>
          </a:p>
        </p:txBody>
      </p:sp>
    </p:spTree>
    <p:extLst>
      <p:ext uri="{BB962C8B-B14F-4D97-AF65-F5344CB8AC3E}">
        <p14:creationId xmlns:p14="http://schemas.microsoft.com/office/powerpoint/2010/main" val="21645185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053A363A-3D4B-4C0B-9765-70D9B9C97EE9}" type="slidenum">
              <a:rPr lang="tr-TR" smtClean="0"/>
              <a:pPr/>
              <a:t>42</a:t>
            </a:fld>
            <a:endParaRPr lang="tr-TR"/>
          </a:p>
        </p:txBody>
      </p:sp>
    </p:spTree>
    <p:extLst>
      <p:ext uri="{BB962C8B-B14F-4D97-AF65-F5344CB8AC3E}">
        <p14:creationId xmlns:p14="http://schemas.microsoft.com/office/powerpoint/2010/main" val="21645185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053A363A-3D4B-4C0B-9765-70D9B9C97EE9}" type="slidenum">
              <a:rPr lang="tr-TR" smtClean="0"/>
              <a:pPr/>
              <a:t>43</a:t>
            </a:fld>
            <a:endParaRPr lang="tr-TR"/>
          </a:p>
        </p:txBody>
      </p:sp>
    </p:spTree>
    <p:extLst>
      <p:ext uri="{BB962C8B-B14F-4D97-AF65-F5344CB8AC3E}">
        <p14:creationId xmlns:p14="http://schemas.microsoft.com/office/powerpoint/2010/main" val="182365827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053A363A-3D4B-4C0B-9765-70D9B9C97EE9}" type="slidenum">
              <a:rPr lang="tr-TR" smtClean="0"/>
              <a:pPr/>
              <a:t>44</a:t>
            </a:fld>
            <a:endParaRPr lang="tr-TR"/>
          </a:p>
        </p:txBody>
      </p:sp>
    </p:spTree>
    <p:extLst>
      <p:ext uri="{BB962C8B-B14F-4D97-AF65-F5344CB8AC3E}">
        <p14:creationId xmlns:p14="http://schemas.microsoft.com/office/powerpoint/2010/main" val="425403841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053A363A-3D4B-4C0B-9765-70D9B9C97EE9}" type="slidenum">
              <a:rPr lang="tr-TR" smtClean="0"/>
              <a:pPr/>
              <a:t>45</a:t>
            </a:fld>
            <a:endParaRPr lang="tr-TR"/>
          </a:p>
        </p:txBody>
      </p:sp>
    </p:spTree>
    <p:extLst>
      <p:ext uri="{BB962C8B-B14F-4D97-AF65-F5344CB8AC3E}">
        <p14:creationId xmlns:p14="http://schemas.microsoft.com/office/powerpoint/2010/main" val="21645185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053A363A-3D4B-4C0B-9765-70D9B9C97EE9}" type="slidenum">
              <a:rPr lang="tr-TR" smtClean="0"/>
              <a:pPr/>
              <a:t>4</a:t>
            </a:fld>
            <a:endParaRPr lang="tr-TR"/>
          </a:p>
        </p:txBody>
      </p:sp>
    </p:spTree>
    <p:extLst>
      <p:ext uri="{BB962C8B-B14F-4D97-AF65-F5344CB8AC3E}">
        <p14:creationId xmlns:p14="http://schemas.microsoft.com/office/powerpoint/2010/main" val="70907941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053A363A-3D4B-4C0B-9765-70D9B9C97EE9}" type="slidenum">
              <a:rPr lang="tr-TR" smtClean="0"/>
              <a:pPr/>
              <a:t>46</a:t>
            </a:fld>
            <a:endParaRPr lang="tr-TR"/>
          </a:p>
        </p:txBody>
      </p:sp>
    </p:spTree>
    <p:extLst>
      <p:ext uri="{BB962C8B-B14F-4D97-AF65-F5344CB8AC3E}">
        <p14:creationId xmlns:p14="http://schemas.microsoft.com/office/powerpoint/2010/main" val="21645185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tr-TR" dirty="0"/>
          </a:p>
        </p:txBody>
      </p:sp>
      <p:sp>
        <p:nvSpPr>
          <p:cNvPr id="4" name="Slayt Numarası Yer Tutucusu 3"/>
          <p:cNvSpPr>
            <a:spLocks noGrp="1"/>
          </p:cNvSpPr>
          <p:nvPr>
            <p:ph type="sldNum" sz="quarter" idx="10"/>
          </p:nvPr>
        </p:nvSpPr>
        <p:spPr/>
        <p:txBody>
          <a:bodyPr/>
          <a:lstStyle/>
          <a:p>
            <a:fld id="{053A363A-3D4B-4C0B-9765-70D9B9C97EE9}" type="slidenum">
              <a:rPr lang="tr-TR" smtClean="0"/>
              <a:pPr/>
              <a:t>47</a:t>
            </a:fld>
            <a:endParaRPr lang="tr-TR"/>
          </a:p>
        </p:txBody>
      </p:sp>
    </p:spTree>
    <p:extLst>
      <p:ext uri="{BB962C8B-B14F-4D97-AF65-F5344CB8AC3E}">
        <p14:creationId xmlns:p14="http://schemas.microsoft.com/office/powerpoint/2010/main" val="345015795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tr-TR" dirty="0"/>
          </a:p>
        </p:txBody>
      </p:sp>
      <p:sp>
        <p:nvSpPr>
          <p:cNvPr id="4" name="Slayt Numarası Yer Tutucusu 3"/>
          <p:cNvSpPr>
            <a:spLocks noGrp="1"/>
          </p:cNvSpPr>
          <p:nvPr>
            <p:ph type="sldNum" sz="quarter" idx="10"/>
          </p:nvPr>
        </p:nvSpPr>
        <p:spPr/>
        <p:txBody>
          <a:bodyPr/>
          <a:lstStyle/>
          <a:p>
            <a:fld id="{053A363A-3D4B-4C0B-9765-70D9B9C97EE9}" type="slidenum">
              <a:rPr lang="tr-TR" smtClean="0"/>
              <a:pPr/>
              <a:t>48</a:t>
            </a:fld>
            <a:endParaRPr lang="tr-TR"/>
          </a:p>
        </p:txBody>
      </p:sp>
    </p:spTree>
    <p:extLst>
      <p:ext uri="{BB962C8B-B14F-4D97-AF65-F5344CB8AC3E}">
        <p14:creationId xmlns:p14="http://schemas.microsoft.com/office/powerpoint/2010/main" val="57399766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tr-TR" dirty="0"/>
          </a:p>
        </p:txBody>
      </p:sp>
      <p:sp>
        <p:nvSpPr>
          <p:cNvPr id="4" name="Slayt Numarası Yer Tutucusu 3"/>
          <p:cNvSpPr>
            <a:spLocks noGrp="1"/>
          </p:cNvSpPr>
          <p:nvPr>
            <p:ph type="sldNum" sz="quarter" idx="10"/>
          </p:nvPr>
        </p:nvSpPr>
        <p:spPr/>
        <p:txBody>
          <a:bodyPr/>
          <a:lstStyle/>
          <a:p>
            <a:fld id="{053A363A-3D4B-4C0B-9765-70D9B9C97EE9}" type="slidenum">
              <a:rPr lang="tr-TR" smtClean="0"/>
              <a:pPr/>
              <a:t>49</a:t>
            </a:fld>
            <a:endParaRPr lang="tr-TR"/>
          </a:p>
        </p:txBody>
      </p:sp>
    </p:spTree>
    <p:extLst>
      <p:ext uri="{BB962C8B-B14F-4D97-AF65-F5344CB8AC3E}">
        <p14:creationId xmlns:p14="http://schemas.microsoft.com/office/powerpoint/2010/main" val="257246302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tr-TR" dirty="0"/>
          </a:p>
        </p:txBody>
      </p:sp>
      <p:sp>
        <p:nvSpPr>
          <p:cNvPr id="4" name="Slayt Numarası Yer Tutucusu 3"/>
          <p:cNvSpPr>
            <a:spLocks noGrp="1"/>
          </p:cNvSpPr>
          <p:nvPr>
            <p:ph type="sldNum" sz="quarter" idx="10"/>
          </p:nvPr>
        </p:nvSpPr>
        <p:spPr/>
        <p:txBody>
          <a:bodyPr/>
          <a:lstStyle/>
          <a:p>
            <a:fld id="{053A363A-3D4B-4C0B-9765-70D9B9C97EE9}" type="slidenum">
              <a:rPr lang="tr-TR" smtClean="0"/>
              <a:pPr/>
              <a:t>50</a:t>
            </a:fld>
            <a:endParaRPr lang="tr-TR"/>
          </a:p>
        </p:txBody>
      </p:sp>
    </p:spTree>
    <p:extLst>
      <p:ext uri="{BB962C8B-B14F-4D97-AF65-F5344CB8AC3E}">
        <p14:creationId xmlns:p14="http://schemas.microsoft.com/office/powerpoint/2010/main" val="123349362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tr-TR" dirty="0"/>
          </a:p>
        </p:txBody>
      </p:sp>
      <p:sp>
        <p:nvSpPr>
          <p:cNvPr id="4" name="Slayt Numarası Yer Tutucusu 3"/>
          <p:cNvSpPr>
            <a:spLocks noGrp="1"/>
          </p:cNvSpPr>
          <p:nvPr>
            <p:ph type="sldNum" sz="quarter" idx="10"/>
          </p:nvPr>
        </p:nvSpPr>
        <p:spPr/>
        <p:txBody>
          <a:bodyPr/>
          <a:lstStyle/>
          <a:p>
            <a:fld id="{053A363A-3D4B-4C0B-9765-70D9B9C97EE9}" type="slidenum">
              <a:rPr lang="tr-TR" smtClean="0"/>
              <a:pPr/>
              <a:t>51</a:t>
            </a:fld>
            <a:endParaRPr lang="tr-TR"/>
          </a:p>
        </p:txBody>
      </p:sp>
    </p:spTree>
    <p:extLst>
      <p:ext uri="{BB962C8B-B14F-4D97-AF65-F5344CB8AC3E}">
        <p14:creationId xmlns:p14="http://schemas.microsoft.com/office/powerpoint/2010/main" val="2535422166"/>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tr-TR" dirty="0"/>
          </a:p>
        </p:txBody>
      </p:sp>
      <p:sp>
        <p:nvSpPr>
          <p:cNvPr id="4" name="Slayt Numarası Yer Tutucusu 3"/>
          <p:cNvSpPr>
            <a:spLocks noGrp="1"/>
          </p:cNvSpPr>
          <p:nvPr>
            <p:ph type="sldNum" sz="quarter" idx="10"/>
          </p:nvPr>
        </p:nvSpPr>
        <p:spPr/>
        <p:txBody>
          <a:bodyPr/>
          <a:lstStyle/>
          <a:p>
            <a:fld id="{053A363A-3D4B-4C0B-9765-70D9B9C97EE9}" type="slidenum">
              <a:rPr lang="tr-TR" smtClean="0"/>
              <a:pPr/>
              <a:t>52</a:t>
            </a:fld>
            <a:endParaRPr lang="tr-TR"/>
          </a:p>
        </p:txBody>
      </p:sp>
    </p:spTree>
    <p:extLst>
      <p:ext uri="{BB962C8B-B14F-4D97-AF65-F5344CB8AC3E}">
        <p14:creationId xmlns:p14="http://schemas.microsoft.com/office/powerpoint/2010/main" val="3131625535"/>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tr-TR" dirty="0"/>
          </a:p>
        </p:txBody>
      </p:sp>
      <p:sp>
        <p:nvSpPr>
          <p:cNvPr id="4" name="Slayt Numarası Yer Tutucusu 3"/>
          <p:cNvSpPr>
            <a:spLocks noGrp="1"/>
          </p:cNvSpPr>
          <p:nvPr>
            <p:ph type="sldNum" sz="quarter" idx="10"/>
          </p:nvPr>
        </p:nvSpPr>
        <p:spPr/>
        <p:txBody>
          <a:bodyPr/>
          <a:lstStyle/>
          <a:p>
            <a:fld id="{053A363A-3D4B-4C0B-9765-70D9B9C97EE9}" type="slidenum">
              <a:rPr lang="tr-TR" smtClean="0"/>
              <a:pPr/>
              <a:t>53</a:t>
            </a:fld>
            <a:endParaRPr lang="tr-TR"/>
          </a:p>
        </p:txBody>
      </p:sp>
    </p:spTree>
    <p:extLst>
      <p:ext uri="{BB962C8B-B14F-4D97-AF65-F5344CB8AC3E}">
        <p14:creationId xmlns:p14="http://schemas.microsoft.com/office/powerpoint/2010/main" val="100533399"/>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dirty="0" smtClean="0"/>
              <a:t>Sütun başlıklarını düzenledim.</a:t>
            </a:r>
            <a:endParaRPr lang="tr-TR" dirty="0"/>
          </a:p>
        </p:txBody>
      </p:sp>
      <p:sp>
        <p:nvSpPr>
          <p:cNvPr id="4" name="Slayt Numarası Yer Tutucusu 3"/>
          <p:cNvSpPr>
            <a:spLocks noGrp="1"/>
          </p:cNvSpPr>
          <p:nvPr>
            <p:ph type="sldNum" sz="quarter" idx="10"/>
          </p:nvPr>
        </p:nvSpPr>
        <p:spPr/>
        <p:txBody>
          <a:bodyPr/>
          <a:lstStyle/>
          <a:p>
            <a:fld id="{053A363A-3D4B-4C0B-9765-70D9B9C97EE9}" type="slidenum">
              <a:rPr lang="tr-TR" smtClean="0"/>
              <a:pPr/>
              <a:t>59</a:t>
            </a:fld>
            <a:endParaRPr lang="tr-TR"/>
          </a:p>
        </p:txBody>
      </p:sp>
    </p:spTree>
    <p:extLst>
      <p:ext uri="{BB962C8B-B14F-4D97-AF65-F5344CB8AC3E}">
        <p14:creationId xmlns:p14="http://schemas.microsoft.com/office/powerpoint/2010/main" val="2245180319"/>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053A363A-3D4B-4C0B-9765-70D9B9C97EE9}" type="slidenum">
              <a:rPr lang="tr-TR" smtClean="0"/>
              <a:pPr/>
              <a:t>61</a:t>
            </a:fld>
            <a:endParaRPr lang="tr-TR"/>
          </a:p>
        </p:txBody>
      </p:sp>
    </p:spTree>
    <p:extLst>
      <p:ext uri="{BB962C8B-B14F-4D97-AF65-F5344CB8AC3E}">
        <p14:creationId xmlns:p14="http://schemas.microsoft.com/office/powerpoint/2010/main" val="88226190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053A363A-3D4B-4C0B-9765-70D9B9C97EE9}" type="slidenum">
              <a:rPr lang="tr-TR" smtClean="0"/>
              <a:pPr/>
              <a:t>5</a:t>
            </a:fld>
            <a:endParaRPr lang="tr-TR"/>
          </a:p>
        </p:txBody>
      </p:sp>
    </p:spTree>
    <p:extLst>
      <p:ext uri="{BB962C8B-B14F-4D97-AF65-F5344CB8AC3E}">
        <p14:creationId xmlns:p14="http://schemas.microsoft.com/office/powerpoint/2010/main" val="3232460131"/>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tr-TR" dirty="0"/>
          </a:p>
        </p:txBody>
      </p:sp>
      <p:sp>
        <p:nvSpPr>
          <p:cNvPr id="4" name="Slayt Numarası Yer Tutucusu 3"/>
          <p:cNvSpPr>
            <a:spLocks noGrp="1"/>
          </p:cNvSpPr>
          <p:nvPr>
            <p:ph type="sldNum" sz="quarter" idx="10"/>
          </p:nvPr>
        </p:nvSpPr>
        <p:spPr/>
        <p:txBody>
          <a:bodyPr/>
          <a:lstStyle/>
          <a:p>
            <a:fld id="{053A363A-3D4B-4C0B-9765-70D9B9C97EE9}" type="slidenum">
              <a:rPr lang="tr-TR" smtClean="0"/>
              <a:pPr/>
              <a:t>72</a:t>
            </a:fld>
            <a:endParaRPr lang="tr-TR"/>
          </a:p>
        </p:txBody>
      </p:sp>
    </p:spTree>
    <p:extLst>
      <p:ext uri="{BB962C8B-B14F-4D97-AF65-F5344CB8AC3E}">
        <p14:creationId xmlns:p14="http://schemas.microsoft.com/office/powerpoint/2010/main" val="303834281"/>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tr-TR" dirty="0"/>
          </a:p>
        </p:txBody>
      </p:sp>
      <p:sp>
        <p:nvSpPr>
          <p:cNvPr id="4" name="Slayt Numarası Yer Tutucusu 3"/>
          <p:cNvSpPr>
            <a:spLocks noGrp="1"/>
          </p:cNvSpPr>
          <p:nvPr>
            <p:ph type="sldNum" sz="quarter" idx="10"/>
          </p:nvPr>
        </p:nvSpPr>
        <p:spPr/>
        <p:txBody>
          <a:bodyPr/>
          <a:lstStyle/>
          <a:p>
            <a:fld id="{053A363A-3D4B-4C0B-9765-70D9B9C97EE9}" type="slidenum">
              <a:rPr lang="tr-TR" smtClean="0"/>
              <a:pPr/>
              <a:t>73</a:t>
            </a:fld>
            <a:endParaRPr lang="tr-TR"/>
          </a:p>
        </p:txBody>
      </p:sp>
    </p:spTree>
    <p:extLst>
      <p:ext uri="{BB962C8B-B14F-4D97-AF65-F5344CB8AC3E}">
        <p14:creationId xmlns:p14="http://schemas.microsoft.com/office/powerpoint/2010/main" val="945709130"/>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tr-TR" dirty="0"/>
          </a:p>
        </p:txBody>
      </p:sp>
      <p:sp>
        <p:nvSpPr>
          <p:cNvPr id="4" name="Slayt Numarası Yer Tutucusu 3"/>
          <p:cNvSpPr>
            <a:spLocks noGrp="1"/>
          </p:cNvSpPr>
          <p:nvPr>
            <p:ph type="sldNum" sz="quarter" idx="10"/>
          </p:nvPr>
        </p:nvSpPr>
        <p:spPr/>
        <p:txBody>
          <a:bodyPr/>
          <a:lstStyle/>
          <a:p>
            <a:fld id="{053A363A-3D4B-4C0B-9765-70D9B9C97EE9}" type="slidenum">
              <a:rPr lang="tr-TR" smtClean="0"/>
              <a:pPr/>
              <a:t>74</a:t>
            </a:fld>
            <a:endParaRPr lang="tr-TR"/>
          </a:p>
        </p:txBody>
      </p:sp>
    </p:spTree>
    <p:extLst>
      <p:ext uri="{BB962C8B-B14F-4D97-AF65-F5344CB8AC3E}">
        <p14:creationId xmlns:p14="http://schemas.microsoft.com/office/powerpoint/2010/main" val="4028452443"/>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tr-TR" dirty="0"/>
          </a:p>
        </p:txBody>
      </p:sp>
      <p:sp>
        <p:nvSpPr>
          <p:cNvPr id="4" name="Slayt Numarası Yer Tutucusu 3"/>
          <p:cNvSpPr>
            <a:spLocks noGrp="1"/>
          </p:cNvSpPr>
          <p:nvPr>
            <p:ph type="sldNum" sz="quarter" idx="10"/>
          </p:nvPr>
        </p:nvSpPr>
        <p:spPr/>
        <p:txBody>
          <a:bodyPr/>
          <a:lstStyle/>
          <a:p>
            <a:fld id="{053A363A-3D4B-4C0B-9765-70D9B9C97EE9}" type="slidenum">
              <a:rPr lang="tr-TR" smtClean="0"/>
              <a:pPr/>
              <a:t>75</a:t>
            </a:fld>
            <a:endParaRPr lang="tr-TR"/>
          </a:p>
        </p:txBody>
      </p:sp>
    </p:spTree>
    <p:extLst>
      <p:ext uri="{BB962C8B-B14F-4D97-AF65-F5344CB8AC3E}">
        <p14:creationId xmlns:p14="http://schemas.microsoft.com/office/powerpoint/2010/main" val="1122824068"/>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tr-TR" dirty="0"/>
          </a:p>
        </p:txBody>
      </p:sp>
      <p:sp>
        <p:nvSpPr>
          <p:cNvPr id="4" name="Slayt Numarası Yer Tutucusu 3"/>
          <p:cNvSpPr>
            <a:spLocks noGrp="1"/>
          </p:cNvSpPr>
          <p:nvPr>
            <p:ph type="sldNum" sz="quarter" idx="10"/>
          </p:nvPr>
        </p:nvSpPr>
        <p:spPr/>
        <p:txBody>
          <a:bodyPr/>
          <a:lstStyle/>
          <a:p>
            <a:fld id="{053A363A-3D4B-4C0B-9765-70D9B9C97EE9}" type="slidenum">
              <a:rPr lang="tr-TR" smtClean="0"/>
              <a:pPr/>
              <a:t>76</a:t>
            </a:fld>
            <a:endParaRPr lang="tr-TR"/>
          </a:p>
        </p:txBody>
      </p:sp>
    </p:spTree>
    <p:extLst>
      <p:ext uri="{BB962C8B-B14F-4D97-AF65-F5344CB8AC3E}">
        <p14:creationId xmlns:p14="http://schemas.microsoft.com/office/powerpoint/2010/main" val="3862537390"/>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tr-TR" dirty="0"/>
          </a:p>
        </p:txBody>
      </p:sp>
      <p:sp>
        <p:nvSpPr>
          <p:cNvPr id="4" name="Slayt Numarası Yer Tutucusu 3"/>
          <p:cNvSpPr>
            <a:spLocks noGrp="1"/>
          </p:cNvSpPr>
          <p:nvPr>
            <p:ph type="sldNum" sz="quarter" idx="10"/>
          </p:nvPr>
        </p:nvSpPr>
        <p:spPr/>
        <p:txBody>
          <a:bodyPr/>
          <a:lstStyle/>
          <a:p>
            <a:fld id="{053A363A-3D4B-4C0B-9765-70D9B9C97EE9}" type="slidenum">
              <a:rPr lang="tr-TR" smtClean="0"/>
              <a:pPr/>
              <a:t>77</a:t>
            </a:fld>
            <a:endParaRPr lang="tr-TR"/>
          </a:p>
        </p:txBody>
      </p:sp>
    </p:spTree>
    <p:extLst>
      <p:ext uri="{BB962C8B-B14F-4D97-AF65-F5344CB8AC3E}">
        <p14:creationId xmlns:p14="http://schemas.microsoft.com/office/powerpoint/2010/main" val="567904003"/>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tr-TR" dirty="0"/>
          </a:p>
        </p:txBody>
      </p:sp>
      <p:sp>
        <p:nvSpPr>
          <p:cNvPr id="4" name="Slayt Numarası Yer Tutucusu 3"/>
          <p:cNvSpPr>
            <a:spLocks noGrp="1"/>
          </p:cNvSpPr>
          <p:nvPr>
            <p:ph type="sldNum" sz="quarter" idx="10"/>
          </p:nvPr>
        </p:nvSpPr>
        <p:spPr/>
        <p:txBody>
          <a:bodyPr/>
          <a:lstStyle/>
          <a:p>
            <a:fld id="{053A363A-3D4B-4C0B-9765-70D9B9C97EE9}" type="slidenum">
              <a:rPr lang="tr-TR" smtClean="0"/>
              <a:pPr/>
              <a:t>78</a:t>
            </a:fld>
            <a:endParaRPr lang="tr-TR"/>
          </a:p>
        </p:txBody>
      </p:sp>
    </p:spTree>
    <p:extLst>
      <p:ext uri="{BB962C8B-B14F-4D97-AF65-F5344CB8AC3E}">
        <p14:creationId xmlns:p14="http://schemas.microsoft.com/office/powerpoint/2010/main" val="644148586"/>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tr-TR" dirty="0"/>
          </a:p>
        </p:txBody>
      </p:sp>
      <p:sp>
        <p:nvSpPr>
          <p:cNvPr id="4" name="Slayt Numarası Yer Tutucusu 3"/>
          <p:cNvSpPr>
            <a:spLocks noGrp="1"/>
          </p:cNvSpPr>
          <p:nvPr>
            <p:ph type="sldNum" sz="quarter" idx="10"/>
          </p:nvPr>
        </p:nvSpPr>
        <p:spPr/>
        <p:txBody>
          <a:bodyPr/>
          <a:lstStyle/>
          <a:p>
            <a:fld id="{053A363A-3D4B-4C0B-9765-70D9B9C97EE9}" type="slidenum">
              <a:rPr lang="tr-TR" smtClean="0"/>
              <a:pPr/>
              <a:t>79</a:t>
            </a:fld>
            <a:endParaRPr lang="tr-TR"/>
          </a:p>
        </p:txBody>
      </p:sp>
    </p:spTree>
    <p:extLst>
      <p:ext uri="{BB962C8B-B14F-4D97-AF65-F5344CB8AC3E}">
        <p14:creationId xmlns:p14="http://schemas.microsoft.com/office/powerpoint/2010/main" val="2171249075"/>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tr-TR" dirty="0"/>
          </a:p>
        </p:txBody>
      </p:sp>
      <p:sp>
        <p:nvSpPr>
          <p:cNvPr id="4" name="Slayt Numarası Yer Tutucusu 3"/>
          <p:cNvSpPr>
            <a:spLocks noGrp="1"/>
          </p:cNvSpPr>
          <p:nvPr>
            <p:ph type="sldNum" sz="quarter" idx="10"/>
          </p:nvPr>
        </p:nvSpPr>
        <p:spPr/>
        <p:txBody>
          <a:bodyPr/>
          <a:lstStyle/>
          <a:p>
            <a:fld id="{053A363A-3D4B-4C0B-9765-70D9B9C97EE9}" type="slidenum">
              <a:rPr lang="tr-TR" smtClean="0"/>
              <a:pPr/>
              <a:t>80</a:t>
            </a:fld>
            <a:endParaRPr lang="tr-TR"/>
          </a:p>
        </p:txBody>
      </p:sp>
    </p:spTree>
    <p:extLst>
      <p:ext uri="{BB962C8B-B14F-4D97-AF65-F5344CB8AC3E}">
        <p14:creationId xmlns:p14="http://schemas.microsoft.com/office/powerpoint/2010/main" val="3358980399"/>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tr-TR" dirty="0"/>
          </a:p>
        </p:txBody>
      </p:sp>
      <p:sp>
        <p:nvSpPr>
          <p:cNvPr id="4" name="Slayt Numarası Yer Tutucusu 3"/>
          <p:cNvSpPr>
            <a:spLocks noGrp="1"/>
          </p:cNvSpPr>
          <p:nvPr>
            <p:ph type="sldNum" sz="quarter" idx="10"/>
          </p:nvPr>
        </p:nvSpPr>
        <p:spPr/>
        <p:txBody>
          <a:bodyPr/>
          <a:lstStyle/>
          <a:p>
            <a:fld id="{053A363A-3D4B-4C0B-9765-70D9B9C97EE9}" type="slidenum">
              <a:rPr lang="tr-TR" smtClean="0"/>
              <a:pPr/>
              <a:t>81</a:t>
            </a:fld>
            <a:endParaRPr lang="tr-TR"/>
          </a:p>
        </p:txBody>
      </p:sp>
    </p:spTree>
    <p:extLst>
      <p:ext uri="{BB962C8B-B14F-4D97-AF65-F5344CB8AC3E}">
        <p14:creationId xmlns:p14="http://schemas.microsoft.com/office/powerpoint/2010/main" val="410250387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053A363A-3D4B-4C0B-9765-70D9B9C97EE9}" type="slidenum">
              <a:rPr lang="tr-TR" smtClean="0"/>
              <a:pPr/>
              <a:t>7</a:t>
            </a:fld>
            <a:endParaRPr lang="tr-TR"/>
          </a:p>
        </p:txBody>
      </p:sp>
    </p:spTree>
    <p:extLst>
      <p:ext uri="{BB962C8B-B14F-4D97-AF65-F5344CB8AC3E}">
        <p14:creationId xmlns:p14="http://schemas.microsoft.com/office/powerpoint/2010/main" val="1478194375"/>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tr-TR" dirty="0"/>
          </a:p>
        </p:txBody>
      </p:sp>
      <p:sp>
        <p:nvSpPr>
          <p:cNvPr id="4" name="Slayt Numarası Yer Tutucusu 3"/>
          <p:cNvSpPr>
            <a:spLocks noGrp="1"/>
          </p:cNvSpPr>
          <p:nvPr>
            <p:ph type="sldNum" sz="quarter" idx="10"/>
          </p:nvPr>
        </p:nvSpPr>
        <p:spPr/>
        <p:txBody>
          <a:bodyPr/>
          <a:lstStyle/>
          <a:p>
            <a:fld id="{053A363A-3D4B-4C0B-9765-70D9B9C97EE9}" type="slidenum">
              <a:rPr lang="tr-TR" smtClean="0"/>
              <a:pPr/>
              <a:t>82</a:t>
            </a:fld>
            <a:endParaRPr lang="tr-TR"/>
          </a:p>
        </p:txBody>
      </p:sp>
    </p:spTree>
    <p:extLst>
      <p:ext uri="{BB962C8B-B14F-4D97-AF65-F5344CB8AC3E}">
        <p14:creationId xmlns:p14="http://schemas.microsoft.com/office/powerpoint/2010/main" val="1719781059"/>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tr-TR" dirty="0"/>
          </a:p>
        </p:txBody>
      </p:sp>
      <p:sp>
        <p:nvSpPr>
          <p:cNvPr id="4" name="Slayt Numarası Yer Tutucusu 3"/>
          <p:cNvSpPr>
            <a:spLocks noGrp="1"/>
          </p:cNvSpPr>
          <p:nvPr>
            <p:ph type="sldNum" sz="quarter" idx="10"/>
          </p:nvPr>
        </p:nvSpPr>
        <p:spPr/>
        <p:txBody>
          <a:bodyPr/>
          <a:lstStyle/>
          <a:p>
            <a:fld id="{053A363A-3D4B-4C0B-9765-70D9B9C97EE9}" type="slidenum">
              <a:rPr lang="tr-TR" smtClean="0"/>
              <a:pPr/>
              <a:t>83</a:t>
            </a:fld>
            <a:endParaRPr lang="tr-TR"/>
          </a:p>
        </p:txBody>
      </p:sp>
    </p:spTree>
    <p:extLst>
      <p:ext uri="{BB962C8B-B14F-4D97-AF65-F5344CB8AC3E}">
        <p14:creationId xmlns:p14="http://schemas.microsoft.com/office/powerpoint/2010/main" val="1813918239"/>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tr-TR" dirty="0"/>
          </a:p>
        </p:txBody>
      </p:sp>
      <p:sp>
        <p:nvSpPr>
          <p:cNvPr id="4" name="Slayt Numarası Yer Tutucusu 3"/>
          <p:cNvSpPr>
            <a:spLocks noGrp="1"/>
          </p:cNvSpPr>
          <p:nvPr>
            <p:ph type="sldNum" sz="quarter" idx="10"/>
          </p:nvPr>
        </p:nvSpPr>
        <p:spPr/>
        <p:txBody>
          <a:bodyPr/>
          <a:lstStyle/>
          <a:p>
            <a:fld id="{053A363A-3D4B-4C0B-9765-70D9B9C97EE9}" type="slidenum">
              <a:rPr lang="tr-TR" smtClean="0"/>
              <a:pPr/>
              <a:t>84</a:t>
            </a:fld>
            <a:endParaRPr lang="tr-TR"/>
          </a:p>
        </p:txBody>
      </p:sp>
    </p:spTree>
    <p:extLst>
      <p:ext uri="{BB962C8B-B14F-4D97-AF65-F5344CB8AC3E}">
        <p14:creationId xmlns:p14="http://schemas.microsoft.com/office/powerpoint/2010/main" val="4103379834"/>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tr-TR" dirty="0"/>
          </a:p>
        </p:txBody>
      </p:sp>
      <p:sp>
        <p:nvSpPr>
          <p:cNvPr id="4" name="Slayt Numarası Yer Tutucusu 3"/>
          <p:cNvSpPr>
            <a:spLocks noGrp="1"/>
          </p:cNvSpPr>
          <p:nvPr>
            <p:ph type="sldNum" sz="quarter" idx="10"/>
          </p:nvPr>
        </p:nvSpPr>
        <p:spPr/>
        <p:txBody>
          <a:bodyPr/>
          <a:lstStyle/>
          <a:p>
            <a:fld id="{053A363A-3D4B-4C0B-9765-70D9B9C97EE9}" type="slidenum">
              <a:rPr lang="tr-TR" smtClean="0"/>
              <a:pPr/>
              <a:t>85</a:t>
            </a:fld>
            <a:endParaRPr lang="tr-TR"/>
          </a:p>
        </p:txBody>
      </p:sp>
    </p:spTree>
    <p:extLst>
      <p:ext uri="{BB962C8B-B14F-4D97-AF65-F5344CB8AC3E}">
        <p14:creationId xmlns:p14="http://schemas.microsoft.com/office/powerpoint/2010/main" val="3265334088"/>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tr-TR" dirty="0"/>
          </a:p>
        </p:txBody>
      </p:sp>
      <p:sp>
        <p:nvSpPr>
          <p:cNvPr id="4" name="Slayt Numarası Yer Tutucusu 3"/>
          <p:cNvSpPr>
            <a:spLocks noGrp="1"/>
          </p:cNvSpPr>
          <p:nvPr>
            <p:ph type="sldNum" sz="quarter" idx="10"/>
          </p:nvPr>
        </p:nvSpPr>
        <p:spPr/>
        <p:txBody>
          <a:bodyPr/>
          <a:lstStyle/>
          <a:p>
            <a:fld id="{053A363A-3D4B-4C0B-9765-70D9B9C97EE9}" type="slidenum">
              <a:rPr lang="tr-TR" smtClean="0"/>
              <a:pPr/>
              <a:t>86</a:t>
            </a:fld>
            <a:endParaRPr lang="tr-TR"/>
          </a:p>
        </p:txBody>
      </p:sp>
    </p:spTree>
    <p:extLst>
      <p:ext uri="{BB962C8B-B14F-4D97-AF65-F5344CB8AC3E}">
        <p14:creationId xmlns:p14="http://schemas.microsoft.com/office/powerpoint/2010/main" val="3163088924"/>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tr-TR" dirty="0"/>
          </a:p>
        </p:txBody>
      </p:sp>
      <p:sp>
        <p:nvSpPr>
          <p:cNvPr id="4" name="Slayt Numarası Yer Tutucusu 3"/>
          <p:cNvSpPr>
            <a:spLocks noGrp="1"/>
          </p:cNvSpPr>
          <p:nvPr>
            <p:ph type="sldNum" sz="quarter" idx="10"/>
          </p:nvPr>
        </p:nvSpPr>
        <p:spPr/>
        <p:txBody>
          <a:bodyPr/>
          <a:lstStyle/>
          <a:p>
            <a:fld id="{053A363A-3D4B-4C0B-9765-70D9B9C97EE9}" type="slidenum">
              <a:rPr lang="tr-TR" smtClean="0"/>
              <a:pPr/>
              <a:t>87</a:t>
            </a:fld>
            <a:endParaRPr lang="tr-TR"/>
          </a:p>
        </p:txBody>
      </p:sp>
    </p:spTree>
    <p:extLst>
      <p:ext uri="{BB962C8B-B14F-4D97-AF65-F5344CB8AC3E}">
        <p14:creationId xmlns:p14="http://schemas.microsoft.com/office/powerpoint/2010/main" val="873661249"/>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tr-TR" dirty="0"/>
          </a:p>
        </p:txBody>
      </p:sp>
      <p:sp>
        <p:nvSpPr>
          <p:cNvPr id="4" name="Slayt Numarası Yer Tutucusu 3"/>
          <p:cNvSpPr>
            <a:spLocks noGrp="1"/>
          </p:cNvSpPr>
          <p:nvPr>
            <p:ph type="sldNum" sz="quarter" idx="10"/>
          </p:nvPr>
        </p:nvSpPr>
        <p:spPr/>
        <p:txBody>
          <a:bodyPr/>
          <a:lstStyle/>
          <a:p>
            <a:fld id="{053A363A-3D4B-4C0B-9765-70D9B9C97EE9}" type="slidenum">
              <a:rPr lang="tr-TR" smtClean="0"/>
              <a:pPr/>
              <a:t>88</a:t>
            </a:fld>
            <a:endParaRPr lang="tr-TR"/>
          </a:p>
        </p:txBody>
      </p:sp>
    </p:spTree>
    <p:extLst>
      <p:ext uri="{BB962C8B-B14F-4D97-AF65-F5344CB8AC3E}">
        <p14:creationId xmlns:p14="http://schemas.microsoft.com/office/powerpoint/2010/main" val="3784339993"/>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tr-TR" dirty="0"/>
          </a:p>
        </p:txBody>
      </p:sp>
      <p:sp>
        <p:nvSpPr>
          <p:cNvPr id="4" name="Slayt Numarası Yer Tutucusu 3"/>
          <p:cNvSpPr>
            <a:spLocks noGrp="1"/>
          </p:cNvSpPr>
          <p:nvPr>
            <p:ph type="sldNum" sz="quarter" idx="10"/>
          </p:nvPr>
        </p:nvSpPr>
        <p:spPr/>
        <p:txBody>
          <a:bodyPr/>
          <a:lstStyle/>
          <a:p>
            <a:fld id="{053A363A-3D4B-4C0B-9765-70D9B9C97EE9}" type="slidenum">
              <a:rPr lang="tr-TR" smtClean="0"/>
              <a:pPr/>
              <a:t>89</a:t>
            </a:fld>
            <a:endParaRPr lang="tr-TR"/>
          </a:p>
        </p:txBody>
      </p:sp>
    </p:spTree>
    <p:extLst>
      <p:ext uri="{BB962C8B-B14F-4D97-AF65-F5344CB8AC3E}">
        <p14:creationId xmlns:p14="http://schemas.microsoft.com/office/powerpoint/2010/main" val="1921204018"/>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tr-TR" dirty="0"/>
          </a:p>
        </p:txBody>
      </p:sp>
      <p:sp>
        <p:nvSpPr>
          <p:cNvPr id="4" name="Slayt Numarası Yer Tutucusu 3"/>
          <p:cNvSpPr>
            <a:spLocks noGrp="1"/>
          </p:cNvSpPr>
          <p:nvPr>
            <p:ph type="sldNum" sz="quarter" idx="10"/>
          </p:nvPr>
        </p:nvSpPr>
        <p:spPr/>
        <p:txBody>
          <a:bodyPr/>
          <a:lstStyle/>
          <a:p>
            <a:fld id="{053A363A-3D4B-4C0B-9765-70D9B9C97EE9}" type="slidenum">
              <a:rPr lang="tr-TR" smtClean="0"/>
              <a:pPr/>
              <a:t>90</a:t>
            </a:fld>
            <a:endParaRPr lang="tr-TR"/>
          </a:p>
        </p:txBody>
      </p:sp>
    </p:spTree>
    <p:extLst>
      <p:ext uri="{BB962C8B-B14F-4D97-AF65-F5344CB8AC3E}">
        <p14:creationId xmlns:p14="http://schemas.microsoft.com/office/powerpoint/2010/main" val="1103184263"/>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tr-TR" dirty="0"/>
          </a:p>
        </p:txBody>
      </p:sp>
      <p:sp>
        <p:nvSpPr>
          <p:cNvPr id="4" name="Slayt Numarası Yer Tutucusu 3"/>
          <p:cNvSpPr>
            <a:spLocks noGrp="1"/>
          </p:cNvSpPr>
          <p:nvPr>
            <p:ph type="sldNum" sz="quarter" idx="10"/>
          </p:nvPr>
        </p:nvSpPr>
        <p:spPr/>
        <p:txBody>
          <a:bodyPr/>
          <a:lstStyle/>
          <a:p>
            <a:fld id="{053A363A-3D4B-4C0B-9765-70D9B9C97EE9}" type="slidenum">
              <a:rPr lang="tr-TR" smtClean="0"/>
              <a:pPr/>
              <a:t>91</a:t>
            </a:fld>
            <a:endParaRPr lang="tr-TR"/>
          </a:p>
        </p:txBody>
      </p:sp>
    </p:spTree>
    <p:extLst>
      <p:ext uri="{BB962C8B-B14F-4D97-AF65-F5344CB8AC3E}">
        <p14:creationId xmlns:p14="http://schemas.microsoft.com/office/powerpoint/2010/main" val="160375416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053A363A-3D4B-4C0B-9765-70D9B9C97EE9}" type="slidenum">
              <a:rPr lang="tr-TR" smtClean="0"/>
              <a:pPr/>
              <a:t>8</a:t>
            </a:fld>
            <a:endParaRPr lang="tr-TR"/>
          </a:p>
        </p:txBody>
      </p:sp>
    </p:spTree>
    <p:extLst>
      <p:ext uri="{BB962C8B-B14F-4D97-AF65-F5344CB8AC3E}">
        <p14:creationId xmlns:p14="http://schemas.microsoft.com/office/powerpoint/2010/main" val="2008018270"/>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tr-TR" dirty="0"/>
          </a:p>
        </p:txBody>
      </p:sp>
      <p:sp>
        <p:nvSpPr>
          <p:cNvPr id="4" name="Slayt Numarası Yer Tutucusu 3"/>
          <p:cNvSpPr>
            <a:spLocks noGrp="1"/>
          </p:cNvSpPr>
          <p:nvPr>
            <p:ph type="sldNum" sz="quarter" idx="10"/>
          </p:nvPr>
        </p:nvSpPr>
        <p:spPr/>
        <p:txBody>
          <a:bodyPr/>
          <a:lstStyle/>
          <a:p>
            <a:fld id="{053A363A-3D4B-4C0B-9765-70D9B9C97EE9}" type="slidenum">
              <a:rPr lang="tr-TR" smtClean="0"/>
              <a:pPr/>
              <a:t>92</a:t>
            </a:fld>
            <a:endParaRPr lang="tr-TR"/>
          </a:p>
        </p:txBody>
      </p:sp>
    </p:spTree>
    <p:extLst>
      <p:ext uri="{BB962C8B-B14F-4D97-AF65-F5344CB8AC3E}">
        <p14:creationId xmlns:p14="http://schemas.microsoft.com/office/powerpoint/2010/main" val="2958996281"/>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tr-TR" dirty="0"/>
          </a:p>
        </p:txBody>
      </p:sp>
      <p:sp>
        <p:nvSpPr>
          <p:cNvPr id="4" name="Slayt Numarası Yer Tutucusu 3"/>
          <p:cNvSpPr>
            <a:spLocks noGrp="1"/>
          </p:cNvSpPr>
          <p:nvPr>
            <p:ph type="sldNum" sz="quarter" idx="10"/>
          </p:nvPr>
        </p:nvSpPr>
        <p:spPr/>
        <p:txBody>
          <a:bodyPr/>
          <a:lstStyle/>
          <a:p>
            <a:fld id="{053A363A-3D4B-4C0B-9765-70D9B9C97EE9}" type="slidenum">
              <a:rPr lang="tr-TR" smtClean="0"/>
              <a:pPr/>
              <a:t>93</a:t>
            </a:fld>
            <a:endParaRPr lang="tr-TR"/>
          </a:p>
        </p:txBody>
      </p:sp>
    </p:spTree>
    <p:extLst>
      <p:ext uri="{BB962C8B-B14F-4D97-AF65-F5344CB8AC3E}">
        <p14:creationId xmlns:p14="http://schemas.microsoft.com/office/powerpoint/2010/main" val="3531023090"/>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tr-TR" dirty="0"/>
          </a:p>
        </p:txBody>
      </p:sp>
      <p:sp>
        <p:nvSpPr>
          <p:cNvPr id="4" name="Slayt Numarası Yer Tutucusu 3"/>
          <p:cNvSpPr>
            <a:spLocks noGrp="1"/>
          </p:cNvSpPr>
          <p:nvPr>
            <p:ph type="sldNum" sz="quarter" idx="10"/>
          </p:nvPr>
        </p:nvSpPr>
        <p:spPr/>
        <p:txBody>
          <a:bodyPr/>
          <a:lstStyle/>
          <a:p>
            <a:fld id="{053A363A-3D4B-4C0B-9765-70D9B9C97EE9}" type="slidenum">
              <a:rPr lang="tr-TR" smtClean="0"/>
              <a:pPr/>
              <a:t>95</a:t>
            </a:fld>
            <a:endParaRPr lang="tr-TR"/>
          </a:p>
        </p:txBody>
      </p:sp>
    </p:spTree>
    <p:extLst>
      <p:ext uri="{BB962C8B-B14F-4D97-AF65-F5344CB8AC3E}">
        <p14:creationId xmlns:p14="http://schemas.microsoft.com/office/powerpoint/2010/main" val="3531023090"/>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tr-TR" dirty="0"/>
          </a:p>
        </p:txBody>
      </p:sp>
      <p:sp>
        <p:nvSpPr>
          <p:cNvPr id="4" name="Slayt Numarası Yer Tutucusu 3"/>
          <p:cNvSpPr>
            <a:spLocks noGrp="1"/>
          </p:cNvSpPr>
          <p:nvPr>
            <p:ph type="sldNum" sz="quarter" idx="10"/>
          </p:nvPr>
        </p:nvSpPr>
        <p:spPr/>
        <p:txBody>
          <a:bodyPr/>
          <a:lstStyle/>
          <a:p>
            <a:fld id="{053A363A-3D4B-4C0B-9765-70D9B9C97EE9}" type="slidenum">
              <a:rPr lang="tr-TR" smtClean="0"/>
              <a:pPr/>
              <a:t>96</a:t>
            </a:fld>
            <a:endParaRPr lang="tr-TR"/>
          </a:p>
        </p:txBody>
      </p:sp>
    </p:spTree>
    <p:extLst>
      <p:ext uri="{BB962C8B-B14F-4D97-AF65-F5344CB8AC3E}">
        <p14:creationId xmlns:p14="http://schemas.microsoft.com/office/powerpoint/2010/main" val="3531023090"/>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tr-TR" dirty="0"/>
          </a:p>
        </p:txBody>
      </p:sp>
      <p:sp>
        <p:nvSpPr>
          <p:cNvPr id="4" name="Slayt Numarası Yer Tutucusu 3"/>
          <p:cNvSpPr>
            <a:spLocks noGrp="1"/>
          </p:cNvSpPr>
          <p:nvPr>
            <p:ph type="sldNum" sz="quarter" idx="10"/>
          </p:nvPr>
        </p:nvSpPr>
        <p:spPr/>
        <p:txBody>
          <a:bodyPr/>
          <a:lstStyle/>
          <a:p>
            <a:fld id="{053A363A-3D4B-4C0B-9765-70D9B9C97EE9}" type="slidenum">
              <a:rPr lang="tr-TR" smtClean="0"/>
              <a:pPr/>
              <a:t>97</a:t>
            </a:fld>
            <a:endParaRPr lang="tr-TR"/>
          </a:p>
        </p:txBody>
      </p:sp>
    </p:spTree>
    <p:extLst>
      <p:ext uri="{BB962C8B-B14F-4D97-AF65-F5344CB8AC3E}">
        <p14:creationId xmlns:p14="http://schemas.microsoft.com/office/powerpoint/2010/main" val="3531023090"/>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tr-TR" dirty="0"/>
          </a:p>
        </p:txBody>
      </p:sp>
      <p:sp>
        <p:nvSpPr>
          <p:cNvPr id="4" name="Slayt Numarası Yer Tutucusu 3"/>
          <p:cNvSpPr>
            <a:spLocks noGrp="1"/>
          </p:cNvSpPr>
          <p:nvPr>
            <p:ph type="sldNum" sz="quarter" idx="10"/>
          </p:nvPr>
        </p:nvSpPr>
        <p:spPr/>
        <p:txBody>
          <a:bodyPr/>
          <a:lstStyle/>
          <a:p>
            <a:fld id="{053A363A-3D4B-4C0B-9765-70D9B9C97EE9}" type="slidenum">
              <a:rPr lang="tr-TR" smtClean="0"/>
              <a:pPr/>
              <a:t>98</a:t>
            </a:fld>
            <a:endParaRPr lang="tr-TR"/>
          </a:p>
        </p:txBody>
      </p:sp>
    </p:spTree>
    <p:extLst>
      <p:ext uri="{BB962C8B-B14F-4D97-AF65-F5344CB8AC3E}">
        <p14:creationId xmlns:p14="http://schemas.microsoft.com/office/powerpoint/2010/main" val="3531023090"/>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tr-TR" dirty="0"/>
          </a:p>
        </p:txBody>
      </p:sp>
      <p:sp>
        <p:nvSpPr>
          <p:cNvPr id="4" name="Slayt Numarası Yer Tutucusu 3"/>
          <p:cNvSpPr>
            <a:spLocks noGrp="1"/>
          </p:cNvSpPr>
          <p:nvPr>
            <p:ph type="sldNum" sz="quarter" idx="10"/>
          </p:nvPr>
        </p:nvSpPr>
        <p:spPr/>
        <p:txBody>
          <a:bodyPr/>
          <a:lstStyle/>
          <a:p>
            <a:fld id="{053A363A-3D4B-4C0B-9765-70D9B9C97EE9}" type="slidenum">
              <a:rPr lang="tr-TR" smtClean="0"/>
              <a:pPr/>
              <a:t>99</a:t>
            </a:fld>
            <a:endParaRPr lang="tr-TR"/>
          </a:p>
        </p:txBody>
      </p:sp>
    </p:spTree>
    <p:extLst>
      <p:ext uri="{BB962C8B-B14F-4D97-AF65-F5344CB8AC3E}">
        <p14:creationId xmlns:p14="http://schemas.microsoft.com/office/powerpoint/2010/main" val="3734504823"/>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tr-TR" dirty="0"/>
          </a:p>
        </p:txBody>
      </p:sp>
      <p:sp>
        <p:nvSpPr>
          <p:cNvPr id="4" name="Slayt Numarası Yer Tutucusu 3"/>
          <p:cNvSpPr>
            <a:spLocks noGrp="1"/>
          </p:cNvSpPr>
          <p:nvPr>
            <p:ph type="sldNum" sz="quarter" idx="10"/>
          </p:nvPr>
        </p:nvSpPr>
        <p:spPr/>
        <p:txBody>
          <a:bodyPr/>
          <a:lstStyle/>
          <a:p>
            <a:fld id="{053A363A-3D4B-4C0B-9765-70D9B9C97EE9}" type="slidenum">
              <a:rPr lang="tr-TR" smtClean="0"/>
              <a:pPr/>
              <a:t>120</a:t>
            </a:fld>
            <a:endParaRPr lang="tr-TR"/>
          </a:p>
        </p:txBody>
      </p:sp>
    </p:spTree>
    <p:extLst>
      <p:ext uri="{BB962C8B-B14F-4D97-AF65-F5344CB8AC3E}">
        <p14:creationId xmlns:p14="http://schemas.microsoft.com/office/powerpoint/2010/main" val="3201072612"/>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tr-TR" dirty="0"/>
          </a:p>
        </p:txBody>
      </p:sp>
      <p:sp>
        <p:nvSpPr>
          <p:cNvPr id="4" name="Slayt Numarası Yer Tutucusu 3"/>
          <p:cNvSpPr>
            <a:spLocks noGrp="1"/>
          </p:cNvSpPr>
          <p:nvPr>
            <p:ph type="sldNum" sz="quarter" idx="10"/>
          </p:nvPr>
        </p:nvSpPr>
        <p:spPr/>
        <p:txBody>
          <a:bodyPr/>
          <a:lstStyle/>
          <a:p>
            <a:fld id="{053A363A-3D4B-4C0B-9765-70D9B9C97EE9}" type="slidenum">
              <a:rPr lang="tr-TR" smtClean="0"/>
              <a:pPr/>
              <a:t>121</a:t>
            </a:fld>
            <a:endParaRPr lang="tr-TR"/>
          </a:p>
        </p:txBody>
      </p:sp>
    </p:spTree>
    <p:extLst>
      <p:ext uri="{BB962C8B-B14F-4D97-AF65-F5344CB8AC3E}">
        <p14:creationId xmlns:p14="http://schemas.microsoft.com/office/powerpoint/2010/main" val="3201072612"/>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tr-TR" dirty="0"/>
          </a:p>
        </p:txBody>
      </p:sp>
      <p:sp>
        <p:nvSpPr>
          <p:cNvPr id="4" name="Slayt Numarası Yer Tutucusu 3"/>
          <p:cNvSpPr>
            <a:spLocks noGrp="1"/>
          </p:cNvSpPr>
          <p:nvPr>
            <p:ph type="sldNum" sz="quarter" idx="10"/>
          </p:nvPr>
        </p:nvSpPr>
        <p:spPr/>
        <p:txBody>
          <a:bodyPr/>
          <a:lstStyle/>
          <a:p>
            <a:fld id="{053A363A-3D4B-4C0B-9765-70D9B9C97EE9}" type="slidenum">
              <a:rPr lang="tr-TR" smtClean="0"/>
              <a:pPr/>
              <a:t>122</a:t>
            </a:fld>
            <a:endParaRPr lang="tr-TR"/>
          </a:p>
        </p:txBody>
      </p:sp>
    </p:spTree>
    <p:extLst>
      <p:ext uri="{BB962C8B-B14F-4D97-AF65-F5344CB8AC3E}">
        <p14:creationId xmlns:p14="http://schemas.microsoft.com/office/powerpoint/2010/main" val="320107261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053A363A-3D4B-4C0B-9765-70D9B9C97EE9}" type="slidenum">
              <a:rPr lang="tr-TR" smtClean="0"/>
              <a:pPr/>
              <a:t>9</a:t>
            </a:fld>
            <a:endParaRPr lang="tr-TR"/>
          </a:p>
        </p:txBody>
      </p:sp>
    </p:spTree>
    <p:extLst>
      <p:ext uri="{BB962C8B-B14F-4D97-AF65-F5344CB8AC3E}">
        <p14:creationId xmlns:p14="http://schemas.microsoft.com/office/powerpoint/2010/main" val="3747662218"/>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tr-TR" dirty="0"/>
          </a:p>
        </p:txBody>
      </p:sp>
      <p:sp>
        <p:nvSpPr>
          <p:cNvPr id="4" name="Slayt Numarası Yer Tutucusu 3"/>
          <p:cNvSpPr>
            <a:spLocks noGrp="1"/>
          </p:cNvSpPr>
          <p:nvPr>
            <p:ph type="sldNum" sz="quarter" idx="10"/>
          </p:nvPr>
        </p:nvSpPr>
        <p:spPr/>
        <p:txBody>
          <a:bodyPr/>
          <a:lstStyle/>
          <a:p>
            <a:fld id="{053A363A-3D4B-4C0B-9765-70D9B9C97EE9}" type="slidenum">
              <a:rPr lang="tr-TR" smtClean="0"/>
              <a:pPr/>
              <a:t>123</a:t>
            </a:fld>
            <a:endParaRPr lang="tr-TR"/>
          </a:p>
        </p:txBody>
      </p:sp>
    </p:spTree>
    <p:extLst>
      <p:ext uri="{BB962C8B-B14F-4D97-AF65-F5344CB8AC3E}">
        <p14:creationId xmlns:p14="http://schemas.microsoft.com/office/powerpoint/2010/main" val="3201072612"/>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tr-TR" dirty="0"/>
          </a:p>
        </p:txBody>
      </p:sp>
      <p:sp>
        <p:nvSpPr>
          <p:cNvPr id="4" name="Slayt Numarası Yer Tutucusu 3"/>
          <p:cNvSpPr>
            <a:spLocks noGrp="1"/>
          </p:cNvSpPr>
          <p:nvPr>
            <p:ph type="sldNum" sz="quarter" idx="10"/>
          </p:nvPr>
        </p:nvSpPr>
        <p:spPr/>
        <p:txBody>
          <a:bodyPr/>
          <a:lstStyle/>
          <a:p>
            <a:fld id="{053A363A-3D4B-4C0B-9765-70D9B9C97EE9}" type="slidenum">
              <a:rPr lang="tr-TR" smtClean="0"/>
              <a:pPr/>
              <a:t>124</a:t>
            </a:fld>
            <a:endParaRPr lang="tr-TR"/>
          </a:p>
        </p:txBody>
      </p:sp>
    </p:spTree>
    <p:extLst>
      <p:ext uri="{BB962C8B-B14F-4D97-AF65-F5344CB8AC3E}">
        <p14:creationId xmlns:p14="http://schemas.microsoft.com/office/powerpoint/2010/main" val="3201072612"/>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tr-TR" dirty="0"/>
          </a:p>
        </p:txBody>
      </p:sp>
      <p:sp>
        <p:nvSpPr>
          <p:cNvPr id="4" name="Slayt Numarası Yer Tutucusu 3"/>
          <p:cNvSpPr>
            <a:spLocks noGrp="1"/>
          </p:cNvSpPr>
          <p:nvPr>
            <p:ph type="sldNum" sz="quarter" idx="10"/>
          </p:nvPr>
        </p:nvSpPr>
        <p:spPr/>
        <p:txBody>
          <a:bodyPr/>
          <a:lstStyle/>
          <a:p>
            <a:fld id="{053A363A-3D4B-4C0B-9765-70D9B9C97EE9}" type="slidenum">
              <a:rPr lang="tr-TR" smtClean="0"/>
              <a:pPr/>
              <a:t>125</a:t>
            </a:fld>
            <a:endParaRPr lang="tr-TR"/>
          </a:p>
        </p:txBody>
      </p:sp>
    </p:spTree>
    <p:extLst>
      <p:ext uri="{BB962C8B-B14F-4D97-AF65-F5344CB8AC3E}">
        <p14:creationId xmlns:p14="http://schemas.microsoft.com/office/powerpoint/2010/main" val="3201072612"/>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tr-TR" dirty="0"/>
          </a:p>
        </p:txBody>
      </p:sp>
      <p:sp>
        <p:nvSpPr>
          <p:cNvPr id="4" name="Slayt Numarası Yer Tutucusu 3"/>
          <p:cNvSpPr>
            <a:spLocks noGrp="1"/>
          </p:cNvSpPr>
          <p:nvPr>
            <p:ph type="sldNum" sz="quarter" idx="10"/>
          </p:nvPr>
        </p:nvSpPr>
        <p:spPr/>
        <p:txBody>
          <a:bodyPr/>
          <a:lstStyle/>
          <a:p>
            <a:fld id="{053A363A-3D4B-4C0B-9765-70D9B9C97EE9}" type="slidenum">
              <a:rPr lang="tr-TR" smtClean="0"/>
              <a:pPr/>
              <a:t>126</a:t>
            </a:fld>
            <a:endParaRPr lang="tr-TR"/>
          </a:p>
        </p:txBody>
      </p:sp>
    </p:spTree>
    <p:extLst>
      <p:ext uri="{BB962C8B-B14F-4D97-AF65-F5344CB8AC3E}">
        <p14:creationId xmlns:p14="http://schemas.microsoft.com/office/powerpoint/2010/main" val="3201072612"/>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DDA4A4DD-BD93-461C-A19C-11B8702798E9}" type="slidenum">
              <a:rPr lang="tr-TR" smtClean="0"/>
              <a:pPr/>
              <a:t>127</a:t>
            </a:fld>
            <a:endParaRPr lang="tr-TR"/>
          </a:p>
        </p:txBody>
      </p:sp>
    </p:spTree>
    <p:extLst>
      <p:ext uri="{BB962C8B-B14F-4D97-AF65-F5344CB8AC3E}">
        <p14:creationId xmlns:p14="http://schemas.microsoft.com/office/powerpoint/2010/main" val="1927497065"/>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dirty="0" smtClean="0"/>
              <a:t>Burayı yeniden düzenledim. </a:t>
            </a:r>
            <a:endParaRPr lang="tr-TR" dirty="0"/>
          </a:p>
        </p:txBody>
      </p:sp>
      <p:sp>
        <p:nvSpPr>
          <p:cNvPr id="4" name="Slayt Numarası Yer Tutucusu 3"/>
          <p:cNvSpPr>
            <a:spLocks noGrp="1"/>
          </p:cNvSpPr>
          <p:nvPr>
            <p:ph type="sldNum" sz="quarter" idx="10"/>
          </p:nvPr>
        </p:nvSpPr>
        <p:spPr/>
        <p:txBody>
          <a:bodyPr/>
          <a:lstStyle/>
          <a:p>
            <a:fld id="{053A363A-3D4B-4C0B-9765-70D9B9C97EE9}" type="slidenum">
              <a:rPr lang="tr-TR" smtClean="0"/>
              <a:pPr/>
              <a:t>128</a:t>
            </a:fld>
            <a:endParaRPr lang="tr-TR"/>
          </a:p>
        </p:txBody>
      </p:sp>
    </p:spTree>
    <p:extLst>
      <p:ext uri="{BB962C8B-B14F-4D97-AF65-F5344CB8AC3E}">
        <p14:creationId xmlns:p14="http://schemas.microsoft.com/office/powerpoint/2010/main" val="920557603"/>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dirty="0" smtClean="0"/>
              <a:t>Yazım</a:t>
            </a:r>
            <a:r>
              <a:rPr lang="tr-TR" baseline="0" dirty="0" smtClean="0"/>
              <a:t> kuralları açısından bazı düzeltmeler yaptım. </a:t>
            </a:r>
            <a:endParaRPr lang="tr-TR" dirty="0"/>
          </a:p>
        </p:txBody>
      </p:sp>
      <p:sp>
        <p:nvSpPr>
          <p:cNvPr id="4" name="Slayt Numarası Yer Tutucusu 3"/>
          <p:cNvSpPr>
            <a:spLocks noGrp="1"/>
          </p:cNvSpPr>
          <p:nvPr>
            <p:ph type="sldNum" sz="quarter" idx="10"/>
          </p:nvPr>
        </p:nvSpPr>
        <p:spPr/>
        <p:txBody>
          <a:bodyPr/>
          <a:lstStyle/>
          <a:p>
            <a:fld id="{053A363A-3D4B-4C0B-9765-70D9B9C97EE9}" type="slidenum">
              <a:rPr lang="tr-TR" smtClean="0"/>
              <a:pPr/>
              <a:t>130</a:t>
            </a:fld>
            <a:endParaRPr lang="tr-TR"/>
          </a:p>
        </p:txBody>
      </p:sp>
    </p:spTree>
    <p:extLst>
      <p:ext uri="{BB962C8B-B14F-4D97-AF65-F5344CB8AC3E}">
        <p14:creationId xmlns:p14="http://schemas.microsoft.com/office/powerpoint/2010/main" val="5193366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053A363A-3D4B-4C0B-9765-70D9B9C97EE9}" type="slidenum">
              <a:rPr lang="tr-TR" smtClean="0"/>
              <a:pPr/>
              <a:t>10</a:t>
            </a:fld>
            <a:endParaRPr lang="tr-TR"/>
          </a:p>
        </p:txBody>
      </p:sp>
    </p:spTree>
    <p:extLst>
      <p:ext uri="{BB962C8B-B14F-4D97-AF65-F5344CB8AC3E}">
        <p14:creationId xmlns:p14="http://schemas.microsoft.com/office/powerpoint/2010/main" val="183345571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tr-TR" sz="1200" b="1" dirty="0" smtClean="0">
              <a:solidFill>
                <a:srgbClr val="470E9A"/>
              </a:solidFill>
            </a:endParaRPr>
          </a:p>
          <a:p>
            <a:endParaRPr lang="tr-TR" dirty="0"/>
          </a:p>
        </p:txBody>
      </p:sp>
      <p:sp>
        <p:nvSpPr>
          <p:cNvPr id="4" name="Slayt Numarası Yer Tutucusu 3"/>
          <p:cNvSpPr>
            <a:spLocks noGrp="1"/>
          </p:cNvSpPr>
          <p:nvPr>
            <p:ph type="sldNum" sz="quarter" idx="10"/>
          </p:nvPr>
        </p:nvSpPr>
        <p:spPr/>
        <p:txBody>
          <a:bodyPr/>
          <a:lstStyle/>
          <a:p>
            <a:fld id="{053A363A-3D4B-4C0B-9765-70D9B9C97EE9}" type="slidenum">
              <a:rPr lang="tr-TR" smtClean="0"/>
              <a:pPr/>
              <a:t>11</a:t>
            </a:fld>
            <a:endParaRPr lang="tr-TR"/>
          </a:p>
        </p:txBody>
      </p:sp>
    </p:spTree>
    <p:extLst>
      <p:ext uri="{BB962C8B-B14F-4D97-AF65-F5344CB8AC3E}">
        <p14:creationId xmlns:p14="http://schemas.microsoft.com/office/powerpoint/2010/main" val="323246013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Başlık Slaydı">
    <p:spTree>
      <p:nvGrpSpPr>
        <p:cNvPr id="1" name=""/>
        <p:cNvGrpSpPr/>
        <p:nvPr/>
      </p:nvGrpSpPr>
      <p:grpSpPr>
        <a:xfrm>
          <a:off x="0" y="0"/>
          <a:ext cx="0" cy="0"/>
          <a:chOff x="0" y="0"/>
          <a:chExt cx="0" cy="0"/>
        </a:xfrm>
      </p:grpSpPr>
      <p:pic>
        <p:nvPicPr>
          <p:cNvPr id="8" name="Resim 7"/>
          <p:cNvPicPr>
            <a:picLocks noChangeAspect="1"/>
          </p:cNvPicPr>
          <p:nvPr userDrawn="1"/>
        </p:nvPicPr>
        <p:blipFill rotWithShape="1">
          <a:blip r:embed="rId2" cstate="print">
            <a:extLst>
              <a:ext uri="{28A0092B-C50C-407E-A947-70E740481C1C}">
                <a14:useLocalDpi xmlns:a14="http://schemas.microsoft.com/office/drawing/2010/main" val="0"/>
              </a:ext>
            </a:extLst>
          </a:blip>
          <a:srcRect l="10456" r="15259"/>
          <a:stretch/>
        </p:blipFill>
        <p:spPr>
          <a:xfrm>
            <a:off x="8362828" y="35626"/>
            <a:ext cx="757422" cy="764704"/>
          </a:xfrm>
          <a:prstGeom prst="rect">
            <a:avLst/>
          </a:prstGeom>
        </p:spPr>
      </p:pic>
      <p:sp>
        <p:nvSpPr>
          <p:cNvPr id="4" name="Veri Yer Tutucusu 3"/>
          <p:cNvSpPr>
            <a:spLocks noGrp="1"/>
          </p:cNvSpPr>
          <p:nvPr>
            <p:ph type="dt" sz="half" idx="10"/>
          </p:nvPr>
        </p:nvSpPr>
        <p:spPr>
          <a:xfrm>
            <a:off x="0" y="6525344"/>
            <a:ext cx="1008112" cy="332656"/>
          </a:xfrm>
        </p:spPr>
        <p:style>
          <a:lnRef idx="1">
            <a:schemeClr val="accent1"/>
          </a:lnRef>
          <a:fillRef idx="2">
            <a:schemeClr val="accent1"/>
          </a:fillRef>
          <a:effectRef idx="1">
            <a:schemeClr val="accent1"/>
          </a:effectRef>
          <a:fontRef idx="none"/>
        </p:style>
        <p:txBody>
          <a:bodyPr/>
          <a:lstStyle>
            <a:lvl1pPr>
              <a:defRPr sz="1100" b="1">
                <a:solidFill>
                  <a:schemeClr val="tx1"/>
                </a:solidFill>
              </a:defRPr>
            </a:lvl1pPr>
          </a:lstStyle>
          <a:p>
            <a:r>
              <a:rPr lang="tr-TR" smtClean="0"/>
              <a:t>25.3.2017</a:t>
            </a:r>
            <a:endParaRPr lang="tr-TR" dirty="0"/>
          </a:p>
        </p:txBody>
      </p:sp>
      <p:sp>
        <p:nvSpPr>
          <p:cNvPr id="6" name="Slayt Numarası Yer Tutucusu 5"/>
          <p:cNvSpPr>
            <a:spLocks noGrp="1"/>
          </p:cNvSpPr>
          <p:nvPr>
            <p:ph type="sldNum" sz="quarter" idx="12"/>
          </p:nvPr>
        </p:nvSpPr>
        <p:spPr>
          <a:xfrm>
            <a:off x="8677858" y="6453336"/>
            <a:ext cx="442392" cy="365125"/>
          </a:xfrm>
          <a:solidFill>
            <a:srgbClr val="990099"/>
          </a:solidFill>
        </p:spPr>
        <p:style>
          <a:lnRef idx="3">
            <a:schemeClr val="lt1"/>
          </a:lnRef>
          <a:fillRef idx="1">
            <a:schemeClr val="accent4"/>
          </a:fillRef>
          <a:effectRef idx="1">
            <a:schemeClr val="accent4"/>
          </a:effectRef>
          <a:fontRef idx="none"/>
        </p:style>
        <p:txBody>
          <a:bodyPr/>
          <a:lstStyle>
            <a:lvl1pPr>
              <a:defRPr sz="1100" b="1">
                <a:solidFill>
                  <a:schemeClr val="bg1"/>
                </a:solidFill>
              </a:defRPr>
            </a:lvl1pPr>
          </a:lstStyle>
          <a:p>
            <a:fld id="{2980368C-8C33-40A0-AE12-C79D8B8014BE}" type="slidenum">
              <a:rPr lang="tr-TR" smtClean="0"/>
              <a:pPr/>
              <a:t>‹#›</a:t>
            </a:fld>
            <a:endParaRPr lang="tr-TR" dirty="0"/>
          </a:p>
        </p:txBody>
      </p:sp>
    </p:spTree>
    <p:extLst>
      <p:ext uri="{BB962C8B-B14F-4D97-AF65-F5344CB8AC3E}">
        <p14:creationId xmlns:p14="http://schemas.microsoft.com/office/powerpoint/2010/main" val="79665567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a:p>
        </p:txBody>
      </p:sp>
      <p:sp>
        <p:nvSpPr>
          <p:cNvPr id="3" name="Dikey Metin Yer Tutucusu 2"/>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r>
              <a:rPr lang="tr-TR" smtClean="0"/>
              <a:t>25.3.2017</a:t>
            </a:r>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2980368C-8C33-40A0-AE12-C79D8B8014BE}" type="slidenum">
              <a:rPr lang="tr-TR" smtClean="0"/>
              <a:pPr/>
              <a:t>‹#›</a:t>
            </a:fld>
            <a:endParaRPr lang="tr-TR"/>
          </a:p>
        </p:txBody>
      </p:sp>
    </p:spTree>
    <p:extLst>
      <p:ext uri="{BB962C8B-B14F-4D97-AF65-F5344CB8AC3E}">
        <p14:creationId xmlns:p14="http://schemas.microsoft.com/office/powerpoint/2010/main" val="184013585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6629400" y="274638"/>
            <a:ext cx="2057400" cy="5851525"/>
          </a:xfrm>
        </p:spPr>
        <p:txBody>
          <a:bodyPr vert="eaVert"/>
          <a:lstStyle/>
          <a:p>
            <a:r>
              <a:rPr lang="tr-TR" smtClean="0"/>
              <a:t>Asıl başlık stili için tıklatın</a:t>
            </a:r>
            <a:endParaRPr lang="tr-TR"/>
          </a:p>
        </p:txBody>
      </p:sp>
      <p:sp>
        <p:nvSpPr>
          <p:cNvPr id="3" name="Dikey Metin Yer Tutucusu 2"/>
          <p:cNvSpPr>
            <a:spLocks noGrp="1"/>
          </p:cNvSpPr>
          <p:nvPr>
            <p:ph type="body" orient="vert" idx="1"/>
          </p:nvPr>
        </p:nvSpPr>
        <p:spPr>
          <a:xfrm>
            <a:off x="457200" y="274638"/>
            <a:ext cx="6019800" cy="5851525"/>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r>
              <a:rPr lang="tr-TR" smtClean="0"/>
              <a:t>25.3.2017</a:t>
            </a:r>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2980368C-8C33-40A0-AE12-C79D8B8014BE}" type="slidenum">
              <a:rPr lang="tr-TR" smtClean="0"/>
              <a:pPr/>
              <a:t>‹#›</a:t>
            </a:fld>
            <a:endParaRPr lang="tr-TR"/>
          </a:p>
        </p:txBody>
      </p:sp>
    </p:spTree>
    <p:extLst>
      <p:ext uri="{BB962C8B-B14F-4D97-AF65-F5344CB8AC3E}">
        <p14:creationId xmlns:p14="http://schemas.microsoft.com/office/powerpoint/2010/main" val="89496556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4_Başlık Slaydı">
    <p:spTree>
      <p:nvGrpSpPr>
        <p:cNvPr id="1" name=""/>
        <p:cNvGrpSpPr/>
        <p:nvPr/>
      </p:nvGrpSpPr>
      <p:grpSpPr>
        <a:xfrm>
          <a:off x="0" y="0"/>
          <a:ext cx="0" cy="0"/>
          <a:chOff x="0" y="0"/>
          <a:chExt cx="0" cy="0"/>
        </a:xfrm>
      </p:grpSpPr>
      <p:pic>
        <p:nvPicPr>
          <p:cNvPr id="2" name="Resim 7"/>
          <p:cNvPicPr>
            <a:picLocks noChangeAspect="1"/>
          </p:cNvPicPr>
          <p:nvPr userDrawn="1"/>
        </p:nvPicPr>
        <p:blipFill>
          <a:blip r:embed="rId2" cstate="print"/>
          <a:srcRect l="10455" r="15259"/>
          <a:stretch>
            <a:fillRect/>
          </a:stretch>
        </p:blipFill>
        <p:spPr bwMode="auto">
          <a:xfrm>
            <a:off x="8362950" y="34925"/>
            <a:ext cx="757238" cy="765175"/>
          </a:xfrm>
          <a:prstGeom prst="rect">
            <a:avLst/>
          </a:prstGeom>
          <a:noFill/>
          <a:ln w="9525">
            <a:noFill/>
            <a:miter lim="800000"/>
            <a:headEnd/>
            <a:tailEnd/>
          </a:ln>
        </p:spPr>
      </p:pic>
      <p:sp>
        <p:nvSpPr>
          <p:cNvPr id="3" name="Veri Yer Tutucusu 3"/>
          <p:cNvSpPr>
            <a:spLocks noGrp="1"/>
          </p:cNvSpPr>
          <p:nvPr>
            <p:ph type="dt" sz="half" idx="10"/>
          </p:nvPr>
        </p:nvSpPr>
        <p:spPr>
          <a:xfrm>
            <a:off x="0" y="6524625"/>
            <a:ext cx="1008063" cy="333375"/>
          </a:xfrm>
        </p:spPr>
        <p:style>
          <a:lnRef idx="1">
            <a:schemeClr val="accent1"/>
          </a:lnRef>
          <a:fillRef idx="2">
            <a:schemeClr val="accent1"/>
          </a:fillRef>
          <a:effectRef idx="1">
            <a:schemeClr val="accent1"/>
          </a:effectRef>
          <a:fontRef idx="none"/>
        </p:style>
        <p:txBody>
          <a:bodyPr/>
          <a:lstStyle>
            <a:lvl1pPr>
              <a:defRPr sz="1100" b="1">
                <a:solidFill>
                  <a:schemeClr val="tx1"/>
                </a:solidFill>
              </a:defRPr>
            </a:lvl1pPr>
          </a:lstStyle>
          <a:p>
            <a:pPr>
              <a:defRPr/>
            </a:pPr>
            <a:endParaRPr lang="tr-TR"/>
          </a:p>
        </p:txBody>
      </p:sp>
      <p:sp>
        <p:nvSpPr>
          <p:cNvPr id="4" name="Slayt Numarası Yer Tutucusu 5"/>
          <p:cNvSpPr>
            <a:spLocks noGrp="1"/>
          </p:cNvSpPr>
          <p:nvPr>
            <p:ph type="sldNum" sz="quarter" idx="11"/>
          </p:nvPr>
        </p:nvSpPr>
        <p:spPr>
          <a:xfrm>
            <a:off x="8677275" y="6453188"/>
            <a:ext cx="442913" cy="365125"/>
          </a:xfrm>
          <a:solidFill>
            <a:srgbClr val="990099"/>
          </a:solidFill>
        </p:spPr>
        <p:style>
          <a:lnRef idx="3">
            <a:schemeClr val="lt1"/>
          </a:lnRef>
          <a:fillRef idx="1">
            <a:schemeClr val="accent4"/>
          </a:fillRef>
          <a:effectRef idx="1">
            <a:schemeClr val="accent4"/>
          </a:effectRef>
          <a:fontRef idx="none"/>
        </p:style>
        <p:txBody>
          <a:bodyPr/>
          <a:lstStyle>
            <a:lvl1pPr>
              <a:defRPr sz="1100" b="1">
                <a:solidFill>
                  <a:schemeClr val="bg1"/>
                </a:solidFill>
              </a:defRPr>
            </a:lvl1pPr>
          </a:lstStyle>
          <a:p>
            <a:pPr>
              <a:defRPr/>
            </a:pPr>
            <a:fld id="{BFB0C8D8-4DE1-4320-A4F1-98F58A67E4BB}" type="slidenum">
              <a:rPr lang="tr-TR"/>
              <a:pPr>
                <a:defRPr/>
              </a:pPr>
              <a:t>‹#›</a:t>
            </a:fld>
            <a:endParaRPr lang="tr-TR"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Başlık Slaydı">
    <p:spTree>
      <p:nvGrpSpPr>
        <p:cNvPr id="1" name=""/>
        <p:cNvGrpSpPr/>
        <p:nvPr/>
      </p:nvGrpSpPr>
      <p:grpSpPr>
        <a:xfrm>
          <a:off x="0" y="0"/>
          <a:ext cx="0" cy="0"/>
          <a:chOff x="0" y="0"/>
          <a:chExt cx="0" cy="0"/>
        </a:xfrm>
      </p:grpSpPr>
      <p:pic>
        <p:nvPicPr>
          <p:cNvPr id="2" name="Resim 7"/>
          <p:cNvPicPr>
            <a:picLocks noChangeAspect="1"/>
          </p:cNvPicPr>
          <p:nvPr userDrawn="1"/>
        </p:nvPicPr>
        <p:blipFill>
          <a:blip r:embed="rId2" cstate="print"/>
          <a:srcRect l="10455" r="15259"/>
          <a:stretch>
            <a:fillRect/>
          </a:stretch>
        </p:blipFill>
        <p:spPr bwMode="auto">
          <a:xfrm>
            <a:off x="8362950" y="34925"/>
            <a:ext cx="757238" cy="765175"/>
          </a:xfrm>
          <a:prstGeom prst="rect">
            <a:avLst/>
          </a:prstGeom>
          <a:noFill/>
          <a:ln w="9525">
            <a:noFill/>
            <a:miter lim="800000"/>
            <a:headEnd/>
            <a:tailEnd/>
          </a:ln>
        </p:spPr>
      </p:pic>
      <p:sp>
        <p:nvSpPr>
          <p:cNvPr id="3" name="Veri Yer Tutucusu 3"/>
          <p:cNvSpPr>
            <a:spLocks noGrp="1"/>
          </p:cNvSpPr>
          <p:nvPr>
            <p:ph type="dt" sz="half" idx="10"/>
          </p:nvPr>
        </p:nvSpPr>
        <p:spPr>
          <a:xfrm>
            <a:off x="0" y="6524625"/>
            <a:ext cx="1008063" cy="333375"/>
          </a:xfrm>
        </p:spPr>
        <p:style>
          <a:lnRef idx="1">
            <a:schemeClr val="accent1"/>
          </a:lnRef>
          <a:fillRef idx="2">
            <a:schemeClr val="accent1"/>
          </a:fillRef>
          <a:effectRef idx="1">
            <a:schemeClr val="accent1"/>
          </a:effectRef>
          <a:fontRef idx="none"/>
        </p:style>
        <p:txBody>
          <a:bodyPr/>
          <a:lstStyle>
            <a:lvl1pPr>
              <a:defRPr sz="1100" b="1">
                <a:solidFill>
                  <a:schemeClr val="tx1"/>
                </a:solidFill>
              </a:defRPr>
            </a:lvl1pPr>
          </a:lstStyle>
          <a:p>
            <a:pPr>
              <a:defRPr/>
            </a:pPr>
            <a:endParaRPr lang="tr-TR"/>
          </a:p>
        </p:txBody>
      </p:sp>
      <p:sp>
        <p:nvSpPr>
          <p:cNvPr id="4" name="Slayt Numarası Yer Tutucusu 5"/>
          <p:cNvSpPr>
            <a:spLocks noGrp="1"/>
          </p:cNvSpPr>
          <p:nvPr>
            <p:ph type="sldNum" sz="quarter" idx="11"/>
          </p:nvPr>
        </p:nvSpPr>
        <p:spPr>
          <a:xfrm>
            <a:off x="8677275" y="6453188"/>
            <a:ext cx="442913" cy="365125"/>
          </a:xfrm>
          <a:solidFill>
            <a:srgbClr val="990099"/>
          </a:solidFill>
        </p:spPr>
        <p:style>
          <a:lnRef idx="3">
            <a:schemeClr val="lt1"/>
          </a:lnRef>
          <a:fillRef idx="1">
            <a:schemeClr val="accent4"/>
          </a:fillRef>
          <a:effectRef idx="1">
            <a:schemeClr val="accent4"/>
          </a:effectRef>
          <a:fontRef idx="none"/>
        </p:style>
        <p:txBody>
          <a:bodyPr/>
          <a:lstStyle>
            <a:lvl1pPr>
              <a:defRPr sz="1100" b="1">
                <a:solidFill>
                  <a:schemeClr val="bg1"/>
                </a:solidFill>
              </a:defRPr>
            </a:lvl1pPr>
          </a:lstStyle>
          <a:p>
            <a:pPr>
              <a:defRPr/>
            </a:pPr>
            <a:fld id="{C9134C04-5493-4FF8-858F-BF7F311C2305}" type="slidenum">
              <a:rPr lang="tr-TR"/>
              <a:pPr>
                <a:defRPr/>
              </a:pPr>
              <a:t>‹#›</a:t>
            </a:fld>
            <a:endParaRPr lang="tr-TR"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5_Başlık Slaydı">
    <p:spTree>
      <p:nvGrpSpPr>
        <p:cNvPr id="1" name=""/>
        <p:cNvGrpSpPr/>
        <p:nvPr/>
      </p:nvGrpSpPr>
      <p:grpSpPr>
        <a:xfrm>
          <a:off x="0" y="0"/>
          <a:ext cx="0" cy="0"/>
          <a:chOff x="0" y="0"/>
          <a:chExt cx="0" cy="0"/>
        </a:xfrm>
      </p:grpSpPr>
      <p:pic>
        <p:nvPicPr>
          <p:cNvPr id="2" name="Resim 7"/>
          <p:cNvPicPr>
            <a:picLocks noChangeAspect="1"/>
          </p:cNvPicPr>
          <p:nvPr userDrawn="1"/>
        </p:nvPicPr>
        <p:blipFill>
          <a:blip r:embed="rId2" cstate="print"/>
          <a:srcRect l="10455" r="15259"/>
          <a:stretch>
            <a:fillRect/>
          </a:stretch>
        </p:blipFill>
        <p:spPr bwMode="auto">
          <a:xfrm>
            <a:off x="8362950" y="34925"/>
            <a:ext cx="757238" cy="765175"/>
          </a:xfrm>
          <a:prstGeom prst="rect">
            <a:avLst/>
          </a:prstGeom>
          <a:noFill/>
          <a:ln w="9525">
            <a:noFill/>
            <a:miter lim="800000"/>
            <a:headEnd/>
            <a:tailEnd/>
          </a:ln>
        </p:spPr>
      </p:pic>
      <p:sp>
        <p:nvSpPr>
          <p:cNvPr id="3" name="Veri Yer Tutucusu 3"/>
          <p:cNvSpPr>
            <a:spLocks noGrp="1"/>
          </p:cNvSpPr>
          <p:nvPr>
            <p:ph type="dt" sz="half" idx="10"/>
          </p:nvPr>
        </p:nvSpPr>
        <p:spPr>
          <a:xfrm>
            <a:off x="0" y="6524625"/>
            <a:ext cx="1008063" cy="333375"/>
          </a:xfrm>
        </p:spPr>
        <p:style>
          <a:lnRef idx="1">
            <a:schemeClr val="accent1"/>
          </a:lnRef>
          <a:fillRef idx="2">
            <a:schemeClr val="accent1"/>
          </a:fillRef>
          <a:effectRef idx="1">
            <a:schemeClr val="accent1"/>
          </a:effectRef>
          <a:fontRef idx="none"/>
        </p:style>
        <p:txBody>
          <a:bodyPr/>
          <a:lstStyle>
            <a:lvl1pPr>
              <a:defRPr sz="1100" b="1">
                <a:solidFill>
                  <a:schemeClr val="tx1"/>
                </a:solidFill>
              </a:defRPr>
            </a:lvl1pPr>
          </a:lstStyle>
          <a:p>
            <a:pPr>
              <a:defRPr/>
            </a:pPr>
            <a:endParaRPr lang="tr-TR"/>
          </a:p>
        </p:txBody>
      </p:sp>
      <p:sp>
        <p:nvSpPr>
          <p:cNvPr id="4" name="Slayt Numarası Yer Tutucusu 5"/>
          <p:cNvSpPr>
            <a:spLocks noGrp="1"/>
          </p:cNvSpPr>
          <p:nvPr>
            <p:ph type="sldNum" sz="quarter" idx="11"/>
          </p:nvPr>
        </p:nvSpPr>
        <p:spPr>
          <a:xfrm>
            <a:off x="8677275" y="6453188"/>
            <a:ext cx="442913" cy="365125"/>
          </a:xfrm>
          <a:solidFill>
            <a:srgbClr val="990099"/>
          </a:solidFill>
        </p:spPr>
        <p:style>
          <a:lnRef idx="3">
            <a:schemeClr val="lt1"/>
          </a:lnRef>
          <a:fillRef idx="1">
            <a:schemeClr val="accent4"/>
          </a:fillRef>
          <a:effectRef idx="1">
            <a:schemeClr val="accent4"/>
          </a:effectRef>
          <a:fontRef idx="none"/>
        </p:style>
        <p:txBody>
          <a:bodyPr/>
          <a:lstStyle>
            <a:lvl1pPr>
              <a:defRPr sz="1100" b="1">
                <a:solidFill>
                  <a:schemeClr val="bg1"/>
                </a:solidFill>
              </a:defRPr>
            </a:lvl1pPr>
          </a:lstStyle>
          <a:p>
            <a:pPr>
              <a:defRPr/>
            </a:pPr>
            <a:fld id="{6FCAD440-6A0D-4AA5-9951-44F3CAA3CB86}" type="slidenum">
              <a:rPr lang="tr-TR"/>
              <a:pPr>
                <a:defRPr/>
              </a:pPr>
              <a:t>‹#›</a:t>
            </a:fld>
            <a:endParaRPr lang="tr-TR"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6_Başlık Slaydı">
    <p:spTree>
      <p:nvGrpSpPr>
        <p:cNvPr id="1" name=""/>
        <p:cNvGrpSpPr/>
        <p:nvPr/>
      </p:nvGrpSpPr>
      <p:grpSpPr>
        <a:xfrm>
          <a:off x="0" y="0"/>
          <a:ext cx="0" cy="0"/>
          <a:chOff x="0" y="0"/>
          <a:chExt cx="0" cy="0"/>
        </a:xfrm>
      </p:grpSpPr>
      <p:pic>
        <p:nvPicPr>
          <p:cNvPr id="2" name="Resim 7"/>
          <p:cNvPicPr>
            <a:picLocks noChangeAspect="1"/>
          </p:cNvPicPr>
          <p:nvPr userDrawn="1"/>
        </p:nvPicPr>
        <p:blipFill>
          <a:blip r:embed="rId2" cstate="print"/>
          <a:srcRect l="10455" r="15259"/>
          <a:stretch>
            <a:fillRect/>
          </a:stretch>
        </p:blipFill>
        <p:spPr bwMode="auto">
          <a:xfrm>
            <a:off x="8362950" y="34925"/>
            <a:ext cx="757238" cy="765175"/>
          </a:xfrm>
          <a:prstGeom prst="rect">
            <a:avLst/>
          </a:prstGeom>
          <a:noFill/>
          <a:ln w="9525">
            <a:noFill/>
            <a:miter lim="800000"/>
            <a:headEnd/>
            <a:tailEnd/>
          </a:ln>
        </p:spPr>
      </p:pic>
      <p:sp>
        <p:nvSpPr>
          <p:cNvPr id="3" name="Veri Yer Tutucusu 3"/>
          <p:cNvSpPr>
            <a:spLocks noGrp="1"/>
          </p:cNvSpPr>
          <p:nvPr>
            <p:ph type="dt" sz="half" idx="10"/>
          </p:nvPr>
        </p:nvSpPr>
        <p:spPr>
          <a:xfrm>
            <a:off x="0" y="6524625"/>
            <a:ext cx="1008063" cy="333375"/>
          </a:xfrm>
        </p:spPr>
        <p:style>
          <a:lnRef idx="1">
            <a:schemeClr val="accent1"/>
          </a:lnRef>
          <a:fillRef idx="2">
            <a:schemeClr val="accent1"/>
          </a:fillRef>
          <a:effectRef idx="1">
            <a:schemeClr val="accent1"/>
          </a:effectRef>
          <a:fontRef idx="none"/>
        </p:style>
        <p:txBody>
          <a:bodyPr/>
          <a:lstStyle>
            <a:lvl1pPr>
              <a:defRPr sz="1100" b="1">
                <a:solidFill>
                  <a:schemeClr val="tx1"/>
                </a:solidFill>
              </a:defRPr>
            </a:lvl1pPr>
          </a:lstStyle>
          <a:p>
            <a:pPr>
              <a:defRPr/>
            </a:pPr>
            <a:endParaRPr lang="tr-TR"/>
          </a:p>
        </p:txBody>
      </p:sp>
      <p:sp>
        <p:nvSpPr>
          <p:cNvPr id="4" name="Slayt Numarası Yer Tutucusu 5"/>
          <p:cNvSpPr>
            <a:spLocks noGrp="1"/>
          </p:cNvSpPr>
          <p:nvPr>
            <p:ph type="sldNum" sz="quarter" idx="11"/>
          </p:nvPr>
        </p:nvSpPr>
        <p:spPr>
          <a:xfrm>
            <a:off x="8677275" y="6453188"/>
            <a:ext cx="442913" cy="365125"/>
          </a:xfrm>
          <a:solidFill>
            <a:srgbClr val="990099"/>
          </a:solidFill>
        </p:spPr>
        <p:style>
          <a:lnRef idx="3">
            <a:schemeClr val="lt1"/>
          </a:lnRef>
          <a:fillRef idx="1">
            <a:schemeClr val="accent4"/>
          </a:fillRef>
          <a:effectRef idx="1">
            <a:schemeClr val="accent4"/>
          </a:effectRef>
          <a:fontRef idx="none"/>
        </p:style>
        <p:txBody>
          <a:bodyPr/>
          <a:lstStyle>
            <a:lvl1pPr>
              <a:defRPr sz="1100" b="1">
                <a:solidFill>
                  <a:schemeClr val="bg1"/>
                </a:solidFill>
              </a:defRPr>
            </a:lvl1pPr>
          </a:lstStyle>
          <a:p>
            <a:pPr>
              <a:defRPr/>
            </a:pPr>
            <a:fld id="{D75550B3-C453-418F-8D9D-3F2716B42BF8}" type="slidenum">
              <a:rPr lang="tr-TR"/>
              <a:pPr>
                <a:defRPr/>
              </a:pPr>
              <a:t>‹#›</a:t>
            </a:fld>
            <a:endParaRPr lang="tr-TR"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2_Başlık Slaydı">
    <p:spTree>
      <p:nvGrpSpPr>
        <p:cNvPr id="1" name=""/>
        <p:cNvGrpSpPr/>
        <p:nvPr/>
      </p:nvGrpSpPr>
      <p:grpSpPr>
        <a:xfrm>
          <a:off x="0" y="0"/>
          <a:ext cx="0" cy="0"/>
          <a:chOff x="0" y="0"/>
          <a:chExt cx="0" cy="0"/>
        </a:xfrm>
      </p:grpSpPr>
      <p:pic>
        <p:nvPicPr>
          <p:cNvPr id="2" name="Resim 7"/>
          <p:cNvPicPr>
            <a:picLocks noChangeAspect="1"/>
          </p:cNvPicPr>
          <p:nvPr userDrawn="1"/>
        </p:nvPicPr>
        <p:blipFill>
          <a:blip r:embed="rId2" cstate="print"/>
          <a:srcRect l="10455" r="15259"/>
          <a:stretch>
            <a:fillRect/>
          </a:stretch>
        </p:blipFill>
        <p:spPr bwMode="auto">
          <a:xfrm>
            <a:off x="8362950" y="34925"/>
            <a:ext cx="757238" cy="765175"/>
          </a:xfrm>
          <a:prstGeom prst="rect">
            <a:avLst/>
          </a:prstGeom>
          <a:noFill/>
          <a:ln w="9525">
            <a:noFill/>
            <a:miter lim="800000"/>
            <a:headEnd/>
            <a:tailEnd/>
          </a:ln>
        </p:spPr>
      </p:pic>
      <p:sp>
        <p:nvSpPr>
          <p:cNvPr id="3" name="Veri Yer Tutucusu 3"/>
          <p:cNvSpPr>
            <a:spLocks noGrp="1"/>
          </p:cNvSpPr>
          <p:nvPr>
            <p:ph type="dt" sz="half" idx="10"/>
          </p:nvPr>
        </p:nvSpPr>
        <p:spPr>
          <a:xfrm>
            <a:off x="0" y="6524625"/>
            <a:ext cx="1008063" cy="333375"/>
          </a:xfrm>
        </p:spPr>
        <p:style>
          <a:lnRef idx="1">
            <a:schemeClr val="accent1"/>
          </a:lnRef>
          <a:fillRef idx="2">
            <a:schemeClr val="accent1"/>
          </a:fillRef>
          <a:effectRef idx="1">
            <a:schemeClr val="accent1"/>
          </a:effectRef>
          <a:fontRef idx="none"/>
        </p:style>
        <p:txBody>
          <a:bodyPr/>
          <a:lstStyle>
            <a:lvl1pPr>
              <a:defRPr sz="1100" b="1">
                <a:solidFill>
                  <a:schemeClr val="tx1"/>
                </a:solidFill>
              </a:defRPr>
            </a:lvl1pPr>
          </a:lstStyle>
          <a:p>
            <a:pPr>
              <a:defRPr/>
            </a:pPr>
            <a:endParaRPr lang="tr-TR"/>
          </a:p>
        </p:txBody>
      </p:sp>
      <p:sp>
        <p:nvSpPr>
          <p:cNvPr id="4" name="Slayt Numarası Yer Tutucusu 5"/>
          <p:cNvSpPr>
            <a:spLocks noGrp="1"/>
          </p:cNvSpPr>
          <p:nvPr>
            <p:ph type="sldNum" sz="quarter" idx="11"/>
          </p:nvPr>
        </p:nvSpPr>
        <p:spPr>
          <a:xfrm>
            <a:off x="8677275" y="6453188"/>
            <a:ext cx="442913" cy="365125"/>
          </a:xfrm>
          <a:solidFill>
            <a:srgbClr val="990099"/>
          </a:solidFill>
        </p:spPr>
        <p:style>
          <a:lnRef idx="3">
            <a:schemeClr val="lt1"/>
          </a:lnRef>
          <a:fillRef idx="1">
            <a:schemeClr val="accent4"/>
          </a:fillRef>
          <a:effectRef idx="1">
            <a:schemeClr val="accent4"/>
          </a:effectRef>
          <a:fontRef idx="none"/>
        </p:style>
        <p:txBody>
          <a:bodyPr/>
          <a:lstStyle>
            <a:lvl1pPr>
              <a:defRPr sz="1100" b="1">
                <a:solidFill>
                  <a:schemeClr val="bg1"/>
                </a:solidFill>
              </a:defRPr>
            </a:lvl1pPr>
          </a:lstStyle>
          <a:p>
            <a:pPr>
              <a:defRPr/>
            </a:pPr>
            <a:fld id="{0B66D08B-4EEA-401A-9CD0-22815D4809A9}" type="slidenum">
              <a:rPr lang="tr-TR"/>
              <a:pPr>
                <a:defRPr/>
              </a:pPr>
              <a:t>‹#›</a:t>
            </a:fld>
            <a:endParaRPr lang="tr-TR"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Başlık Slaydı">
    <p:spTree>
      <p:nvGrpSpPr>
        <p:cNvPr id="1" name=""/>
        <p:cNvGrpSpPr/>
        <p:nvPr/>
      </p:nvGrpSpPr>
      <p:grpSpPr>
        <a:xfrm>
          <a:off x="0" y="0"/>
          <a:ext cx="0" cy="0"/>
          <a:chOff x="0" y="0"/>
          <a:chExt cx="0" cy="0"/>
        </a:xfrm>
      </p:grpSpPr>
      <p:pic>
        <p:nvPicPr>
          <p:cNvPr id="8" name="Resim 7"/>
          <p:cNvPicPr>
            <a:picLocks noChangeAspect="1"/>
          </p:cNvPicPr>
          <p:nvPr userDrawn="1"/>
        </p:nvPicPr>
        <p:blipFill rotWithShape="1">
          <a:blip r:embed="rId2" cstate="print">
            <a:extLst>
              <a:ext uri="{28A0092B-C50C-407E-A947-70E740481C1C}">
                <a14:useLocalDpi xmlns:a14="http://schemas.microsoft.com/office/drawing/2010/main" val="0"/>
              </a:ext>
            </a:extLst>
          </a:blip>
          <a:srcRect l="10456" r="15259"/>
          <a:stretch/>
        </p:blipFill>
        <p:spPr>
          <a:xfrm>
            <a:off x="8362828" y="35626"/>
            <a:ext cx="757422" cy="764704"/>
          </a:xfrm>
          <a:prstGeom prst="rect">
            <a:avLst/>
          </a:prstGeom>
        </p:spPr>
      </p:pic>
      <p:sp>
        <p:nvSpPr>
          <p:cNvPr id="4" name="Veri Yer Tutucusu 3"/>
          <p:cNvSpPr>
            <a:spLocks noGrp="1"/>
          </p:cNvSpPr>
          <p:nvPr>
            <p:ph type="dt" sz="half" idx="10"/>
          </p:nvPr>
        </p:nvSpPr>
        <p:spPr>
          <a:xfrm>
            <a:off x="0" y="6525344"/>
            <a:ext cx="1008112" cy="332656"/>
          </a:xfrm>
        </p:spPr>
        <p:style>
          <a:lnRef idx="1">
            <a:schemeClr val="accent1"/>
          </a:lnRef>
          <a:fillRef idx="2">
            <a:schemeClr val="accent1"/>
          </a:fillRef>
          <a:effectRef idx="1">
            <a:schemeClr val="accent1"/>
          </a:effectRef>
          <a:fontRef idx="none"/>
        </p:style>
        <p:txBody>
          <a:bodyPr/>
          <a:lstStyle>
            <a:lvl1pPr>
              <a:defRPr sz="1100" b="1">
                <a:solidFill>
                  <a:schemeClr val="tx1"/>
                </a:solidFill>
              </a:defRPr>
            </a:lvl1pPr>
          </a:lstStyle>
          <a:p>
            <a:endParaRPr lang="tr-TR" dirty="0"/>
          </a:p>
        </p:txBody>
      </p:sp>
      <p:sp>
        <p:nvSpPr>
          <p:cNvPr id="6" name="Slayt Numarası Yer Tutucusu 5"/>
          <p:cNvSpPr>
            <a:spLocks noGrp="1"/>
          </p:cNvSpPr>
          <p:nvPr>
            <p:ph type="sldNum" sz="quarter" idx="12"/>
          </p:nvPr>
        </p:nvSpPr>
        <p:spPr>
          <a:xfrm>
            <a:off x="8677858" y="6453336"/>
            <a:ext cx="442392" cy="365125"/>
          </a:xfrm>
          <a:solidFill>
            <a:srgbClr val="990099"/>
          </a:solidFill>
        </p:spPr>
        <p:style>
          <a:lnRef idx="3">
            <a:schemeClr val="lt1"/>
          </a:lnRef>
          <a:fillRef idx="1">
            <a:schemeClr val="accent4"/>
          </a:fillRef>
          <a:effectRef idx="1">
            <a:schemeClr val="accent4"/>
          </a:effectRef>
          <a:fontRef idx="none"/>
        </p:style>
        <p:txBody>
          <a:bodyPr/>
          <a:lstStyle>
            <a:lvl1pPr>
              <a:defRPr sz="1100" b="1">
                <a:solidFill>
                  <a:schemeClr val="bg1"/>
                </a:solidFill>
              </a:defRPr>
            </a:lvl1pPr>
          </a:lstStyle>
          <a:p>
            <a:fld id="{2980368C-8C33-40A0-AE12-C79D8B8014BE}" type="slidenum">
              <a:rPr lang="tr-TR" smtClean="0"/>
              <a:pPr/>
              <a:t>‹#›</a:t>
            </a:fld>
            <a:endParaRPr lang="tr-TR" dirty="0"/>
          </a:p>
        </p:txBody>
      </p:sp>
    </p:spTree>
    <p:extLst>
      <p:ext uri="{BB962C8B-B14F-4D97-AF65-F5344CB8AC3E}">
        <p14:creationId xmlns:p14="http://schemas.microsoft.com/office/powerpoint/2010/main" val="19691526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2_Başlık Slaydı">
    <p:spTree>
      <p:nvGrpSpPr>
        <p:cNvPr id="1" name=""/>
        <p:cNvGrpSpPr/>
        <p:nvPr/>
      </p:nvGrpSpPr>
      <p:grpSpPr>
        <a:xfrm>
          <a:off x="0" y="0"/>
          <a:ext cx="0" cy="0"/>
          <a:chOff x="0" y="0"/>
          <a:chExt cx="0" cy="0"/>
        </a:xfrm>
      </p:grpSpPr>
      <p:pic>
        <p:nvPicPr>
          <p:cNvPr id="8" name="Resim 7"/>
          <p:cNvPicPr>
            <a:picLocks noChangeAspect="1"/>
          </p:cNvPicPr>
          <p:nvPr userDrawn="1"/>
        </p:nvPicPr>
        <p:blipFill rotWithShape="1">
          <a:blip r:embed="rId2" cstate="print">
            <a:extLst>
              <a:ext uri="{28A0092B-C50C-407E-A947-70E740481C1C}">
                <a14:useLocalDpi xmlns:a14="http://schemas.microsoft.com/office/drawing/2010/main" val="0"/>
              </a:ext>
            </a:extLst>
          </a:blip>
          <a:srcRect l="10456" r="15259"/>
          <a:stretch/>
        </p:blipFill>
        <p:spPr>
          <a:xfrm>
            <a:off x="8362828" y="35626"/>
            <a:ext cx="757422" cy="764704"/>
          </a:xfrm>
          <a:prstGeom prst="rect">
            <a:avLst/>
          </a:prstGeom>
        </p:spPr>
      </p:pic>
      <p:sp>
        <p:nvSpPr>
          <p:cNvPr id="4" name="Veri Yer Tutucusu 3"/>
          <p:cNvSpPr>
            <a:spLocks noGrp="1"/>
          </p:cNvSpPr>
          <p:nvPr>
            <p:ph type="dt" sz="half" idx="10"/>
          </p:nvPr>
        </p:nvSpPr>
        <p:spPr>
          <a:xfrm>
            <a:off x="0" y="6525344"/>
            <a:ext cx="1008112" cy="332656"/>
          </a:xfrm>
        </p:spPr>
        <p:style>
          <a:lnRef idx="1">
            <a:schemeClr val="accent1"/>
          </a:lnRef>
          <a:fillRef idx="2">
            <a:schemeClr val="accent1"/>
          </a:fillRef>
          <a:effectRef idx="1">
            <a:schemeClr val="accent1"/>
          </a:effectRef>
          <a:fontRef idx="none"/>
        </p:style>
        <p:txBody>
          <a:bodyPr/>
          <a:lstStyle>
            <a:lvl1pPr>
              <a:defRPr sz="1100" b="1">
                <a:solidFill>
                  <a:schemeClr val="tx1"/>
                </a:solidFill>
              </a:defRPr>
            </a:lvl1pPr>
          </a:lstStyle>
          <a:p>
            <a:endParaRPr lang="tr-TR" dirty="0"/>
          </a:p>
        </p:txBody>
      </p:sp>
      <p:sp>
        <p:nvSpPr>
          <p:cNvPr id="6" name="Slayt Numarası Yer Tutucusu 5"/>
          <p:cNvSpPr>
            <a:spLocks noGrp="1"/>
          </p:cNvSpPr>
          <p:nvPr>
            <p:ph type="sldNum" sz="quarter" idx="12"/>
          </p:nvPr>
        </p:nvSpPr>
        <p:spPr>
          <a:xfrm>
            <a:off x="8677858" y="6453336"/>
            <a:ext cx="442392" cy="365125"/>
          </a:xfrm>
          <a:solidFill>
            <a:srgbClr val="990099"/>
          </a:solidFill>
        </p:spPr>
        <p:style>
          <a:lnRef idx="3">
            <a:schemeClr val="lt1"/>
          </a:lnRef>
          <a:fillRef idx="1">
            <a:schemeClr val="accent4"/>
          </a:fillRef>
          <a:effectRef idx="1">
            <a:schemeClr val="accent4"/>
          </a:effectRef>
          <a:fontRef idx="none"/>
        </p:style>
        <p:txBody>
          <a:bodyPr/>
          <a:lstStyle>
            <a:lvl1pPr>
              <a:defRPr sz="1100" b="1">
                <a:solidFill>
                  <a:schemeClr val="bg1"/>
                </a:solidFill>
              </a:defRPr>
            </a:lvl1pPr>
          </a:lstStyle>
          <a:p>
            <a:fld id="{2980368C-8C33-40A0-AE12-C79D8B8014BE}" type="slidenum">
              <a:rPr lang="tr-TR" smtClean="0"/>
              <a:pPr/>
              <a:t>‹#›</a:t>
            </a:fld>
            <a:endParaRPr lang="tr-TR" dirty="0"/>
          </a:p>
        </p:txBody>
      </p:sp>
    </p:spTree>
    <p:extLst>
      <p:ext uri="{BB962C8B-B14F-4D97-AF65-F5344CB8AC3E}">
        <p14:creationId xmlns:p14="http://schemas.microsoft.com/office/powerpoint/2010/main" val="300288920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30_Başlık Slaydı">
    <p:spTree>
      <p:nvGrpSpPr>
        <p:cNvPr id="1" name=""/>
        <p:cNvGrpSpPr/>
        <p:nvPr/>
      </p:nvGrpSpPr>
      <p:grpSpPr>
        <a:xfrm>
          <a:off x="0" y="0"/>
          <a:ext cx="0" cy="0"/>
          <a:chOff x="0" y="0"/>
          <a:chExt cx="0" cy="0"/>
        </a:xfrm>
      </p:grpSpPr>
      <p:pic>
        <p:nvPicPr>
          <p:cNvPr id="2" name="Resim 7"/>
          <p:cNvPicPr>
            <a:picLocks noChangeAspect="1"/>
          </p:cNvPicPr>
          <p:nvPr userDrawn="1"/>
        </p:nvPicPr>
        <p:blipFill>
          <a:blip r:embed="rId2" cstate="print"/>
          <a:srcRect l="10455" r="15259"/>
          <a:stretch>
            <a:fillRect/>
          </a:stretch>
        </p:blipFill>
        <p:spPr bwMode="auto">
          <a:xfrm>
            <a:off x="8362950" y="34925"/>
            <a:ext cx="757238" cy="765175"/>
          </a:xfrm>
          <a:prstGeom prst="rect">
            <a:avLst/>
          </a:prstGeom>
          <a:noFill/>
          <a:ln w="9525">
            <a:noFill/>
            <a:miter lim="800000"/>
            <a:headEnd/>
            <a:tailEnd/>
          </a:ln>
        </p:spPr>
      </p:pic>
      <p:sp>
        <p:nvSpPr>
          <p:cNvPr id="3" name="Veri Yer Tutucusu 3"/>
          <p:cNvSpPr>
            <a:spLocks noGrp="1"/>
          </p:cNvSpPr>
          <p:nvPr>
            <p:ph type="dt" sz="half" idx="10"/>
          </p:nvPr>
        </p:nvSpPr>
        <p:spPr>
          <a:xfrm>
            <a:off x="0" y="6524625"/>
            <a:ext cx="1008063" cy="333375"/>
          </a:xfrm>
        </p:spPr>
        <p:style>
          <a:lnRef idx="1">
            <a:schemeClr val="accent1"/>
          </a:lnRef>
          <a:fillRef idx="2">
            <a:schemeClr val="accent1"/>
          </a:fillRef>
          <a:effectRef idx="1">
            <a:schemeClr val="accent1"/>
          </a:effectRef>
          <a:fontRef idx="none"/>
        </p:style>
        <p:txBody>
          <a:bodyPr/>
          <a:lstStyle>
            <a:lvl1pPr>
              <a:defRPr sz="1100" b="1">
                <a:solidFill>
                  <a:schemeClr val="tx1"/>
                </a:solidFill>
              </a:defRPr>
            </a:lvl1pPr>
          </a:lstStyle>
          <a:p>
            <a:pPr>
              <a:defRPr/>
            </a:pPr>
            <a:endParaRPr lang="tr-TR"/>
          </a:p>
        </p:txBody>
      </p:sp>
      <p:sp>
        <p:nvSpPr>
          <p:cNvPr id="4" name="Slayt Numarası Yer Tutucusu 5"/>
          <p:cNvSpPr>
            <a:spLocks noGrp="1"/>
          </p:cNvSpPr>
          <p:nvPr>
            <p:ph type="sldNum" sz="quarter" idx="11"/>
          </p:nvPr>
        </p:nvSpPr>
        <p:spPr>
          <a:xfrm>
            <a:off x="8677275" y="6453188"/>
            <a:ext cx="442913" cy="365125"/>
          </a:xfrm>
          <a:solidFill>
            <a:srgbClr val="990099"/>
          </a:solidFill>
        </p:spPr>
        <p:style>
          <a:lnRef idx="3">
            <a:schemeClr val="lt1"/>
          </a:lnRef>
          <a:fillRef idx="1">
            <a:schemeClr val="accent4"/>
          </a:fillRef>
          <a:effectRef idx="1">
            <a:schemeClr val="accent4"/>
          </a:effectRef>
          <a:fontRef idx="none"/>
        </p:style>
        <p:txBody>
          <a:bodyPr/>
          <a:lstStyle>
            <a:lvl1pPr>
              <a:defRPr sz="1100" b="1">
                <a:solidFill>
                  <a:schemeClr val="bg1"/>
                </a:solidFill>
              </a:defRPr>
            </a:lvl1pPr>
          </a:lstStyle>
          <a:p>
            <a:pPr>
              <a:defRPr/>
            </a:pPr>
            <a:fld id="{74586069-BE8F-4542-A651-90149D0AE639}" type="slidenum">
              <a:rPr lang="tr-TR"/>
              <a:pPr>
                <a:defRPr/>
              </a:pPr>
              <a:t>‹#›</a:t>
            </a:fld>
            <a:endParaRPr lang="tr-TR"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r>
              <a:rPr lang="tr-TR" smtClean="0"/>
              <a:t>25.3.2017</a:t>
            </a:r>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2980368C-8C33-40A0-AE12-C79D8B8014BE}" type="slidenum">
              <a:rPr lang="tr-TR" smtClean="0"/>
              <a:pPr/>
              <a:t>‹#›</a:t>
            </a:fld>
            <a:endParaRPr lang="tr-TR"/>
          </a:p>
        </p:txBody>
      </p:sp>
    </p:spTree>
    <p:extLst>
      <p:ext uri="{BB962C8B-B14F-4D97-AF65-F5344CB8AC3E}">
        <p14:creationId xmlns:p14="http://schemas.microsoft.com/office/powerpoint/2010/main" val="189495622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7_Başlık Slaydı">
    <p:spTree>
      <p:nvGrpSpPr>
        <p:cNvPr id="1" name=""/>
        <p:cNvGrpSpPr/>
        <p:nvPr/>
      </p:nvGrpSpPr>
      <p:grpSpPr>
        <a:xfrm>
          <a:off x="0" y="0"/>
          <a:ext cx="0" cy="0"/>
          <a:chOff x="0" y="0"/>
          <a:chExt cx="0" cy="0"/>
        </a:xfrm>
      </p:grpSpPr>
      <p:pic>
        <p:nvPicPr>
          <p:cNvPr id="8" name="Resim 7"/>
          <p:cNvPicPr>
            <a:picLocks noChangeAspect="1"/>
          </p:cNvPicPr>
          <p:nvPr userDrawn="1"/>
        </p:nvPicPr>
        <p:blipFill rotWithShape="1">
          <a:blip r:embed="rId2" cstate="print">
            <a:extLst>
              <a:ext uri="{28A0092B-C50C-407E-A947-70E740481C1C}">
                <a14:useLocalDpi xmlns:a14="http://schemas.microsoft.com/office/drawing/2010/main" val="0"/>
              </a:ext>
            </a:extLst>
          </a:blip>
          <a:srcRect l="10456" r="15259"/>
          <a:stretch/>
        </p:blipFill>
        <p:spPr>
          <a:xfrm>
            <a:off x="8362828" y="35626"/>
            <a:ext cx="757422" cy="764704"/>
          </a:xfrm>
          <a:prstGeom prst="rect">
            <a:avLst/>
          </a:prstGeom>
        </p:spPr>
      </p:pic>
      <p:sp>
        <p:nvSpPr>
          <p:cNvPr id="4" name="Veri Yer Tutucusu 3"/>
          <p:cNvSpPr>
            <a:spLocks noGrp="1"/>
          </p:cNvSpPr>
          <p:nvPr>
            <p:ph type="dt" sz="half" idx="10"/>
          </p:nvPr>
        </p:nvSpPr>
        <p:spPr>
          <a:xfrm>
            <a:off x="0" y="6525344"/>
            <a:ext cx="1008112" cy="332656"/>
          </a:xfrm>
        </p:spPr>
        <p:style>
          <a:lnRef idx="1">
            <a:schemeClr val="accent1"/>
          </a:lnRef>
          <a:fillRef idx="2">
            <a:schemeClr val="accent1"/>
          </a:fillRef>
          <a:effectRef idx="1">
            <a:schemeClr val="accent1"/>
          </a:effectRef>
          <a:fontRef idx="none"/>
        </p:style>
        <p:txBody>
          <a:bodyPr/>
          <a:lstStyle>
            <a:lvl1pPr>
              <a:defRPr sz="1100" b="1">
                <a:solidFill>
                  <a:schemeClr val="tx1"/>
                </a:solidFill>
              </a:defRPr>
            </a:lvl1pPr>
          </a:lstStyle>
          <a:p>
            <a:r>
              <a:rPr lang="tr-TR" smtClean="0"/>
              <a:t>25.3.2017</a:t>
            </a:r>
            <a:endParaRPr lang="tr-TR" dirty="0"/>
          </a:p>
        </p:txBody>
      </p:sp>
      <p:sp>
        <p:nvSpPr>
          <p:cNvPr id="6" name="Slayt Numarası Yer Tutucusu 5"/>
          <p:cNvSpPr>
            <a:spLocks noGrp="1"/>
          </p:cNvSpPr>
          <p:nvPr>
            <p:ph type="sldNum" sz="quarter" idx="12"/>
          </p:nvPr>
        </p:nvSpPr>
        <p:spPr>
          <a:xfrm>
            <a:off x="8677858" y="6453336"/>
            <a:ext cx="442392" cy="365125"/>
          </a:xfrm>
          <a:solidFill>
            <a:srgbClr val="990099"/>
          </a:solidFill>
        </p:spPr>
        <p:style>
          <a:lnRef idx="3">
            <a:schemeClr val="lt1"/>
          </a:lnRef>
          <a:fillRef idx="1">
            <a:schemeClr val="accent4"/>
          </a:fillRef>
          <a:effectRef idx="1">
            <a:schemeClr val="accent4"/>
          </a:effectRef>
          <a:fontRef idx="none"/>
        </p:style>
        <p:txBody>
          <a:bodyPr/>
          <a:lstStyle>
            <a:lvl1pPr>
              <a:defRPr sz="1100" b="1">
                <a:solidFill>
                  <a:schemeClr val="bg1"/>
                </a:solidFill>
              </a:defRPr>
            </a:lvl1pPr>
          </a:lstStyle>
          <a:p>
            <a:fld id="{2980368C-8C33-40A0-AE12-C79D8B8014BE}" type="slidenum">
              <a:rPr lang="tr-TR" smtClean="0"/>
              <a:pPr/>
              <a:t>‹#›</a:t>
            </a:fld>
            <a:endParaRPr lang="tr-TR" dirty="0"/>
          </a:p>
        </p:txBody>
      </p:sp>
    </p:spTree>
    <p:extLst>
      <p:ext uri="{BB962C8B-B14F-4D97-AF65-F5344CB8AC3E}">
        <p14:creationId xmlns:p14="http://schemas.microsoft.com/office/powerpoint/2010/main" val="295429299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8_Başlık Slaydı">
    <p:spTree>
      <p:nvGrpSpPr>
        <p:cNvPr id="1" name=""/>
        <p:cNvGrpSpPr/>
        <p:nvPr/>
      </p:nvGrpSpPr>
      <p:grpSpPr>
        <a:xfrm>
          <a:off x="0" y="0"/>
          <a:ext cx="0" cy="0"/>
          <a:chOff x="0" y="0"/>
          <a:chExt cx="0" cy="0"/>
        </a:xfrm>
      </p:grpSpPr>
      <p:pic>
        <p:nvPicPr>
          <p:cNvPr id="8" name="Resim 7"/>
          <p:cNvPicPr>
            <a:picLocks noChangeAspect="1"/>
          </p:cNvPicPr>
          <p:nvPr userDrawn="1"/>
        </p:nvPicPr>
        <p:blipFill rotWithShape="1">
          <a:blip r:embed="rId2" cstate="print">
            <a:extLst>
              <a:ext uri="{28A0092B-C50C-407E-A947-70E740481C1C}">
                <a14:useLocalDpi xmlns:a14="http://schemas.microsoft.com/office/drawing/2010/main" val="0"/>
              </a:ext>
            </a:extLst>
          </a:blip>
          <a:srcRect l="10456" r="15259"/>
          <a:stretch/>
        </p:blipFill>
        <p:spPr>
          <a:xfrm>
            <a:off x="8362828" y="35626"/>
            <a:ext cx="757422" cy="764704"/>
          </a:xfrm>
          <a:prstGeom prst="rect">
            <a:avLst/>
          </a:prstGeom>
        </p:spPr>
      </p:pic>
      <p:sp>
        <p:nvSpPr>
          <p:cNvPr id="4" name="Veri Yer Tutucusu 3"/>
          <p:cNvSpPr>
            <a:spLocks noGrp="1"/>
          </p:cNvSpPr>
          <p:nvPr>
            <p:ph type="dt" sz="half" idx="10"/>
          </p:nvPr>
        </p:nvSpPr>
        <p:spPr>
          <a:xfrm>
            <a:off x="0" y="6525344"/>
            <a:ext cx="1008112" cy="332656"/>
          </a:xfrm>
        </p:spPr>
        <p:style>
          <a:lnRef idx="1">
            <a:schemeClr val="accent1"/>
          </a:lnRef>
          <a:fillRef idx="2">
            <a:schemeClr val="accent1"/>
          </a:fillRef>
          <a:effectRef idx="1">
            <a:schemeClr val="accent1"/>
          </a:effectRef>
          <a:fontRef idx="none"/>
        </p:style>
        <p:txBody>
          <a:bodyPr/>
          <a:lstStyle>
            <a:lvl1pPr>
              <a:defRPr sz="1100" b="1">
                <a:solidFill>
                  <a:schemeClr val="tx1"/>
                </a:solidFill>
              </a:defRPr>
            </a:lvl1pPr>
          </a:lstStyle>
          <a:p>
            <a:r>
              <a:rPr lang="tr-TR" smtClean="0"/>
              <a:t>25.3.2017</a:t>
            </a:r>
            <a:endParaRPr lang="tr-TR" dirty="0"/>
          </a:p>
        </p:txBody>
      </p:sp>
      <p:sp>
        <p:nvSpPr>
          <p:cNvPr id="6" name="Slayt Numarası Yer Tutucusu 5"/>
          <p:cNvSpPr>
            <a:spLocks noGrp="1"/>
          </p:cNvSpPr>
          <p:nvPr>
            <p:ph type="sldNum" sz="quarter" idx="12"/>
          </p:nvPr>
        </p:nvSpPr>
        <p:spPr>
          <a:xfrm>
            <a:off x="8677858" y="6453336"/>
            <a:ext cx="442392" cy="365125"/>
          </a:xfrm>
          <a:solidFill>
            <a:srgbClr val="990099"/>
          </a:solidFill>
        </p:spPr>
        <p:style>
          <a:lnRef idx="3">
            <a:schemeClr val="lt1"/>
          </a:lnRef>
          <a:fillRef idx="1">
            <a:schemeClr val="accent4"/>
          </a:fillRef>
          <a:effectRef idx="1">
            <a:schemeClr val="accent4"/>
          </a:effectRef>
          <a:fontRef idx="none"/>
        </p:style>
        <p:txBody>
          <a:bodyPr/>
          <a:lstStyle>
            <a:lvl1pPr>
              <a:defRPr sz="1100" b="1">
                <a:solidFill>
                  <a:schemeClr val="bg1"/>
                </a:solidFill>
              </a:defRPr>
            </a:lvl1pPr>
          </a:lstStyle>
          <a:p>
            <a:fld id="{2980368C-8C33-40A0-AE12-C79D8B8014BE}" type="slidenum">
              <a:rPr lang="tr-TR" smtClean="0"/>
              <a:pPr/>
              <a:t>‹#›</a:t>
            </a:fld>
            <a:endParaRPr lang="tr-TR" dirty="0"/>
          </a:p>
        </p:txBody>
      </p:sp>
    </p:spTree>
    <p:extLst>
      <p:ext uri="{BB962C8B-B14F-4D97-AF65-F5344CB8AC3E}">
        <p14:creationId xmlns:p14="http://schemas.microsoft.com/office/powerpoint/2010/main" val="343493869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20_Başlık Slaydı">
    <p:spTree>
      <p:nvGrpSpPr>
        <p:cNvPr id="1" name=""/>
        <p:cNvGrpSpPr/>
        <p:nvPr/>
      </p:nvGrpSpPr>
      <p:grpSpPr>
        <a:xfrm>
          <a:off x="0" y="0"/>
          <a:ext cx="0" cy="0"/>
          <a:chOff x="0" y="0"/>
          <a:chExt cx="0" cy="0"/>
        </a:xfrm>
      </p:grpSpPr>
      <p:pic>
        <p:nvPicPr>
          <p:cNvPr id="8" name="Resim 7"/>
          <p:cNvPicPr>
            <a:picLocks noChangeAspect="1"/>
          </p:cNvPicPr>
          <p:nvPr userDrawn="1"/>
        </p:nvPicPr>
        <p:blipFill rotWithShape="1">
          <a:blip r:embed="rId2" cstate="print">
            <a:extLst>
              <a:ext uri="{28A0092B-C50C-407E-A947-70E740481C1C}">
                <a14:useLocalDpi xmlns:a14="http://schemas.microsoft.com/office/drawing/2010/main" val="0"/>
              </a:ext>
            </a:extLst>
          </a:blip>
          <a:srcRect l="10456" r="15259"/>
          <a:stretch/>
        </p:blipFill>
        <p:spPr>
          <a:xfrm>
            <a:off x="8362828" y="35626"/>
            <a:ext cx="757422" cy="764704"/>
          </a:xfrm>
          <a:prstGeom prst="rect">
            <a:avLst/>
          </a:prstGeom>
        </p:spPr>
      </p:pic>
      <p:sp>
        <p:nvSpPr>
          <p:cNvPr id="4" name="Veri Yer Tutucusu 3"/>
          <p:cNvSpPr>
            <a:spLocks noGrp="1"/>
          </p:cNvSpPr>
          <p:nvPr>
            <p:ph type="dt" sz="half" idx="10"/>
          </p:nvPr>
        </p:nvSpPr>
        <p:spPr>
          <a:xfrm>
            <a:off x="0" y="6525344"/>
            <a:ext cx="1008112" cy="332656"/>
          </a:xfrm>
        </p:spPr>
        <p:style>
          <a:lnRef idx="1">
            <a:schemeClr val="accent1"/>
          </a:lnRef>
          <a:fillRef idx="2">
            <a:schemeClr val="accent1"/>
          </a:fillRef>
          <a:effectRef idx="1">
            <a:schemeClr val="accent1"/>
          </a:effectRef>
          <a:fontRef idx="none"/>
        </p:style>
        <p:txBody>
          <a:bodyPr/>
          <a:lstStyle>
            <a:lvl1pPr>
              <a:defRPr sz="1100" b="1">
                <a:solidFill>
                  <a:schemeClr val="tx1"/>
                </a:solidFill>
              </a:defRPr>
            </a:lvl1pPr>
          </a:lstStyle>
          <a:p>
            <a:endParaRPr lang="tr-TR" dirty="0"/>
          </a:p>
        </p:txBody>
      </p:sp>
      <p:sp>
        <p:nvSpPr>
          <p:cNvPr id="6" name="Slayt Numarası Yer Tutucusu 5"/>
          <p:cNvSpPr>
            <a:spLocks noGrp="1"/>
          </p:cNvSpPr>
          <p:nvPr>
            <p:ph type="sldNum" sz="quarter" idx="12"/>
          </p:nvPr>
        </p:nvSpPr>
        <p:spPr>
          <a:xfrm>
            <a:off x="8677858" y="6453336"/>
            <a:ext cx="442392" cy="365125"/>
          </a:xfrm>
          <a:solidFill>
            <a:srgbClr val="990099"/>
          </a:solidFill>
        </p:spPr>
        <p:style>
          <a:lnRef idx="3">
            <a:schemeClr val="lt1"/>
          </a:lnRef>
          <a:fillRef idx="1">
            <a:schemeClr val="accent4"/>
          </a:fillRef>
          <a:effectRef idx="1">
            <a:schemeClr val="accent4"/>
          </a:effectRef>
          <a:fontRef idx="none"/>
        </p:style>
        <p:txBody>
          <a:bodyPr/>
          <a:lstStyle>
            <a:lvl1pPr>
              <a:defRPr sz="1100" b="1">
                <a:solidFill>
                  <a:schemeClr val="bg1"/>
                </a:solidFill>
              </a:defRPr>
            </a:lvl1pPr>
          </a:lstStyle>
          <a:p>
            <a:fld id="{2980368C-8C33-40A0-AE12-C79D8B8014BE}" type="slidenum">
              <a:rPr lang="tr-TR" smtClean="0"/>
              <a:pPr/>
              <a:t>‹#›</a:t>
            </a:fld>
            <a:endParaRPr lang="tr-TR" dirty="0"/>
          </a:p>
        </p:txBody>
      </p:sp>
    </p:spTree>
    <p:extLst>
      <p:ext uri="{BB962C8B-B14F-4D97-AF65-F5344CB8AC3E}">
        <p14:creationId xmlns:p14="http://schemas.microsoft.com/office/powerpoint/2010/main" val="194610556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Başlık 1"/>
          <p:cNvSpPr>
            <a:spLocks noGrp="1"/>
          </p:cNvSpPr>
          <p:nvPr>
            <p:ph type="title"/>
          </p:nvPr>
        </p:nvSpPr>
        <p:spPr>
          <a:xfrm>
            <a:off x="722313" y="4406900"/>
            <a:ext cx="7772400" cy="1362075"/>
          </a:xfrm>
        </p:spPr>
        <p:txBody>
          <a:bodyPr anchor="t"/>
          <a:lstStyle>
            <a:lvl1pPr algn="l">
              <a:defRPr sz="4000" b="1" cap="all"/>
            </a:lvl1pPr>
          </a:lstStyle>
          <a:p>
            <a:r>
              <a:rPr lang="tr-TR" smtClean="0"/>
              <a:t>Asıl başlık stili için tıklatın</a:t>
            </a:r>
            <a:endParaRPr lang="tr-TR"/>
          </a:p>
        </p:txBody>
      </p:sp>
      <p:sp>
        <p:nvSpPr>
          <p:cNvPr id="3" name="Metin Yer Tutucusu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Veri Yer Tutucusu 3"/>
          <p:cNvSpPr>
            <a:spLocks noGrp="1"/>
          </p:cNvSpPr>
          <p:nvPr>
            <p:ph type="dt" sz="half" idx="10"/>
          </p:nvPr>
        </p:nvSpPr>
        <p:spPr/>
        <p:txBody>
          <a:bodyPr/>
          <a:lstStyle/>
          <a:p>
            <a:r>
              <a:rPr lang="tr-TR" smtClean="0"/>
              <a:t>25.3.2017</a:t>
            </a:r>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2980368C-8C33-40A0-AE12-C79D8B8014BE}" type="slidenum">
              <a:rPr lang="tr-TR" smtClean="0"/>
              <a:pPr/>
              <a:t>‹#›</a:t>
            </a:fld>
            <a:endParaRPr lang="tr-TR"/>
          </a:p>
        </p:txBody>
      </p:sp>
    </p:spTree>
    <p:extLst>
      <p:ext uri="{BB962C8B-B14F-4D97-AF65-F5344CB8AC3E}">
        <p14:creationId xmlns:p14="http://schemas.microsoft.com/office/powerpoint/2010/main" val="78810779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İçerik Yer Tutucus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Veri Yer Tutucusu 4"/>
          <p:cNvSpPr>
            <a:spLocks noGrp="1"/>
          </p:cNvSpPr>
          <p:nvPr>
            <p:ph type="dt" sz="half" idx="10"/>
          </p:nvPr>
        </p:nvSpPr>
        <p:spPr/>
        <p:txBody>
          <a:bodyPr/>
          <a:lstStyle/>
          <a:p>
            <a:r>
              <a:rPr lang="tr-TR" smtClean="0"/>
              <a:t>25.3.2017</a:t>
            </a:r>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2980368C-8C33-40A0-AE12-C79D8B8014BE}" type="slidenum">
              <a:rPr lang="tr-TR" smtClean="0"/>
              <a:pPr/>
              <a:t>‹#›</a:t>
            </a:fld>
            <a:endParaRPr lang="tr-TR"/>
          </a:p>
        </p:txBody>
      </p:sp>
    </p:spTree>
    <p:extLst>
      <p:ext uri="{BB962C8B-B14F-4D97-AF65-F5344CB8AC3E}">
        <p14:creationId xmlns:p14="http://schemas.microsoft.com/office/powerpoint/2010/main" val="4307179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lvl1pPr>
              <a:defRPr/>
            </a:lvl1pPr>
          </a:lstStyle>
          <a:p>
            <a:r>
              <a:rPr lang="tr-TR" smtClean="0"/>
              <a:t>Asıl başlık stili için tıklatın</a:t>
            </a:r>
            <a:endParaRPr lang="tr-TR"/>
          </a:p>
        </p:txBody>
      </p:sp>
      <p:sp>
        <p:nvSpPr>
          <p:cNvPr id="3" name="Metin Yer Tutucusu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İçerik Yer Tutucus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Metin Yer Tutucusu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İçerik Yer Tutucus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Veri Yer Tutucusu 6"/>
          <p:cNvSpPr>
            <a:spLocks noGrp="1"/>
          </p:cNvSpPr>
          <p:nvPr>
            <p:ph type="dt" sz="half" idx="10"/>
          </p:nvPr>
        </p:nvSpPr>
        <p:spPr/>
        <p:txBody>
          <a:bodyPr/>
          <a:lstStyle/>
          <a:p>
            <a:r>
              <a:rPr lang="tr-TR" smtClean="0"/>
              <a:t>25.3.2017</a:t>
            </a:r>
            <a:endParaRPr lang="tr-TR"/>
          </a:p>
        </p:txBody>
      </p:sp>
      <p:sp>
        <p:nvSpPr>
          <p:cNvPr id="8" name="Altbilgi Yer Tutucusu 7"/>
          <p:cNvSpPr>
            <a:spLocks noGrp="1"/>
          </p:cNvSpPr>
          <p:nvPr>
            <p:ph type="ftr" sz="quarter" idx="11"/>
          </p:nvPr>
        </p:nvSpPr>
        <p:spPr/>
        <p:txBody>
          <a:bodyPr/>
          <a:lstStyle/>
          <a:p>
            <a:endParaRPr lang="tr-TR"/>
          </a:p>
        </p:txBody>
      </p:sp>
      <p:sp>
        <p:nvSpPr>
          <p:cNvPr id="9" name="Slayt Numarası Yer Tutucusu 8"/>
          <p:cNvSpPr>
            <a:spLocks noGrp="1"/>
          </p:cNvSpPr>
          <p:nvPr>
            <p:ph type="sldNum" sz="quarter" idx="12"/>
          </p:nvPr>
        </p:nvSpPr>
        <p:spPr/>
        <p:txBody>
          <a:bodyPr/>
          <a:lstStyle/>
          <a:p>
            <a:fld id="{2980368C-8C33-40A0-AE12-C79D8B8014BE}" type="slidenum">
              <a:rPr lang="tr-TR" smtClean="0"/>
              <a:pPr/>
              <a:t>‹#›</a:t>
            </a:fld>
            <a:endParaRPr lang="tr-TR"/>
          </a:p>
        </p:txBody>
      </p:sp>
    </p:spTree>
    <p:extLst>
      <p:ext uri="{BB962C8B-B14F-4D97-AF65-F5344CB8AC3E}">
        <p14:creationId xmlns:p14="http://schemas.microsoft.com/office/powerpoint/2010/main" val="54842302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a:p>
        </p:txBody>
      </p:sp>
      <p:sp>
        <p:nvSpPr>
          <p:cNvPr id="3" name="Veri Yer Tutucusu 2"/>
          <p:cNvSpPr>
            <a:spLocks noGrp="1"/>
          </p:cNvSpPr>
          <p:nvPr>
            <p:ph type="dt" sz="half" idx="10"/>
          </p:nvPr>
        </p:nvSpPr>
        <p:spPr/>
        <p:txBody>
          <a:bodyPr/>
          <a:lstStyle/>
          <a:p>
            <a:r>
              <a:rPr lang="tr-TR" smtClean="0"/>
              <a:t>25.3.2017</a:t>
            </a:r>
            <a:endParaRPr lang="tr-TR"/>
          </a:p>
        </p:txBody>
      </p:sp>
      <p:sp>
        <p:nvSpPr>
          <p:cNvPr id="4" name="Altbilgi Yer Tutucusu 3"/>
          <p:cNvSpPr>
            <a:spLocks noGrp="1"/>
          </p:cNvSpPr>
          <p:nvPr>
            <p:ph type="ftr" sz="quarter" idx="11"/>
          </p:nvPr>
        </p:nvSpPr>
        <p:spPr/>
        <p:txBody>
          <a:bodyPr/>
          <a:lstStyle/>
          <a:p>
            <a:endParaRPr lang="tr-TR"/>
          </a:p>
        </p:txBody>
      </p:sp>
      <p:sp>
        <p:nvSpPr>
          <p:cNvPr id="5" name="Slayt Numarası Yer Tutucusu 4"/>
          <p:cNvSpPr>
            <a:spLocks noGrp="1"/>
          </p:cNvSpPr>
          <p:nvPr>
            <p:ph type="sldNum" sz="quarter" idx="12"/>
          </p:nvPr>
        </p:nvSpPr>
        <p:spPr/>
        <p:txBody>
          <a:bodyPr/>
          <a:lstStyle/>
          <a:p>
            <a:fld id="{2980368C-8C33-40A0-AE12-C79D8B8014BE}" type="slidenum">
              <a:rPr lang="tr-TR" smtClean="0"/>
              <a:pPr/>
              <a:t>‹#›</a:t>
            </a:fld>
            <a:endParaRPr lang="tr-TR"/>
          </a:p>
        </p:txBody>
      </p:sp>
    </p:spTree>
    <p:extLst>
      <p:ext uri="{BB962C8B-B14F-4D97-AF65-F5344CB8AC3E}">
        <p14:creationId xmlns:p14="http://schemas.microsoft.com/office/powerpoint/2010/main" val="28217745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p:cNvSpPr>
            <a:spLocks noGrp="1"/>
          </p:cNvSpPr>
          <p:nvPr>
            <p:ph type="dt" sz="half" idx="10"/>
          </p:nvPr>
        </p:nvSpPr>
        <p:spPr/>
        <p:txBody>
          <a:bodyPr/>
          <a:lstStyle/>
          <a:p>
            <a:r>
              <a:rPr lang="tr-TR" smtClean="0"/>
              <a:t>25.3.2017</a:t>
            </a:r>
            <a:endParaRPr lang="tr-TR"/>
          </a:p>
        </p:txBody>
      </p:sp>
      <p:sp>
        <p:nvSpPr>
          <p:cNvPr id="3" name="Altbilgi Yer Tutucusu 2"/>
          <p:cNvSpPr>
            <a:spLocks noGrp="1"/>
          </p:cNvSpPr>
          <p:nvPr>
            <p:ph type="ftr" sz="quarter" idx="11"/>
          </p:nvPr>
        </p:nvSpPr>
        <p:spPr/>
        <p:txBody>
          <a:bodyPr/>
          <a:lstStyle/>
          <a:p>
            <a:endParaRPr lang="tr-TR"/>
          </a:p>
        </p:txBody>
      </p:sp>
      <p:sp>
        <p:nvSpPr>
          <p:cNvPr id="4" name="Slayt Numarası Yer Tutucusu 3"/>
          <p:cNvSpPr>
            <a:spLocks noGrp="1"/>
          </p:cNvSpPr>
          <p:nvPr>
            <p:ph type="sldNum" sz="quarter" idx="12"/>
          </p:nvPr>
        </p:nvSpPr>
        <p:spPr/>
        <p:txBody>
          <a:bodyPr/>
          <a:lstStyle/>
          <a:p>
            <a:fld id="{2980368C-8C33-40A0-AE12-C79D8B8014BE}" type="slidenum">
              <a:rPr lang="tr-TR" smtClean="0"/>
              <a:pPr/>
              <a:t>‹#›</a:t>
            </a:fld>
            <a:endParaRPr lang="tr-TR"/>
          </a:p>
        </p:txBody>
      </p:sp>
    </p:spTree>
    <p:extLst>
      <p:ext uri="{BB962C8B-B14F-4D97-AF65-F5344CB8AC3E}">
        <p14:creationId xmlns:p14="http://schemas.microsoft.com/office/powerpoint/2010/main" val="160826792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Başlık 1"/>
          <p:cNvSpPr>
            <a:spLocks noGrp="1"/>
          </p:cNvSpPr>
          <p:nvPr>
            <p:ph type="title"/>
          </p:nvPr>
        </p:nvSpPr>
        <p:spPr>
          <a:xfrm>
            <a:off x="457200" y="273050"/>
            <a:ext cx="3008313" cy="1162050"/>
          </a:xfrm>
        </p:spPr>
        <p:txBody>
          <a:bodyPr anchor="b"/>
          <a:lstStyle>
            <a:lvl1pPr algn="l">
              <a:defRPr sz="2000" b="1"/>
            </a:lvl1pPr>
          </a:lstStyle>
          <a:p>
            <a:r>
              <a:rPr lang="tr-TR" smtClean="0"/>
              <a:t>Asıl başlık stili için tıklatın</a:t>
            </a:r>
            <a:endParaRPr lang="tr-TR"/>
          </a:p>
        </p:txBody>
      </p:sp>
      <p:sp>
        <p:nvSpPr>
          <p:cNvPr id="3" name="İçerik Yer Tutucus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Metin Yer Tutucusu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Veri Yer Tutucusu 4"/>
          <p:cNvSpPr>
            <a:spLocks noGrp="1"/>
          </p:cNvSpPr>
          <p:nvPr>
            <p:ph type="dt" sz="half" idx="10"/>
          </p:nvPr>
        </p:nvSpPr>
        <p:spPr/>
        <p:txBody>
          <a:bodyPr/>
          <a:lstStyle/>
          <a:p>
            <a:r>
              <a:rPr lang="tr-TR" smtClean="0"/>
              <a:t>25.3.2017</a:t>
            </a:r>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2980368C-8C33-40A0-AE12-C79D8B8014BE}" type="slidenum">
              <a:rPr lang="tr-TR" smtClean="0"/>
              <a:pPr/>
              <a:t>‹#›</a:t>
            </a:fld>
            <a:endParaRPr lang="tr-TR"/>
          </a:p>
        </p:txBody>
      </p:sp>
    </p:spTree>
    <p:extLst>
      <p:ext uri="{BB962C8B-B14F-4D97-AF65-F5344CB8AC3E}">
        <p14:creationId xmlns:p14="http://schemas.microsoft.com/office/powerpoint/2010/main" val="404590524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Başlık 1"/>
          <p:cNvSpPr>
            <a:spLocks noGrp="1"/>
          </p:cNvSpPr>
          <p:nvPr>
            <p:ph type="title"/>
          </p:nvPr>
        </p:nvSpPr>
        <p:spPr>
          <a:xfrm>
            <a:off x="1792288" y="4800600"/>
            <a:ext cx="5486400" cy="566738"/>
          </a:xfrm>
        </p:spPr>
        <p:txBody>
          <a:bodyPr anchor="b"/>
          <a:lstStyle>
            <a:lvl1pPr algn="l">
              <a:defRPr sz="2000" b="1"/>
            </a:lvl1pPr>
          </a:lstStyle>
          <a:p>
            <a:r>
              <a:rPr lang="tr-TR" smtClean="0"/>
              <a:t>Asıl başlık stili için tıklatın</a:t>
            </a:r>
            <a:endParaRPr lang="tr-TR"/>
          </a:p>
        </p:txBody>
      </p:sp>
      <p:sp>
        <p:nvSpPr>
          <p:cNvPr id="3" name="Resim Yer Tutucusu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Metin Yer Tutucusu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Veri Yer Tutucusu 4"/>
          <p:cNvSpPr>
            <a:spLocks noGrp="1"/>
          </p:cNvSpPr>
          <p:nvPr>
            <p:ph type="dt" sz="half" idx="10"/>
          </p:nvPr>
        </p:nvSpPr>
        <p:spPr/>
        <p:txBody>
          <a:bodyPr/>
          <a:lstStyle/>
          <a:p>
            <a:r>
              <a:rPr lang="tr-TR" smtClean="0"/>
              <a:t>25.3.2017</a:t>
            </a:r>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2980368C-8C33-40A0-AE12-C79D8B8014BE}" type="slidenum">
              <a:rPr lang="tr-TR" smtClean="0"/>
              <a:pPr/>
              <a:t>‹#›</a:t>
            </a:fld>
            <a:endParaRPr lang="tr-TR"/>
          </a:p>
        </p:txBody>
      </p:sp>
    </p:spTree>
    <p:extLst>
      <p:ext uri="{BB962C8B-B14F-4D97-AF65-F5344CB8AC3E}">
        <p14:creationId xmlns:p14="http://schemas.microsoft.com/office/powerpoint/2010/main" val="174935577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Başlık Yer Tutucusu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tr-TR" smtClean="0"/>
              <a:t>Asıl başlık stili için tıklatın</a:t>
            </a:r>
            <a:endParaRPr lang="tr-TR"/>
          </a:p>
        </p:txBody>
      </p:sp>
      <p:sp>
        <p:nvSpPr>
          <p:cNvPr id="3" name="Metin Yer Tutucusu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tr-TR" smtClean="0"/>
              <a:t>25.3.2017</a:t>
            </a:r>
            <a:endParaRPr lang="tr-TR"/>
          </a:p>
        </p:txBody>
      </p:sp>
      <p:sp>
        <p:nvSpPr>
          <p:cNvPr id="5" name="Altbilgi Yer Tutucusu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p>
        </p:txBody>
      </p:sp>
      <p:sp>
        <p:nvSpPr>
          <p:cNvPr id="6" name="Slayt Numarası Yer Tutucusu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980368C-8C33-40A0-AE12-C79D8B8014BE}" type="slidenum">
              <a:rPr lang="tr-TR" smtClean="0"/>
              <a:pPr/>
              <a:t>‹#›</a:t>
            </a:fld>
            <a:endParaRPr lang="tr-TR"/>
          </a:p>
        </p:txBody>
      </p:sp>
    </p:spTree>
    <p:extLst>
      <p:ext uri="{BB962C8B-B14F-4D97-AF65-F5344CB8AC3E}">
        <p14:creationId xmlns:p14="http://schemas.microsoft.com/office/powerpoint/2010/main" val="172072239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 id="2147483662" r:id="rId13"/>
    <p:sldLayoutId id="2147483663" r:id="rId14"/>
    <p:sldLayoutId id="2147483664" r:id="rId15"/>
    <p:sldLayoutId id="2147483665" r:id="rId16"/>
    <p:sldLayoutId id="2147483666" r:id="rId17"/>
    <p:sldLayoutId id="2147483685" r:id="rId18"/>
    <p:sldLayoutId id="2147483686" r:id="rId19"/>
    <p:sldLayoutId id="2147483687" r:id="rId20"/>
    <p:sldLayoutId id="2147483688" r:id="rId21"/>
    <p:sldLayoutId id="2147483690" r:id="rId22"/>
  </p:sldLayoutIdLst>
  <p:hf hdr="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102.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0.xml"/></Relationships>
</file>

<file path=ppt/slides/_rels/slide103.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0.xml"/></Relationships>
</file>

<file path=ppt/slides/_rels/slide104.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0.xml"/></Relationships>
</file>

<file path=ppt/slides/_rels/slide105.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0.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20.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17.xml"/></Relationships>
</file>

<file path=ppt/slides/_rels/slide121.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17.xml"/></Relationships>
</file>

<file path=ppt/slides/_rels/slide122.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17.xml"/></Relationships>
</file>

<file path=ppt/slides/_rels/slide123.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17.xml"/></Relationships>
</file>

<file path=ppt/slides/_rels/slide124.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17.xml"/></Relationships>
</file>

<file path=ppt/slides/_rels/slide125.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17.xml"/></Relationships>
</file>

<file path=ppt/slides/_rels/slide126.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17.xml"/></Relationships>
</file>

<file path=ppt/slides/_rels/slide127.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22.xml"/></Relationships>
</file>

<file path=ppt/slides/_rels/slide128.xml.rels><?xml version="1.0" encoding="UTF-8" standalone="yes"?>
<Relationships xmlns="http://schemas.openxmlformats.org/package/2006/relationships"><Relationship Id="rId2" Type="http://schemas.openxmlformats.org/officeDocument/2006/relationships/notesSlide" Target="../notesSlides/notesSlide75.xml"/><Relationship Id="rId1" Type="http://schemas.openxmlformats.org/officeDocument/2006/relationships/slideLayout" Target="../slideLayouts/slideLayout15.xml"/></Relationships>
</file>

<file path=ppt/slides/_rels/slide129.xml.rels><?xml version="1.0" encoding="UTF-8" standalone="yes"?>
<Relationships xmlns="http://schemas.openxmlformats.org/package/2006/relationships"><Relationship Id="rId3" Type="http://schemas.openxmlformats.org/officeDocument/2006/relationships/hyperlink" Target="https://www.mmo.org.tr/sites/default/files/gonderi_dosya_ekleri/elektrik_dgaz_zam_analizi.pdf" TargetMode="External"/><Relationship Id="rId2" Type="http://schemas.openxmlformats.org/officeDocument/2006/relationships/hyperlink" Target="http://www.energydemocracyinitiative.org/" TargetMode="External"/><Relationship Id="rId1" Type="http://schemas.openxmlformats.org/officeDocument/2006/relationships/slideLayout" Target="../slideLayouts/slideLayout18.xml"/><Relationship Id="rId6" Type="http://schemas.openxmlformats.org/officeDocument/2006/relationships/hyperlink" Target="https://enerji.mmo.org.tr/wp-content/uploads/2019/02/Fuat-Tini%C5%9F-Makina-Y.M%C3%BChendisiODT%C3%9C-Mezunlar-Derne%C4%9Fi-Enerji-Komisyonu-%C3%9CyesiT%C3%BCrkiyede-Yap%C4%B1m%C4%B1-S%C3%BCren-ve-Planlanan-N%C3%BCkleer-Santraller.pdf" TargetMode="External"/><Relationship Id="rId5" Type="http://schemas.openxmlformats.org/officeDocument/2006/relationships/hyperlink" Target="https://enerji.mmo.org.tr/wp-content/uploads/2019/02/elektrik_dgaz_rapor.25022019.pdf" TargetMode="External"/><Relationship Id="rId4" Type="http://schemas.openxmlformats.org/officeDocument/2006/relationships/hyperlink" Target="https://enerji.mmo.org.tr/wp-content/uploads/2018/10/elektrik_dogalgazzamlari_incelemeraporu_ekim2018.pdf" TargetMode="External"/></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1.xml"/><Relationship Id="rId1" Type="http://schemas.openxmlformats.org/officeDocument/2006/relationships/slideLayout" Target="../slideLayouts/slideLayout14.xml"/></Relationships>
</file>

<file path=ppt/slides/_rels/slide130.xml.rels><?xml version="1.0" encoding="UTF-8" standalone="yes"?>
<Relationships xmlns="http://schemas.openxmlformats.org/package/2006/relationships"><Relationship Id="rId2" Type="http://schemas.openxmlformats.org/officeDocument/2006/relationships/notesSlide" Target="../notesSlides/notesSlide76.xml"/><Relationship Id="rId1" Type="http://schemas.openxmlformats.org/officeDocument/2006/relationships/slideLayout" Target="../slideLayouts/slideLayout19.xml"/></Relationships>
</file>

<file path=ppt/slides/_rels/slide131.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1.xml"/></Relationships>
</file>

<file path=ppt/slides/_rels/slide132.xml.rels><?xml version="1.0" encoding="UTF-8" standalone="yes"?>
<Relationships xmlns="http://schemas.openxmlformats.org/package/2006/relationships"><Relationship Id="rId3" Type="http://schemas.openxmlformats.org/officeDocument/2006/relationships/hyperlink" Target="mailto:orh.aytac@gmail.com" TargetMode="External"/><Relationship Id="rId2" Type="http://schemas.openxmlformats.org/officeDocument/2006/relationships/hyperlink" Target="mailto:oguz.turkyilmaz@mmo.org.tr" TargetMode="External"/><Relationship Id="rId1" Type="http://schemas.openxmlformats.org/officeDocument/2006/relationships/slideLayout" Target="../slideLayouts/slideLayout1.xml"/><Relationship Id="rId4" Type="http://schemas.openxmlformats.org/officeDocument/2006/relationships/hyperlink" Target="mailto:yusufbayrak19@gmail.com"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2.xml"/><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hyperlink" Target="https://www.teias.gov.tr/tr/turkiye-elektrik-uretim-iletim-istatistikleri" TargetMode="Externa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hyperlink" Target="https://www.enerji.gov.tr/File/?path=ROOT/1/Documents/E%C4%B0GM%20Ana%20Rapor/T%C3%BCrkiye%20Elektrik%20Enerjisi%20Talep%20Projeksiyonu%20Raporu.pdf" TargetMode="External"/><Relationship Id="rId1" Type="http://schemas.openxmlformats.org/officeDocument/2006/relationships/slideLayout" Target="../slideLayouts/slideLayout1.xml"/><Relationship Id="rId4" Type="http://schemas.openxmlformats.org/officeDocument/2006/relationships/image" Target="../media/image12.png"/></Relationships>
</file>

<file path=ppt/slides/_rels/slide2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chart" Target="../charts/chart4.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chart" Target="../charts/chart7.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chart" Target="../charts/chart8.xml"/><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7.xml"/></Relationships>
</file>

<file path=ppt/slides/_rels/slide48.xml.rels><?xml version="1.0" encoding="UTF-8" standalone="yes"?>
<Relationships xmlns="http://schemas.openxmlformats.org/package/2006/relationships"><Relationship Id="rId3" Type="http://schemas.openxmlformats.org/officeDocument/2006/relationships/hyperlink" Target="https://www.enerjiportali.com/yeka-ges-2-yarismasi-iptal-edildi/" TargetMode="External"/><Relationship Id="rId2" Type="http://schemas.openxmlformats.org/officeDocument/2006/relationships/notesSlide" Target="../notesSlides/notesSlide32.xml"/><Relationship Id="rId1" Type="http://schemas.openxmlformats.org/officeDocument/2006/relationships/slideLayout" Target="../slideLayouts/slideLayout17.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7.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7.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7.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7.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3" Type="http://schemas.openxmlformats.org/officeDocument/2006/relationships/image" Target="../media/image21.emf"/><Relationship Id="rId2" Type="http://schemas.openxmlformats.org/officeDocument/2006/relationships/hyperlink" Target="http://www.epdk.org.tr/Detay/Icerik/3-0-86/elektriklisans-islemleri" TargetMode="External"/><Relationship Id="rId1" Type="http://schemas.openxmlformats.org/officeDocument/2006/relationships/slideLayout" Target="../slideLayouts/slideLayout1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7.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14.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65.xml.rels><?xml version="1.0" encoding="UTF-8" standalone="yes"?>
<Relationships xmlns="http://schemas.openxmlformats.org/package/2006/relationships"><Relationship Id="rId2" Type="http://schemas.openxmlformats.org/officeDocument/2006/relationships/hyperlink" Target="https://yesilekonomi.com/elektrik-sektorunde-yapilandirilan-kredi-tutari-20-milyar-dolari-asacak/" TargetMode="External"/><Relationship Id="rId1" Type="http://schemas.openxmlformats.org/officeDocument/2006/relationships/slideLayout" Target="../slideLayouts/slideLayout21.xml"/></Relationships>
</file>

<file path=ppt/slides/_rels/slide66.xml.rels><?xml version="1.0" encoding="UTF-8" standalone="yes"?>
<Relationships xmlns="http://schemas.openxmlformats.org/package/2006/relationships"><Relationship Id="rId2" Type="http://schemas.openxmlformats.org/officeDocument/2006/relationships/hyperlink" Target="https://yesilekonomi.com/birol-erguven-gelecek-bes-yili-ongoremiyorum/web" TargetMode="External"/><Relationship Id="rId1" Type="http://schemas.openxmlformats.org/officeDocument/2006/relationships/slideLayout" Target="../slideLayouts/slideLayout21.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70.xml.rels><?xml version="1.0" encoding="UTF-8" standalone="yes"?>
<Relationships xmlns="http://schemas.openxmlformats.org/package/2006/relationships"><Relationship Id="rId2" Type="http://schemas.openxmlformats.org/officeDocument/2006/relationships/hyperlink" Target="https://www.bbc.com/turkce/haberler-turkiye-48253607" TargetMode="External"/><Relationship Id="rId1" Type="http://schemas.openxmlformats.org/officeDocument/2006/relationships/slideLayout" Target="../slideLayouts/slideLayout21.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17.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17.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17.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17.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17.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17.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17.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1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17.xml"/></Relationships>
</file>

<file path=ppt/slides/_rels/slide81.xml.rels><?xml version="1.0" encoding="UTF-8" standalone="yes"?>
<Relationships xmlns="http://schemas.openxmlformats.org/package/2006/relationships"><Relationship Id="rId3" Type="http://schemas.openxmlformats.org/officeDocument/2006/relationships/image" Target="../media/image22.emf"/><Relationship Id="rId2" Type="http://schemas.openxmlformats.org/officeDocument/2006/relationships/notesSlide" Target="../notesSlides/notesSlide49.xml"/><Relationship Id="rId1" Type="http://schemas.openxmlformats.org/officeDocument/2006/relationships/slideLayout" Target="../slideLayouts/slideLayout17.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17.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17.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17.xml"/></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17.xml"/></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17.xml"/></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17.xml"/></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17.xml"/></Relationships>
</file>

<file path=ppt/slides/_rels/slide89.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1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90.xml.rels><?xml version="1.0" encoding="UTF-8" standalone="yes"?>
<Relationships xmlns="http://schemas.openxmlformats.org/package/2006/relationships"><Relationship Id="rId3" Type="http://schemas.openxmlformats.org/officeDocument/2006/relationships/image" Target="../media/image23.emf"/><Relationship Id="rId2" Type="http://schemas.openxmlformats.org/officeDocument/2006/relationships/notesSlide" Target="../notesSlides/notesSlide58.xml"/><Relationship Id="rId1" Type="http://schemas.openxmlformats.org/officeDocument/2006/relationships/slideLayout" Target="../slideLayouts/slideLayout17.xml"/></Relationships>
</file>

<file path=ppt/slides/_rels/slide91.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17.xml"/></Relationships>
</file>

<file path=ppt/slides/_rels/slide92.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17.xml"/></Relationships>
</file>

<file path=ppt/slides/_rels/slide93.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17.xml"/></Relationships>
</file>

<file path=ppt/slides/_rels/slide94.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hyperlink" Target="http://epdk.org.tr/TR/Dokumanlar/TDB/Elektrik" TargetMode="External"/><Relationship Id="rId1" Type="http://schemas.openxmlformats.org/officeDocument/2006/relationships/slideLayout" Target="../slideLayouts/slideLayout1.xml"/></Relationships>
</file>

<file path=ppt/slides/_rels/slide9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62.xml"/><Relationship Id="rId1" Type="http://schemas.openxmlformats.org/officeDocument/2006/relationships/slideLayout" Target="../slideLayouts/slideLayout17.xml"/></Relationships>
</file>

<file path=ppt/slides/_rels/slide96.xml.rels><?xml version="1.0" encoding="UTF-8" standalone="yes"?>
<Relationships xmlns="http://schemas.openxmlformats.org/package/2006/relationships"><Relationship Id="rId3" Type="http://schemas.openxmlformats.org/officeDocument/2006/relationships/hyperlink" Target="https://www.birgun.net/haber-detay/iste-sakladiklari-yoksulluk-gercegi.html" TargetMode="External"/><Relationship Id="rId2" Type="http://schemas.openxmlformats.org/officeDocument/2006/relationships/notesSlide" Target="../notesSlides/notesSlide63.xml"/><Relationship Id="rId1" Type="http://schemas.openxmlformats.org/officeDocument/2006/relationships/slideLayout" Target="../slideLayouts/slideLayout17.xml"/></Relationships>
</file>

<file path=ppt/slides/_rels/slide97.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64.xml"/><Relationship Id="rId1" Type="http://schemas.openxmlformats.org/officeDocument/2006/relationships/slideLayout" Target="../slideLayouts/slideLayout17.xml"/></Relationships>
</file>

<file path=ppt/slides/_rels/slide9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65.xml"/><Relationship Id="rId1" Type="http://schemas.openxmlformats.org/officeDocument/2006/relationships/slideLayout" Target="../slideLayouts/slideLayout17.xml"/></Relationships>
</file>

<file path=ppt/slides/_rels/slide99.xml.rels><?xml version="1.0" encoding="UTF-8" standalone="yes"?>
<Relationships xmlns="http://schemas.openxmlformats.org/package/2006/relationships"><Relationship Id="rId3" Type="http://schemas.openxmlformats.org/officeDocument/2006/relationships/hyperlink" Target="https://enerji.mmo.org.tr/2019/02/26/elektrik-ve-dogalgaz-fiyatlarinda-yapilan-artislar-enflasyonun-cok-uzerinde/" TargetMode="External"/><Relationship Id="rId2" Type="http://schemas.openxmlformats.org/officeDocument/2006/relationships/notesSlide" Target="../notesSlides/notesSlide66.xml"/><Relationship Id="rId1" Type="http://schemas.openxmlformats.org/officeDocument/2006/relationships/slideLayout" Target="../slideLayouts/slideLayout1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3"/>
          <p:cNvSpPr txBox="1">
            <a:spLocks/>
          </p:cNvSpPr>
          <p:nvPr/>
        </p:nvSpPr>
        <p:spPr>
          <a:xfrm>
            <a:off x="900386" y="115888"/>
            <a:ext cx="7200800" cy="1368896"/>
          </a:xfrm>
          <a:prstGeom prst="rect">
            <a:avLst/>
          </a:prstGeom>
        </p:spPr>
        <p:txBody>
          <a:bodyPr rtlCol="0">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defRPr/>
            </a:pPr>
            <a:r>
              <a:rPr lang="tr-TR" sz="2400" b="1" dirty="0" smtClean="0">
                <a:solidFill>
                  <a:schemeClr val="accent1">
                    <a:lumMod val="75000"/>
                  </a:schemeClr>
                </a:solidFill>
              </a:rPr>
              <a:t>TMMOB MAKİNA MÜHENDİSLERİ ODASI </a:t>
            </a:r>
          </a:p>
          <a:p>
            <a:pPr>
              <a:defRPr/>
            </a:pPr>
            <a:r>
              <a:rPr lang="tr-TR" sz="2400" b="1" dirty="0" smtClean="0">
                <a:solidFill>
                  <a:schemeClr val="accent1">
                    <a:lumMod val="75000"/>
                  </a:schemeClr>
                </a:solidFill>
              </a:rPr>
              <a:t>ENERJİ ÇALIŞMA GRUBU</a:t>
            </a:r>
            <a:endParaRPr lang="tr-TR" sz="2400" b="1" dirty="0">
              <a:solidFill>
                <a:schemeClr val="accent1">
                  <a:lumMod val="75000"/>
                </a:schemeClr>
              </a:solidFill>
            </a:endParaRPr>
          </a:p>
        </p:txBody>
      </p:sp>
      <p:sp>
        <p:nvSpPr>
          <p:cNvPr id="3" name="2 Alt Başlık"/>
          <p:cNvSpPr txBox="1">
            <a:spLocks/>
          </p:cNvSpPr>
          <p:nvPr/>
        </p:nvSpPr>
        <p:spPr>
          <a:xfrm>
            <a:off x="-13102" y="4365104"/>
            <a:ext cx="9073580" cy="1872208"/>
          </a:xfrm>
          <a:prstGeom prst="rect">
            <a:avLst/>
          </a:prstGeom>
        </p:spPr>
        <p:txBody>
          <a:bodyPr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ctr">
              <a:buFont typeface="Arial" panose="020B0604020202020204" pitchFamily="34" charset="0"/>
              <a:buNone/>
              <a:defRPr/>
            </a:pPr>
            <a:endParaRPr lang="tr-TR" sz="2100" dirty="0" smtClean="0">
              <a:solidFill>
                <a:schemeClr val="accent1">
                  <a:lumMod val="75000"/>
                </a:schemeClr>
              </a:solidFill>
            </a:endParaRPr>
          </a:p>
        </p:txBody>
      </p:sp>
      <p:sp>
        <p:nvSpPr>
          <p:cNvPr id="6" name="Slayt Numarası Yer Tutucusu 7"/>
          <p:cNvSpPr>
            <a:spLocks noGrp="1"/>
          </p:cNvSpPr>
          <p:nvPr>
            <p:ph type="sldNum" sz="quarter" idx="12"/>
          </p:nvPr>
        </p:nvSpPr>
        <p:spPr>
          <a:xfrm>
            <a:off x="8677858" y="6453336"/>
            <a:ext cx="442392" cy="365125"/>
          </a:xfrm>
        </p:spPr>
        <p:txBody>
          <a:bodyPr/>
          <a:lstStyle/>
          <a:p>
            <a:fld id="{2980368C-8C33-40A0-AE12-C79D8B8014BE}" type="slidenum">
              <a:rPr lang="tr-TR" smtClean="0"/>
              <a:pPr/>
              <a:t>1</a:t>
            </a:fld>
            <a:endParaRPr lang="tr-TR" dirty="0"/>
          </a:p>
        </p:txBody>
      </p:sp>
      <p:sp>
        <p:nvSpPr>
          <p:cNvPr id="7" name="Metin kutusu 6"/>
          <p:cNvSpPr txBox="1"/>
          <p:nvPr/>
        </p:nvSpPr>
        <p:spPr>
          <a:xfrm>
            <a:off x="1259632" y="5421994"/>
            <a:ext cx="6192688" cy="523220"/>
          </a:xfrm>
          <a:prstGeom prst="rect">
            <a:avLst/>
          </a:prstGeom>
          <a:noFill/>
        </p:spPr>
        <p:txBody>
          <a:bodyPr wrap="square" rtlCol="0">
            <a:spAutoFit/>
          </a:bodyPr>
          <a:lstStyle/>
          <a:p>
            <a:pPr algn="ctr"/>
            <a:endParaRPr lang="tr-TR" sz="2800" b="1" dirty="0">
              <a:solidFill>
                <a:schemeClr val="accent1">
                  <a:lumMod val="50000"/>
                </a:schemeClr>
              </a:solidFill>
            </a:endParaRPr>
          </a:p>
        </p:txBody>
      </p:sp>
      <p:pic>
        <p:nvPicPr>
          <p:cNvPr id="4" name="Resim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79711" y="845569"/>
            <a:ext cx="5184717" cy="5972892"/>
          </a:xfrm>
          <a:prstGeom prst="rect">
            <a:avLst/>
          </a:prstGeom>
        </p:spPr>
      </p:pic>
    </p:spTree>
    <p:extLst>
      <p:ext uri="{BB962C8B-B14F-4D97-AF65-F5344CB8AC3E}">
        <p14:creationId xmlns:p14="http://schemas.microsoft.com/office/powerpoint/2010/main" val="354613311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1"/>
          <p:cNvSpPr txBox="1">
            <a:spLocks/>
          </p:cNvSpPr>
          <p:nvPr/>
        </p:nvSpPr>
        <p:spPr>
          <a:xfrm>
            <a:off x="323528" y="1340768"/>
            <a:ext cx="8424936" cy="4176464"/>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tr-TR" altLang="tr-TR" sz="2400" b="1" dirty="0" smtClean="0">
                <a:latin typeface="Calibri" pitchFamily="34" charset="0"/>
              </a:rPr>
              <a:t>Aşırı </a:t>
            </a:r>
            <a:r>
              <a:rPr lang="tr-TR" altLang="tr-TR" sz="2400" b="1" dirty="0">
                <a:latin typeface="Calibri" pitchFamily="34" charset="0"/>
              </a:rPr>
              <a:t>dışa  bağımlılık, artan enerji faturaları, temininde aksama ve sıkıntılar nedeniyle, enerji, ülkenin güvenliği ve halkın refahı için bir sorun kaynağı ve gelişmenin ve bağımsızlığın önündeki en önemli engellerden biri de olabilir. </a:t>
            </a:r>
            <a:endParaRPr lang="tr-TR" altLang="tr-TR" sz="2400" dirty="0">
              <a:latin typeface="Calibri" pitchFamily="34" charset="0"/>
            </a:endParaRPr>
          </a:p>
          <a:p>
            <a:r>
              <a:rPr lang="tr-TR" sz="2400" b="1" dirty="0" smtClean="0"/>
              <a:t>Bu nedenle, toplum çıkarlarını korumayı ve geliştirmeyi amaçlayan demokratik enerji politika ve programlarını; </a:t>
            </a:r>
          </a:p>
          <a:p>
            <a:pPr lvl="1"/>
            <a:r>
              <a:rPr lang="tr-TR" sz="2400" b="1" dirty="0" smtClean="0"/>
              <a:t>Önce hayal etmek, </a:t>
            </a:r>
          </a:p>
          <a:p>
            <a:pPr lvl="1"/>
            <a:r>
              <a:rPr lang="tr-TR" sz="2400" b="1" dirty="0" smtClean="0"/>
              <a:t>Sonra tanımlamak, tasarlamak, kurgulamak, planlamak,</a:t>
            </a:r>
          </a:p>
          <a:p>
            <a:pPr lvl="1"/>
            <a:r>
              <a:rPr lang="tr-TR" sz="2400" b="1" dirty="0" smtClean="0"/>
              <a:t>Geliştirmek ve uygulamak  </a:t>
            </a:r>
          </a:p>
          <a:p>
            <a:pPr marL="457200" lvl="1" indent="0">
              <a:buNone/>
            </a:pPr>
            <a:r>
              <a:rPr lang="tr-TR" sz="2400" b="1" dirty="0"/>
              <a:t>i</a:t>
            </a:r>
            <a:r>
              <a:rPr lang="tr-TR" sz="2400" b="1" dirty="0" smtClean="0"/>
              <a:t>çin yoğun bir şekilde çalışmalıyız.</a:t>
            </a:r>
            <a:endParaRPr lang="tr-TR" sz="2200" b="1" u="sng" dirty="0" smtClean="0"/>
          </a:p>
        </p:txBody>
      </p:sp>
      <p:sp>
        <p:nvSpPr>
          <p:cNvPr id="5" name="Rectangle 3"/>
          <p:cNvSpPr/>
          <p:nvPr/>
        </p:nvSpPr>
        <p:spPr>
          <a:xfrm>
            <a:off x="0" y="6524"/>
            <a:ext cx="8352000" cy="1200329"/>
          </a:xfrm>
          <a:prstGeom prst="rect">
            <a:avLst/>
          </a:prstGeom>
          <a:solidFill>
            <a:srgbClr val="FFFF66"/>
          </a:solidFill>
        </p:spPr>
        <p:txBody>
          <a:bodyPr wrap="square">
            <a:spAutoFit/>
          </a:bodyPr>
          <a:lstStyle/>
          <a:p>
            <a:pPr algn="ctr"/>
            <a:r>
              <a:rPr lang="tr-TR" sz="2400" dirty="0" smtClean="0">
                <a:solidFill>
                  <a:srgbClr val="470E9A"/>
                </a:solidFill>
                <a:latin typeface="Arial Black" panose="020B0A04020102020204" pitchFamily="34" charset="0"/>
              </a:rPr>
              <a:t>Fosil Yakıtların Egemen Olduğu, İklim Değişikliğinin  Yıkıcı Sonuçlarıyla Karşı Karşıya Kaldığımız Bir Dünya Ve Türkiye  (4)</a:t>
            </a:r>
            <a:endParaRPr lang="tr-TR" sz="2400" dirty="0">
              <a:solidFill>
                <a:srgbClr val="470E9A"/>
              </a:solidFill>
            </a:endParaRPr>
          </a:p>
        </p:txBody>
      </p:sp>
      <p:sp>
        <p:nvSpPr>
          <p:cNvPr id="9" name="Slayt Numarası Yer Tutucusu 8"/>
          <p:cNvSpPr>
            <a:spLocks noGrp="1"/>
          </p:cNvSpPr>
          <p:nvPr>
            <p:ph type="sldNum" sz="quarter" idx="12"/>
          </p:nvPr>
        </p:nvSpPr>
        <p:spPr>
          <a:xfrm>
            <a:off x="8604448" y="6381328"/>
            <a:ext cx="515802" cy="437133"/>
          </a:xfrm>
        </p:spPr>
        <p:txBody>
          <a:bodyPr/>
          <a:lstStyle/>
          <a:p>
            <a:fld id="{2980368C-8C33-40A0-AE12-C79D8B8014BE}" type="slidenum">
              <a:rPr lang="tr-TR" sz="1400" smtClean="0"/>
              <a:pPr/>
              <a:t>10</a:t>
            </a:fld>
            <a:endParaRPr lang="tr-TR" sz="1400" dirty="0"/>
          </a:p>
        </p:txBody>
      </p:sp>
    </p:spTree>
    <p:extLst>
      <p:ext uri="{BB962C8B-B14F-4D97-AF65-F5344CB8AC3E}">
        <p14:creationId xmlns:p14="http://schemas.microsoft.com/office/powerpoint/2010/main" val="4257231795"/>
      </p:ext>
    </p:extLst>
  </p:cSld>
  <p:clrMapOvr>
    <a:masterClrMapping/>
  </p:clrMapOvr>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1"/>
          <p:cNvSpPr txBox="1">
            <a:spLocks/>
          </p:cNvSpPr>
          <p:nvPr/>
        </p:nvSpPr>
        <p:spPr>
          <a:xfrm>
            <a:off x="179512" y="908720"/>
            <a:ext cx="8712968" cy="5734968"/>
          </a:xfrm>
          <a:prstGeom prst="rect">
            <a:avLst/>
          </a:prstGeom>
        </p:spPr>
        <p:txBody>
          <a:bodyPr vert="horz" lIns="91440" tIns="45720" rIns="91440" bIns="45720" rtlCol="0">
            <a:normAutofit fontScale="70000" lnSpcReduction="2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just"/>
            <a:r>
              <a:rPr lang="tr-TR" sz="2400" b="1" dirty="0">
                <a:latin typeface="Arial" pitchFamily="34" charset="0"/>
                <a:cs typeface="Arial" pitchFamily="34" charset="0"/>
              </a:rPr>
              <a:t>Doğalgaz, Türkiye birincil enerji tüketiminde 2017 yılında % 30,5 ile en büyük paya sahip olmuştur. Elektrik üretiminde, sanayide, konutlarda temel bir enerji kaynağı olarak kullanılan doğalgazın % 99’undan fazlası ithal edilmektedir. 2018 yılı içinde doğalgaz 81 ile ulaştırılmıştır. GAZBİR çalışmalarına göre, 2018 sonu itibarıyla doğalgaza erişebilir nüfusun </a:t>
            </a:r>
            <a:r>
              <a:rPr lang="tr-TR" sz="2400" b="1" dirty="0" smtClean="0">
                <a:latin typeface="Arial" pitchFamily="34" charset="0"/>
                <a:cs typeface="Arial" pitchFamily="34" charset="0"/>
              </a:rPr>
              <a:t>66 </a:t>
            </a:r>
            <a:r>
              <a:rPr lang="tr-TR" sz="2400" b="1" dirty="0">
                <a:latin typeface="Arial" pitchFamily="34" charset="0"/>
                <a:cs typeface="Arial" pitchFamily="34" charset="0"/>
              </a:rPr>
              <a:t>milyona, </a:t>
            </a:r>
            <a:r>
              <a:rPr lang="tr-TR" sz="2400" b="1" dirty="0" smtClean="0">
                <a:latin typeface="Arial" pitchFamily="34" charset="0"/>
                <a:cs typeface="Arial" pitchFamily="34" charset="0"/>
              </a:rPr>
              <a:t>aktif gaz kullanan nüfus 50,6 milyona,abone sayısı 15,4 milyona ulaşmıştır.</a:t>
            </a:r>
            <a:endParaRPr lang="tr-TR" sz="2400" b="1" dirty="0">
              <a:latin typeface="Arial" pitchFamily="34" charset="0"/>
              <a:cs typeface="Arial" pitchFamily="34" charset="0"/>
            </a:endParaRPr>
          </a:p>
          <a:p>
            <a:pPr algn="just"/>
            <a:r>
              <a:rPr lang="tr-TR" sz="2400" b="1" dirty="0">
                <a:latin typeface="Arial" pitchFamily="34" charset="0"/>
                <a:cs typeface="Arial" pitchFamily="34" charset="0"/>
              </a:rPr>
              <a:t>Doğalgaz ithalatı 2008-2017 yılları arasında % 47,9 oranında artmıştır. Ancak, 2018 yılında ekonomik kriz ve yapılan bir dizi zamla doğalgaz fiyatlarının çok artması sonucu, doğalgaz tüketimi artmak bir yana gerilemiştir. 2017’de elektrik üretiminin % 36,6’sı doğalgaz yakıtlı santrallerden karşılanırken, 2018 yılında bu pay % 30,09’a düşmüştür. EPDK  verilerine göre  göre doğalgaz ithalatı %8,85 gerileme ile  50,361 milyar m</a:t>
            </a:r>
            <a:r>
              <a:rPr lang="tr-TR" sz="2400" b="1" baseline="30000" dirty="0">
                <a:latin typeface="Arial" pitchFamily="34" charset="0"/>
                <a:cs typeface="Arial" pitchFamily="34" charset="0"/>
              </a:rPr>
              <a:t>3,</a:t>
            </a:r>
            <a:r>
              <a:rPr lang="tr-TR" sz="2400" b="1" dirty="0">
                <a:latin typeface="Arial" pitchFamily="34" charset="0"/>
                <a:cs typeface="Arial" pitchFamily="34" charset="0"/>
              </a:rPr>
              <a:t>  tüketimi ise % 8,26 </a:t>
            </a:r>
            <a:r>
              <a:rPr lang="tr-TR" sz="2400" b="1" dirty="0" smtClean="0">
                <a:latin typeface="Arial" pitchFamily="34" charset="0"/>
                <a:cs typeface="Arial" pitchFamily="34" charset="0"/>
              </a:rPr>
              <a:t>gerileme  </a:t>
            </a:r>
            <a:r>
              <a:rPr lang="tr-TR" sz="2400" b="1" dirty="0">
                <a:latin typeface="Arial" pitchFamily="34" charset="0"/>
                <a:cs typeface="Arial" pitchFamily="34" charset="0"/>
              </a:rPr>
              <a:t>ile 48,908 milyar m</a:t>
            </a:r>
            <a:r>
              <a:rPr lang="tr-TR" sz="2400" b="1" baseline="30000" dirty="0">
                <a:latin typeface="Arial" pitchFamily="34" charset="0"/>
                <a:cs typeface="Arial" pitchFamily="34" charset="0"/>
              </a:rPr>
              <a:t>3</a:t>
            </a:r>
            <a:r>
              <a:rPr lang="tr-TR" sz="2400" b="1" dirty="0">
                <a:latin typeface="Arial" pitchFamily="34" charset="0"/>
                <a:cs typeface="Arial" pitchFamily="34" charset="0"/>
              </a:rPr>
              <a:t> olmuş ve EPDK’nın 2018 doğalgaz tüketim tahmini olan 54,5 milyar m</a:t>
            </a:r>
            <a:r>
              <a:rPr lang="tr-TR" sz="2400" b="1" baseline="30000" dirty="0">
                <a:latin typeface="Arial" pitchFamily="34" charset="0"/>
                <a:cs typeface="Arial" pitchFamily="34" charset="0"/>
              </a:rPr>
              <a:t>3</a:t>
            </a:r>
            <a:r>
              <a:rPr lang="tr-TR" sz="2400" b="1" dirty="0">
                <a:latin typeface="Arial" pitchFamily="34" charset="0"/>
                <a:cs typeface="Arial" pitchFamily="34" charset="0"/>
              </a:rPr>
              <a:t> gerçekleşmemiştir. Bu durum karşısında EPDK, 2019 doğalgaz tüketim tahminini 52,133 milyar m</a:t>
            </a:r>
            <a:r>
              <a:rPr lang="tr-TR" sz="2400" b="1" baseline="30000" dirty="0">
                <a:latin typeface="Arial" pitchFamily="34" charset="0"/>
                <a:cs typeface="Arial" pitchFamily="34" charset="0"/>
              </a:rPr>
              <a:t>3</a:t>
            </a:r>
            <a:r>
              <a:rPr lang="tr-TR" sz="2400" b="1" dirty="0">
                <a:latin typeface="Arial" pitchFamily="34" charset="0"/>
                <a:cs typeface="Arial" pitchFamily="34" charset="0"/>
              </a:rPr>
              <a:t> olarak açıklamıştır. </a:t>
            </a:r>
            <a:endParaRPr lang="tr-TR" sz="2400" b="1" dirty="0" smtClean="0">
              <a:latin typeface="Arial" pitchFamily="34" charset="0"/>
              <a:cs typeface="Arial" pitchFamily="34" charset="0"/>
            </a:endParaRPr>
          </a:p>
          <a:p>
            <a:pPr algn="just"/>
            <a:r>
              <a:rPr lang="tr-TR" sz="2400" b="1" dirty="0" smtClean="0">
                <a:latin typeface="Arial" pitchFamily="34" charset="0"/>
                <a:cs typeface="Arial" pitchFamily="34" charset="0"/>
              </a:rPr>
              <a:t>GAZBİR verilerine göre 2018’de doğal gazın sektörel tüketiminde %37’lik payla elektrik üretimi yer almış,konutların payı %26, sanayinin payı %25, resmi daire ve ticarethanelerin payı %8, diğer sektörlerin payı %4 olmuştur.</a:t>
            </a:r>
          </a:p>
          <a:p>
            <a:pPr algn="just"/>
            <a:r>
              <a:rPr lang="tr-TR" sz="2400" b="1" dirty="0" smtClean="0">
                <a:latin typeface="Arial" pitchFamily="34" charset="0"/>
                <a:cs typeface="Arial" pitchFamily="34" charset="0"/>
              </a:rPr>
              <a:t>İthalat </a:t>
            </a:r>
            <a:r>
              <a:rPr lang="tr-TR" sz="2400" b="1" dirty="0">
                <a:latin typeface="Arial" pitchFamily="34" charset="0"/>
                <a:cs typeface="Arial" pitchFamily="34" charset="0"/>
              </a:rPr>
              <a:t>içindeki en büyük paya sahip olan ve ihtiyacın yarısından fazlasını karşılayan Rusya Federasyonu’nun bu başat payının önümüzdeki yıllarda da sürmesi söz konusudur</a:t>
            </a:r>
            <a:r>
              <a:rPr lang="tr-TR" sz="2400" b="1" dirty="0" smtClean="0">
                <a:latin typeface="Arial" pitchFamily="34" charset="0"/>
                <a:cs typeface="Arial" pitchFamily="34" charset="0"/>
              </a:rPr>
              <a:t>.</a:t>
            </a:r>
          </a:p>
          <a:p>
            <a:pPr algn="just"/>
            <a:r>
              <a:rPr lang="tr-TR" sz="2400" b="1" dirty="0" smtClean="0">
                <a:latin typeface="Arial" pitchFamily="34" charset="0"/>
                <a:cs typeface="Arial" pitchFamily="34" charset="0"/>
              </a:rPr>
              <a:t>Konutlarda gaz kullanımının payının artmasına karşın elektrik üretiminde  bazı  santralların üretimi durdurması sonucu doğal gazın payı %20’nin altına gerilem</a:t>
            </a:r>
            <a:r>
              <a:rPr lang="tr-TR" sz="2000" b="1" dirty="0" smtClean="0">
                <a:latin typeface="Arial" pitchFamily="34" charset="0"/>
                <a:cs typeface="Arial" pitchFamily="34" charset="0"/>
              </a:rPr>
              <a:t>iştir.</a:t>
            </a:r>
            <a:endParaRPr lang="tr-TR" sz="1800" dirty="0" smtClean="0">
              <a:latin typeface="Arial" pitchFamily="34" charset="0"/>
              <a:cs typeface="Arial" pitchFamily="34" charset="0"/>
            </a:endParaRPr>
          </a:p>
        </p:txBody>
      </p:sp>
      <p:sp>
        <p:nvSpPr>
          <p:cNvPr id="9" name="Slayt Numarası Yer Tutucusu 8"/>
          <p:cNvSpPr>
            <a:spLocks noGrp="1"/>
          </p:cNvSpPr>
          <p:nvPr>
            <p:ph type="sldNum" sz="quarter" idx="12"/>
          </p:nvPr>
        </p:nvSpPr>
        <p:spPr>
          <a:xfrm>
            <a:off x="8532440" y="6381328"/>
            <a:ext cx="587810" cy="437133"/>
          </a:xfrm>
        </p:spPr>
        <p:txBody>
          <a:bodyPr/>
          <a:lstStyle/>
          <a:p>
            <a:fld id="{2980368C-8C33-40A0-AE12-C79D8B8014BE}" type="slidenum">
              <a:rPr lang="tr-TR" sz="1400" smtClean="0"/>
              <a:pPr/>
              <a:t>100</a:t>
            </a:fld>
            <a:endParaRPr lang="tr-TR" sz="1400" dirty="0"/>
          </a:p>
        </p:txBody>
      </p:sp>
      <p:sp>
        <p:nvSpPr>
          <p:cNvPr id="7" name="Başlık 1"/>
          <p:cNvSpPr txBox="1">
            <a:spLocks/>
          </p:cNvSpPr>
          <p:nvPr/>
        </p:nvSpPr>
        <p:spPr bwMode="auto">
          <a:xfrm>
            <a:off x="0" y="1"/>
            <a:ext cx="8352000" cy="461665"/>
          </a:xfrm>
          <a:prstGeom prst="rect">
            <a:avLst/>
          </a:prstGeom>
          <a:solidFill>
            <a:srgbClr val="FFFF66"/>
          </a:solidFill>
          <a:ln w="9525">
            <a:noFill/>
            <a:miter lim="800000"/>
            <a:headEnd/>
            <a:tailEnd/>
          </a:ln>
        </p:spPr>
        <p:txBody>
          <a:bodyPr vert="horz" wrap="square" lIns="91440" tIns="45720" rIns="91440" bIns="45720" numCol="1" anchor="t" anchorCtr="0" compatLnSpc="1">
            <a:prstTxWarp prst="textNoShape">
              <a:avLst/>
            </a:prstTxWarp>
            <a:spAutoFit/>
          </a:bodyPr>
          <a:lstStyle/>
          <a:p>
            <a:pPr algn="ctr"/>
            <a:r>
              <a:rPr lang="tr-TR" sz="2400" b="1" dirty="0" smtClean="0">
                <a:solidFill>
                  <a:srgbClr val="000099"/>
                </a:solidFill>
                <a:latin typeface="Arial Black" pitchFamily="34" charset="0"/>
              </a:rPr>
              <a:t>Doğal Gaz,  Dışa Bağımlılık ve Artan Fiyatlar (1)</a:t>
            </a:r>
            <a:endParaRPr lang="tr-TR" sz="2400" b="1" dirty="0">
              <a:solidFill>
                <a:srgbClr val="000099"/>
              </a:solidFill>
              <a:latin typeface="Arial Black" pitchFamily="34" charset="0"/>
            </a:endParaRPr>
          </a:p>
        </p:txBody>
      </p:sp>
    </p:spTree>
    <p:extLst>
      <p:ext uri="{BB962C8B-B14F-4D97-AF65-F5344CB8AC3E}">
        <p14:creationId xmlns:p14="http://schemas.microsoft.com/office/powerpoint/2010/main" val="2187561454"/>
      </p:ext>
    </p:extLst>
  </p:cSld>
  <p:clrMapOvr>
    <a:masterClrMapping/>
  </p:clrMapOvr>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ayt Numarası Yer Tutucusu 8"/>
          <p:cNvSpPr>
            <a:spLocks noGrp="1"/>
          </p:cNvSpPr>
          <p:nvPr>
            <p:ph type="sldNum" sz="quarter" idx="12"/>
          </p:nvPr>
        </p:nvSpPr>
        <p:spPr>
          <a:xfrm>
            <a:off x="8532440" y="6381328"/>
            <a:ext cx="587810" cy="437133"/>
          </a:xfrm>
        </p:spPr>
        <p:txBody>
          <a:bodyPr/>
          <a:lstStyle/>
          <a:p>
            <a:fld id="{2980368C-8C33-40A0-AE12-C79D8B8014BE}" type="slidenum">
              <a:rPr lang="tr-TR" sz="1400" smtClean="0"/>
              <a:pPr/>
              <a:t>101</a:t>
            </a:fld>
            <a:endParaRPr lang="tr-TR" sz="1400" dirty="0"/>
          </a:p>
        </p:txBody>
      </p:sp>
      <p:sp>
        <p:nvSpPr>
          <p:cNvPr id="7" name="Başlık 1"/>
          <p:cNvSpPr txBox="1">
            <a:spLocks/>
          </p:cNvSpPr>
          <p:nvPr/>
        </p:nvSpPr>
        <p:spPr bwMode="auto">
          <a:xfrm>
            <a:off x="0" y="1"/>
            <a:ext cx="8352000" cy="461665"/>
          </a:xfrm>
          <a:prstGeom prst="rect">
            <a:avLst/>
          </a:prstGeom>
          <a:solidFill>
            <a:srgbClr val="FFFF66"/>
          </a:solidFill>
          <a:ln w="9525">
            <a:noFill/>
            <a:miter lim="800000"/>
            <a:headEnd/>
            <a:tailEnd/>
          </a:ln>
        </p:spPr>
        <p:txBody>
          <a:bodyPr vert="horz" wrap="square" lIns="91440" tIns="45720" rIns="91440" bIns="45720" numCol="1" anchor="t" anchorCtr="0" compatLnSpc="1">
            <a:prstTxWarp prst="textNoShape">
              <a:avLst/>
            </a:prstTxWarp>
            <a:spAutoFit/>
          </a:bodyPr>
          <a:lstStyle/>
          <a:p>
            <a:pPr algn="ctr"/>
            <a:r>
              <a:rPr lang="tr-TR" sz="2400" b="1" dirty="0" smtClean="0">
                <a:solidFill>
                  <a:srgbClr val="000099"/>
                </a:solidFill>
                <a:latin typeface="Arial Black" pitchFamily="34" charset="0"/>
              </a:rPr>
              <a:t>Doğal Gaz,  Dışa Bağımlılık ve Artan Fiyatlar (2)</a:t>
            </a:r>
            <a:endParaRPr lang="tr-TR" sz="2400" b="1" dirty="0">
              <a:solidFill>
                <a:srgbClr val="000099"/>
              </a:solidFill>
              <a:latin typeface="Arial Black" pitchFamily="34" charset="0"/>
            </a:endParaRPr>
          </a:p>
        </p:txBody>
      </p:sp>
      <p:sp>
        <p:nvSpPr>
          <p:cNvPr id="2" name="Dikdörtgen 1"/>
          <p:cNvSpPr/>
          <p:nvPr/>
        </p:nvSpPr>
        <p:spPr>
          <a:xfrm>
            <a:off x="466869" y="830998"/>
            <a:ext cx="8352928" cy="5909310"/>
          </a:xfrm>
          <a:prstGeom prst="rect">
            <a:avLst/>
          </a:prstGeom>
        </p:spPr>
        <p:txBody>
          <a:bodyPr wrap="square">
            <a:spAutoFit/>
          </a:bodyPr>
          <a:lstStyle/>
          <a:p>
            <a:pPr algn="just"/>
            <a:r>
              <a:rPr lang="tr-TR" dirty="0"/>
              <a:t>Doğalgaz fiyatları 2015 yılında sabit tutulmuş, 2016 Ekim ayında % 10 indirilmiş, 2017 yılında artırılmamış ancak, 24 Haziran 2018 seçimleri sonrasında artırılmıştır.</a:t>
            </a:r>
          </a:p>
          <a:p>
            <a:pPr algn="just"/>
            <a:r>
              <a:rPr lang="tr-TR" dirty="0"/>
              <a:t>Hatırlanabileceği gibi elektrik ve doğalgaza zam yapılmayan bu dönemde, Anayasa Değişikliği Referandumu ile Cumhurbaşkanlığı ve Milletvekili Genel Seçimleri yapılmıştır. Siyasi iktidarın seçimlerde başarılı olabilmesi amacıyla ertelenen zamlar 24 Haziran sonrası art arda uygulamaya konulmuştur.</a:t>
            </a:r>
          </a:p>
          <a:p>
            <a:pPr algn="just"/>
            <a:r>
              <a:rPr lang="tr-TR" dirty="0"/>
              <a:t>2018 yılı içinde Nisan, Ağustos, Eylül ve Ekim aylarında</a:t>
            </a:r>
            <a:r>
              <a:rPr lang="tr-TR" b="1" dirty="0"/>
              <a:t> yapılan zamlarla, 2017 yılı sonuna göre doğalgaz fiyatları konutlarda % 25-37, küçük sanayi kuruluşlarında % 29,5, büyük sanayi kuruluşlarında % 100, elektrik üretimi için yakıt olarak doğalgaz kullanan santrallerde % 146 </a:t>
            </a:r>
            <a:r>
              <a:rPr lang="tr-TR" dirty="0"/>
              <a:t>oranında artmıştır. </a:t>
            </a:r>
          </a:p>
          <a:p>
            <a:pPr algn="just"/>
            <a:r>
              <a:rPr lang="tr-TR" b="1" dirty="0"/>
              <a:t>BOTAŞ’ın </a:t>
            </a:r>
            <a:r>
              <a:rPr lang="tr-TR" dirty="0"/>
              <a:t>boru hattı ile gaz ithal ettiği ülkelerden Türkiye sınırında gaz alış fiyatı 280-300 USD/1000m</a:t>
            </a:r>
            <a:r>
              <a:rPr lang="tr-TR" baseline="30000" dirty="0"/>
              <a:t>3</a:t>
            </a:r>
            <a:r>
              <a:rPr lang="tr-TR" dirty="0"/>
              <a:t> olup, bu rakamın üzerine % 20-25 oranında işletme giderleri eklendiğinde, </a:t>
            </a:r>
            <a:r>
              <a:rPr lang="tr-TR" b="1" dirty="0"/>
              <a:t>doğalgaz m</a:t>
            </a:r>
            <a:r>
              <a:rPr lang="tr-TR" b="1" baseline="30000" dirty="0"/>
              <a:t>3</a:t>
            </a:r>
            <a:r>
              <a:rPr lang="tr-TR" b="1" dirty="0"/>
              <a:t> maliyetinin 0,34-0,38 </a:t>
            </a:r>
            <a:r>
              <a:rPr lang="tr-TR" b="1" dirty="0" err="1"/>
              <a:t>USD’ye</a:t>
            </a:r>
            <a:r>
              <a:rPr lang="tr-TR" b="1" dirty="0"/>
              <a:t> </a:t>
            </a:r>
            <a:r>
              <a:rPr lang="tr-TR" dirty="0"/>
              <a:t>ulaşabileceğini tahmin edebiliriz.</a:t>
            </a:r>
          </a:p>
          <a:p>
            <a:pPr algn="just"/>
            <a:endParaRPr lang="tr-TR" dirty="0"/>
          </a:p>
          <a:p>
            <a:pPr algn="just"/>
            <a:r>
              <a:rPr lang="tr-TR" dirty="0"/>
              <a:t>Sürekli değişen dolar kuru için ortalama 1 USD = 5,50 TL baz alındığında, yukarıdaki kabullerle</a:t>
            </a:r>
            <a:r>
              <a:rPr lang="tr-TR" b="1" dirty="0"/>
              <a:t> BOTAŞ’ın maliyeti 1,87 ila 2,09 TL/m</a:t>
            </a:r>
            <a:r>
              <a:rPr lang="tr-TR" b="1" baseline="30000" dirty="0"/>
              <a:t>3</a:t>
            </a:r>
            <a:r>
              <a:rPr lang="tr-TR" b="1" dirty="0"/>
              <a:t> olan gazı; </a:t>
            </a:r>
            <a:endParaRPr lang="tr-TR" dirty="0"/>
          </a:p>
          <a:p>
            <a:pPr marL="285750" lvl="0" indent="-285750" algn="just">
              <a:buFont typeface="Arial" panose="020B0604020202020204" pitchFamily="34" charset="0"/>
              <a:buChar char="•"/>
            </a:pPr>
            <a:r>
              <a:rPr lang="tr-TR" dirty="0">
                <a:solidFill>
                  <a:srgbClr val="000099"/>
                </a:solidFill>
              </a:rPr>
              <a:t>Elektrik üretim tesislerine </a:t>
            </a:r>
            <a:r>
              <a:rPr lang="tr-TR" b="1" dirty="0">
                <a:solidFill>
                  <a:srgbClr val="000099"/>
                </a:solidFill>
              </a:rPr>
              <a:t>1,55 TL/m</a:t>
            </a:r>
            <a:r>
              <a:rPr lang="tr-TR" b="1" baseline="30000" dirty="0">
                <a:solidFill>
                  <a:srgbClr val="000099"/>
                </a:solidFill>
              </a:rPr>
              <a:t>3</a:t>
            </a:r>
            <a:r>
              <a:rPr lang="tr-TR" b="1" dirty="0">
                <a:solidFill>
                  <a:srgbClr val="000099"/>
                </a:solidFill>
              </a:rPr>
              <a:t> </a:t>
            </a:r>
            <a:r>
              <a:rPr lang="tr-TR" dirty="0">
                <a:solidFill>
                  <a:srgbClr val="000099"/>
                </a:solidFill>
              </a:rPr>
              <a:t>fiyatla maliyetinin yaklaşık </a:t>
            </a:r>
            <a:r>
              <a:rPr lang="tr-TR" b="1" dirty="0">
                <a:solidFill>
                  <a:srgbClr val="000099"/>
                </a:solidFill>
              </a:rPr>
              <a:t>% 17-26 </a:t>
            </a:r>
            <a:r>
              <a:rPr lang="tr-TR" dirty="0">
                <a:solidFill>
                  <a:srgbClr val="000099"/>
                </a:solidFill>
              </a:rPr>
              <a:t>altına, </a:t>
            </a:r>
          </a:p>
          <a:p>
            <a:pPr marL="285750" lvl="0" indent="-285750" algn="just">
              <a:buFont typeface="Arial" panose="020B0604020202020204" pitchFamily="34" charset="0"/>
              <a:buChar char="•"/>
            </a:pPr>
            <a:r>
              <a:rPr lang="tr-TR" dirty="0">
                <a:solidFill>
                  <a:srgbClr val="000099"/>
                </a:solidFill>
              </a:rPr>
              <a:t>Büyük sanayi kuruluşlarına </a:t>
            </a:r>
            <a:r>
              <a:rPr lang="tr-TR" b="1" dirty="0">
                <a:solidFill>
                  <a:srgbClr val="000099"/>
                </a:solidFill>
              </a:rPr>
              <a:t>1,35 TL/m</a:t>
            </a:r>
            <a:r>
              <a:rPr lang="tr-TR" b="1" baseline="30000" dirty="0">
                <a:solidFill>
                  <a:srgbClr val="000099"/>
                </a:solidFill>
              </a:rPr>
              <a:t>3</a:t>
            </a:r>
            <a:r>
              <a:rPr lang="tr-TR" b="1" dirty="0">
                <a:solidFill>
                  <a:srgbClr val="000099"/>
                </a:solidFill>
              </a:rPr>
              <a:t> </a:t>
            </a:r>
            <a:r>
              <a:rPr lang="tr-TR" dirty="0">
                <a:solidFill>
                  <a:srgbClr val="000099"/>
                </a:solidFill>
              </a:rPr>
              <a:t>fiyatla maliyetin </a:t>
            </a:r>
            <a:r>
              <a:rPr lang="tr-TR" b="1" dirty="0">
                <a:solidFill>
                  <a:srgbClr val="000099"/>
                </a:solidFill>
              </a:rPr>
              <a:t>% 28-35 </a:t>
            </a:r>
            <a:r>
              <a:rPr lang="tr-TR" dirty="0">
                <a:solidFill>
                  <a:srgbClr val="000099"/>
                </a:solidFill>
              </a:rPr>
              <a:t>altına, </a:t>
            </a:r>
          </a:p>
          <a:p>
            <a:pPr marL="285750" lvl="0" indent="-285750" algn="just">
              <a:buFont typeface="Arial" panose="020B0604020202020204" pitchFamily="34" charset="0"/>
              <a:buChar char="•"/>
            </a:pPr>
            <a:r>
              <a:rPr lang="tr-TR" dirty="0">
                <a:solidFill>
                  <a:srgbClr val="000099"/>
                </a:solidFill>
              </a:rPr>
              <a:t>Küçük sanayi kuruluşları ve konutlar için ise maliyetin yarısının da altına</a:t>
            </a:r>
          </a:p>
          <a:p>
            <a:pPr algn="just"/>
            <a:r>
              <a:rPr lang="tr-TR" b="1" dirty="0"/>
              <a:t>satıyor olduğu ve doğalgaz fiyatlarında sübvansiyonların halen sürdüğü </a:t>
            </a:r>
            <a:r>
              <a:rPr lang="tr-TR" dirty="0"/>
              <a:t>görülmektedir.</a:t>
            </a:r>
          </a:p>
          <a:p>
            <a:pPr algn="just"/>
            <a:endParaRPr lang="tr-TR" dirty="0"/>
          </a:p>
        </p:txBody>
      </p:sp>
    </p:spTree>
    <p:extLst>
      <p:ext uri="{BB962C8B-B14F-4D97-AF65-F5344CB8AC3E}">
        <p14:creationId xmlns:p14="http://schemas.microsoft.com/office/powerpoint/2010/main" val="975965781"/>
      </p:ext>
    </p:extLst>
  </p:cSld>
  <p:clrMapOvr>
    <a:masterClrMapping/>
  </p:clrMapOvr>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ayt Numarası Yer Tutucusu 8"/>
          <p:cNvSpPr>
            <a:spLocks noGrp="1"/>
          </p:cNvSpPr>
          <p:nvPr>
            <p:ph type="sldNum" sz="quarter" idx="12"/>
          </p:nvPr>
        </p:nvSpPr>
        <p:spPr>
          <a:xfrm>
            <a:off x="8532440" y="6381328"/>
            <a:ext cx="587810" cy="437133"/>
          </a:xfrm>
        </p:spPr>
        <p:txBody>
          <a:bodyPr/>
          <a:lstStyle/>
          <a:p>
            <a:fld id="{2980368C-8C33-40A0-AE12-C79D8B8014BE}" type="slidenum">
              <a:rPr lang="tr-TR" sz="1400" smtClean="0"/>
              <a:pPr/>
              <a:t>102</a:t>
            </a:fld>
            <a:endParaRPr lang="tr-TR" sz="1400" dirty="0"/>
          </a:p>
        </p:txBody>
      </p:sp>
      <p:sp>
        <p:nvSpPr>
          <p:cNvPr id="7" name="Başlık 1"/>
          <p:cNvSpPr txBox="1">
            <a:spLocks/>
          </p:cNvSpPr>
          <p:nvPr/>
        </p:nvSpPr>
        <p:spPr bwMode="auto">
          <a:xfrm>
            <a:off x="0" y="1"/>
            <a:ext cx="8352000" cy="461665"/>
          </a:xfrm>
          <a:prstGeom prst="rect">
            <a:avLst/>
          </a:prstGeom>
          <a:solidFill>
            <a:srgbClr val="FFFF66"/>
          </a:solidFill>
          <a:ln w="9525">
            <a:noFill/>
            <a:miter lim="800000"/>
            <a:headEnd/>
            <a:tailEnd/>
          </a:ln>
        </p:spPr>
        <p:txBody>
          <a:bodyPr vert="horz" wrap="square" lIns="91440" tIns="45720" rIns="91440" bIns="45720" numCol="1" anchor="t" anchorCtr="0" compatLnSpc="1">
            <a:prstTxWarp prst="textNoShape">
              <a:avLst/>
            </a:prstTxWarp>
            <a:spAutoFit/>
          </a:bodyPr>
          <a:lstStyle/>
          <a:p>
            <a:pPr algn="ctr"/>
            <a:r>
              <a:rPr lang="tr-TR" sz="2400" b="1" dirty="0" smtClean="0">
                <a:solidFill>
                  <a:srgbClr val="000099"/>
                </a:solidFill>
                <a:latin typeface="Arial Black" pitchFamily="34" charset="0"/>
              </a:rPr>
              <a:t>Doğal Gaz,  Dışa Bağımlılık ve Artan Fiyatlar (3)</a:t>
            </a:r>
            <a:endParaRPr lang="tr-TR" sz="2400" b="1" dirty="0">
              <a:solidFill>
                <a:srgbClr val="000099"/>
              </a:solidFill>
              <a:latin typeface="Arial Black" pitchFamily="34" charset="0"/>
            </a:endParaRPr>
          </a:p>
        </p:txBody>
      </p:sp>
      <p:pic>
        <p:nvPicPr>
          <p:cNvPr id="5"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9512" y="987361"/>
            <a:ext cx="8768803" cy="539396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784822582"/>
      </p:ext>
    </p:extLst>
  </p:cSld>
  <p:clrMapOvr>
    <a:masterClrMapping/>
  </p:clrMapOvr>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ayt Numarası Yer Tutucusu 8"/>
          <p:cNvSpPr>
            <a:spLocks noGrp="1"/>
          </p:cNvSpPr>
          <p:nvPr>
            <p:ph type="sldNum" sz="quarter" idx="12"/>
          </p:nvPr>
        </p:nvSpPr>
        <p:spPr>
          <a:xfrm>
            <a:off x="8532440" y="6381328"/>
            <a:ext cx="587810" cy="437133"/>
          </a:xfrm>
        </p:spPr>
        <p:txBody>
          <a:bodyPr/>
          <a:lstStyle/>
          <a:p>
            <a:fld id="{2980368C-8C33-40A0-AE12-C79D8B8014BE}" type="slidenum">
              <a:rPr lang="tr-TR" sz="1400" smtClean="0"/>
              <a:pPr/>
              <a:t>103</a:t>
            </a:fld>
            <a:endParaRPr lang="tr-TR" sz="1400" dirty="0"/>
          </a:p>
        </p:txBody>
      </p:sp>
      <p:sp>
        <p:nvSpPr>
          <p:cNvPr id="7" name="Dikdörtgen 6"/>
          <p:cNvSpPr/>
          <p:nvPr/>
        </p:nvSpPr>
        <p:spPr>
          <a:xfrm>
            <a:off x="-1305" y="17328"/>
            <a:ext cx="8316416" cy="461665"/>
          </a:xfrm>
          <a:prstGeom prst="rect">
            <a:avLst/>
          </a:prstGeom>
          <a:solidFill>
            <a:srgbClr val="FFFF66"/>
          </a:solidFill>
          <a:ln w="9525">
            <a:noFill/>
            <a:miter lim="800000"/>
            <a:headEnd/>
            <a:tailEnd/>
          </a:ln>
        </p:spPr>
        <p:txBody>
          <a:bodyPr vert="horz" wrap="square" lIns="91440" tIns="45720" rIns="91440" bIns="45720" numCol="1" rtlCol="0" anchor="t" anchorCtr="0" compatLnSpc="1">
            <a:prstTxWarp prst="textNoShape">
              <a:avLst/>
            </a:prstTxWarp>
            <a:noAutofit/>
          </a:bodyPr>
          <a:lstStyle/>
          <a:p>
            <a:pPr algn="ctr"/>
            <a:r>
              <a:rPr lang="tr-TR" sz="2400" dirty="0">
                <a:solidFill>
                  <a:srgbClr val="000099"/>
                </a:solidFill>
                <a:latin typeface="Arial Black" panose="020B0A04020102020204" pitchFamily="34" charset="0"/>
              </a:rPr>
              <a:t>YOKSULLARA ENERJİ </a:t>
            </a:r>
            <a:r>
              <a:rPr lang="tr-TR" sz="2400" dirty="0" smtClean="0">
                <a:solidFill>
                  <a:srgbClr val="000099"/>
                </a:solidFill>
                <a:latin typeface="Arial Black" panose="020B0A04020102020204" pitchFamily="34" charset="0"/>
              </a:rPr>
              <a:t>DESTEĞİ (1)</a:t>
            </a:r>
            <a:endParaRPr lang="tr-TR" sz="2400" dirty="0">
              <a:solidFill>
                <a:srgbClr val="000099"/>
              </a:solidFill>
              <a:latin typeface="Arial Black" panose="020B0A04020102020204" pitchFamily="34" charset="0"/>
            </a:endParaRPr>
          </a:p>
        </p:txBody>
      </p:sp>
      <p:pic>
        <p:nvPicPr>
          <p:cNvPr id="6" name="Resim 5"/>
          <p:cNvPicPr/>
          <p:nvPr/>
        </p:nvPicPr>
        <p:blipFill rotWithShape="1">
          <a:blip r:embed="rId2" cstate="print"/>
          <a:srcRect l="26593" t="21765" r="26571" b="3529"/>
          <a:stretch/>
        </p:blipFill>
        <p:spPr bwMode="auto">
          <a:xfrm>
            <a:off x="179512" y="764704"/>
            <a:ext cx="8135599" cy="5832648"/>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4021121294"/>
      </p:ext>
    </p:extLst>
  </p:cSld>
  <p:clrMapOvr>
    <a:masterClrMapping/>
  </p:clrMapOvr>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ayt Numarası Yer Tutucusu 8"/>
          <p:cNvSpPr>
            <a:spLocks noGrp="1"/>
          </p:cNvSpPr>
          <p:nvPr>
            <p:ph type="sldNum" sz="quarter" idx="12"/>
          </p:nvPr>
        </p:nvSpPr>
        <p:spPr>
          <a:xfrm>
            <a:off x="8532440" y="6381328"/>
            <a:ext cx="587810" cy="437133"/>
          </a:xfrm>
        </p:spPr>
        <p:txBody>
          <a:bodyPr/>
          <a:lstStyle/>
          <a:p>
            <a:fld id="{2980368C-8C33-40A0-AE12-C79D8B8014BE}" type="slidenum">
              <a:rPr lang="tr-TR" sz="1400" smtClean="0"/>
              <a:pPr/>
              <a:t>104</a:t>
            </a:fld>
            <a:endParaRPr lang="tr-TR" sz="1400" dirty="0"/>
          </a:p>
        </p:txBody>
      </p:sp>
      <p:pic>
        <p:nvPicPr>
          <p:cNvPr id="6"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51707" y="908720"/>
            <a:ext cx="8424749" cy="4494219"/>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6">
              <a:shade val="50000"/>
            </a:schemeClr>
          </a:lnRef>
          <a:fillRef idx="1">
            <a:schemeClr val="accent6"/>
          </a:fillRef>
          <a:effectRef idx="0">
            <a:schemeClr val="accent6"/>
          </a:effectRef>
          <a:fontRef idx="minor">
            <a:schemeClr val="lt1"/>
          </a:fontRef>
        </p:style>
      </p:pic>
      <p:sp>
        <p:nvSpPr>
          <p:cNvPr id="10" name="Dikdörtgen 9"/>
          <p:cNvSpPr/>
          <p:nvPr/>
        </p:nvSpPr>
        <p:spPr>
          <a:xfrm>
            <a:off x="-1305" y="36799"/>
            <a:ext cx="8316416" cy="461665"/>
          </a:xfrm>
          <a:prstGeom prst="rect">
            <a:avLst/>
          </a:prstGeom>
          <a:solidFill>
            <a:srgbClr val="FFFF66"/>
          </a:solidFill>
          <a:ln w="9525">
            <a:noFill/>
            <a:miter lim="800000"/>
            <a:headEnd/>
            <a:tailEnd/>
          </a:ln>
        </p:spPr>
        <p:txBody>
          <a:bodyPr vert="horz" wrap="square" lIns="91440" tIns="45720" rIns="91440" bIns="45720" numCol="1" rtlCol="0" anchor="t" anchorCtr="0" compatLnSpc="1">
            <a:prstTxWarp prst="textNoShape">
              <a:avLst/>
            </a:prstTxWarp>
            <a:noAutofit/>
          </a:bodyPr>
          <a:lstStyle/>
          <a:p>
            <a:pPr algn="ctr"/>
            <a:r>
              <a:rPr lang="tr-TR" sz="2400" dirty="0">
                <a:solidFill>
                  <a:srgbClr val="000099"/>
                </a:solidFill>
                <a:latin typeface="Arial Black" panose="020B0A04020102020204" pitchFamily="34" charset="0"/>
              </a:rPr>
              <a:t>YOKSULLARA ENERJİ </a:t>
            </a:r>
            <a:r>
              <a:rPr lang="tr-TR" sz="2400" dirty="0" smtClean="0">
                <a:solidFill>
                  <a:srgbClr val="000099"/>
                </a:solidFill>
                <a:latin typeface="Arial Black" panose="020B0A04020102020204" pitchFamily="34" charset="0"/>
              </a:rPr>
              <a:t>DESTEĞİ (2)</a:t>
            </a:r>
            <a:endParaRPr lang="tr-TR" sz="2400" dirty="0">
              <a:solidFill>
                <a:srgbClr val="000099"/>
              </a:solidFill>
              <a:latin typeface="Arial Black" panose="020B0A04020102020204" pitchFamily="34" charset="0"/>
            </a:endParaRPr>
          </a:p>
        </p:txBody>
      </p:sp>
    </p:spTree>
    <p:extLst>
      <p:ext uri="{BB962C8B-B14F-4D97-AF65-F5344CB8AC3E}">
        <p14:creationId xmlns:p14="http://schemas.microsoft.com/office/powerpoint/2010/main" val="1735937819"/>
      </p:ext>
    </p:extLst>
  </p:cSld>
  <p:clrMapOvr>
    <a:masterClrMapping/>
  </p:clrMapOvr>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ayt Numarası Yer Tutucusu 8"/>
          <p:cNvSpPr>
            <a:spLocks noGrp="1"/>
          </p:cNvSpPr>
          <p:nvPr>
            <p:ph type="sldNum" sz="quarter" idx="12"/>
          </p:nvPr>
        </p:nvSpPr>
        <p:spPr>
          <a:xfrm>
            <a:off x="8532440" y="6381328"/>
            <a:ext cx="587810" cy="437133"/>
          </a:xfrm>
        </p:spPr>
        <p:txBody>
          <a:bodyPr/>
          <a:lstStyle/>
          <a:p>
            <a:fld id="{2980368C-8C33-40A0-AE12-C79D8B8014BE}" type="slidenum">
              <a:rPr lang="tr-TR" sz="1400" smtClean="0"/>
              <a:pPr/>
              <a:t>105</a:t>
            </a:fld>
            <a:endParaRPr lang="tr-TR" sz="1400" dirty="0"/>
          </a:p>
        </p:txBody>
      </p:sp>
      <p:pic>
        <p:nvPicPr>
          <p:cNvPr id="5" name="Picture 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18395" y="908720"/>
            <a:ext cx="8602077" cy="4553697"/>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2">
              <a:shade val="50000"/>
            </a:schemeClr>
          </a:lnRef>
          <a:fillRef idx="1">
            <a:schemeClr val="accent2"/>
          </a:fillRef>
          <a:effectRef idx="0">
            <a:schemeClr val="accent2"/>
          </a:effectRef>
          <a:fontRef idx="minor">
            <a:schemeClr val="lt1"/>
          </a:fontRef>
        </p:style>
      </p:pic>
      <p:sp>
        <p:nvSpPr>
          <p:cNvPr id="7" name="Dikdörtgen 6"/>
          <p:cNvSpPr/>
          <p:nvPr/>
        </p:nvSpPr>
        <p:spPr>
          <a:xfrm>
            <a:off x="-1305" y="17328"/>
            <a:ext cx="8316416" cy="461665"/>
          </a:xfrm>
          <a:prstGeom prst="rect">
            <a:avLst/>
          </a:prstGeom>
          <a:solidFill>
            <a:srgbClr val="FFFF66"/>
          </a:solidFill>
          <a:ln w="9525">
            <a:noFill/>
            <a:miter lim="800000"/>
            <a:headEnd/>
            <a:tailEnd/>
          </a:ln>
        </p:spPr>
        <p:txBody>
          <a:bodyPr vert="horz" wrap="square" lIns="91440" tIns="45720" rIns="91440" bIns="45720" numCol="1" rtlCol="0" anchor="t" anchorCtr="0" compatLnSpc="1">
            <a:prstTxWarp prst="textNoShape">
              <a:avLst/>
            </a:prstTxWarp>
            <a:noAutofit/>
          </a:bodyPr>
          <a:lstStyle/>
          <a:p>
            <a:pPr algn="ctr"/>
            <a:r>
              <a:rPr lang="tr-TR" sz="2400" dirty="0">
                <a:solidFill>
                  <a:srgbClr val="000099"/>
                </a:solidFill>
                <a:latin typeface="Arial Black" panose="020B0A04020102020204" pitchFamily="34" charset="0"/>
              </a:rPr>
              <a:t>YOKSULLARA ENERJİ </a:t>
            </a:r>
            <a:r>
              <a:rPr lang="tr-TR" sz="2400" dirty="0" smtClean="0">
                <a:solidFill>
                  <a:srgbClr val="000099"/>
                </a:solidFill>
                <a:latin typeface="Arial Black" panose="020B0A04020102020204" pitchFamily="34" charset="0"/>
              </a:rPr>
              <a:t>DESTEĞİ (3)</a:t>
            </a:r>
            <a:endParaRPr lang="tr-TR" sz="2400" dirty="0">
              <a:solidFill>
                <a:srgbClr val="000099"/>
              </a:solidFill>
              <a:latin typeface="Arial Black" panose="020B0A04020102020204" pitchFamily="34" charset="0"/>
            </a:endParaRPr>
          </a:p>
        </p:txBody>
      </p:sp>
    </p:spTree>
    <p:extLst>
      <p:ext uri="{BB962C8B-B14F-4D97-AF65-F5344CB8AC3E}">
        <p14:creationId xmlns:p14="http://schemas.microsoft.com/office/powerpoint/2010/main" val="3726905750"/>
      </p:ext>
    </p:extLst>
  </p:cSld>
  <p:clrMapOvr>
    <a:masterClrMapping/>
  </p:clrMapOvr>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ayt Numarası Yer Tutucusu 8"/>
          <p:cNvSpPr>
            <a:spLocks noGrp="1"/>
          </p:cNvSpPr>
          <p:nvPr>
            <p:ph type="sldNum" sz="quarter" idx="12"/>
          </p:nvPr>
        </p:nvSpPr>
        <p:spPr>
          <a:xfrm>
            <a:off x="8532440" y="6381328"/>
            <a:ext cx="587810" cy="437133"/>
          </a:xfrm>
        </p:spPr>
        <p:txBody>
          <a:bodyPr/>
          <a:lstStyle/>
          <a:p>
            <a:fld id="{2980368C-8C33-40A0-AE12-C79D8B8014BE}" type="slidenum">
              <a:rPr lang="tr-TR" sz="1400" smtClean="0"/>
              <a:pPr/>
              <a:t>106</a:t>
            </a:fld>
            <a:endParaRPr lang="tr-TR" sz="1400" dirty="0"/>
          </a:p>
        </p:txBody>
      </p:sp>
      <p:sp>
        <p:nvSpPr>
          <p:cNvPr id="7" name="Başlık 1"/>
          <p:cNvSpPr txBox="1">
            <a:spLocks/>
          </p:cNvSpPr>
          <p:nvPr/>
        </p:nvSpPr>
        <p:spPr>
          <a:xfrm>
            <a:off x="467544" y="908720"/>
            <a:ext cx="8229600" cy="2304256"/>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tr-TR" b="1" dirty="0" smtClean="0">
                <a:solidFill>
                  <a:srgbClr val="000099"/>
                </a:solidFill>
                <a:latin typeface="+mn-lt"/>
                <a:ea typeface="+mn-ea"/>
                <a:cs typeface="+mn-cs"/>
              </a:rPr>
              <a:t>10.</a:t>
            </a:r>
            <a:br>
              <a:rPr lang="tr-TR" b="1" dirty="0" smtClean="0">
                <a:solidFill>
                  <a:srgbClr val="000099"/>
                </a:solidFill>
                <a:latin typeface="+mn-lt"/>
                <a:ea typeface="+mn-ea"/>
                <a:cs typeface="+mn-cs"/>
              </a:rPr>
            </a:br>
            <a:r>
              <a:rPr lang="tr-TR" b="1" dirty="0" smtClean="0">
                <a:solidFill>
                  <a:srgbClr val="000099"/>
                </a:solidFill>
                <a:latin typeface="+mn-lt"/>
                <a:ea typeface="+mn-ea"/>
                <a:cs typeface="+mn-cs"/>
              </a:rPr>
              <a:t>DOĞAL GAZ VE PETROL SEKTÖRÜ HAKKINDA</a:t>
            </a:r>
            <a:endParaRPr lang="tr-TR" b="1" dirty="0">
              <a:solidFill>
                <a:srgbClr val="000099"/>
              </a:solidFill>
              <a:latin typeface="+mn-lt"/>
              <a:ea typeface="+mn-ea"/>
              <a:cs typeface="+mn-cs"/>
            </a:endParaRPr>
          </a:p>
        </p:txBody>
      </p:sp>
    </p:spTree>
    <p:extLst>
      <p:ext uri="{BB962C8B-B14F-4D97-AF65-F5344CB8AC3E}">
        <p14:creationId xmlns:p14="http://schemas.microsoft.com/office/powerpoint/2010/main" val="1276110363"/>
      </p:ext>
    </p:extLst>
  </p:cSld>
  <p:clrMapOvr>
    <a:masterClrMapping/>
  </p:clrMapOvr>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ayt Numarası Yer Tutucusu 8"/>
          <p:cNvSpPr>
            <a:spLocks noGrp="1"/>
          </p:cNvSpPr>
          <p:nvPr>
            <p:ph type="sldNum" sz="quarter" idx="12"/>
          </p:nvPr>
        </p:nvSpPr>
        <p:spPr>
          <a:xfrm>
            <a:off x="8532440" y="6381328"/>
            <a:ext cx="587810" cy="437133"/>
          </a:xfrm>
        </p:spPr>
        <p:txBody>
          <a:bodyPr/>
          <a:lstStyle/>
          <a:p>
            <a:fld id="{2980368C-8C33-40A0-AE12-C79D8B8014BE}" type="slidenum">
              <a:rPr lang="tr-TR" sz="1400" smtClean="0"/>
              <a:pPr/>
              <a:t>107</a:t>
            </a:fld>
            <a:endParaRPr lang="tr-TR" sz="1400" dirty="0"/>
          </a:p>
        </p:txBody>
      </p:sp>
      <p:sp>
        <p:nvSpPr>
          <p:cNvPr id="7" name="Başlık 1"/>
          <p:cNvSpPr txBox="1">
            <a:spLocks/>
          </p:cNvSpPr>
          <p:nvPr/>
        </p:nvSpPr>
        <p:spPr bwMode="auto">
          <a:xfrm>
            <a:off x="0" y="1"/>
            <a:ext cx="8352000" cy="830997"/>
          </a:xfrm>
          <a:prstGeom prst="rect">
            <a:avLst/>
          </a:prstGeom>
          <a:solidFill>
            <a:srgbClr val="FFFF66"/>
          </a:solidFill>
          <a:ln w="9525">
            <a:noFill/>
            <a:miter lim="800000"/>
            <a:headEnd/>
            <a:tailEnd/>
          </a:ln>
        </p:spPr>
        <p:txBody>
          <a:bodyPr vert="horz" wrap="square" lIns="91440" tIns="45720" rIns="91440" bIns="45720" numCol="1" anchor="t" anchorCtr="0" compatLnSpc="1">
            <a:prstTxWarp prst="textNoShape">
              <a:avLst/>
            </a:prstTxWarp>
            <a:spAutoFit/>
          </a:bodyPr>
          <a:lstStyle/>
          <a:p>
            <a:pPr algn="ctr"/>
            <a:r>
              <a:rPr lang="tr-TR" sz="2400" b="1" dirty="0" smtClean="0">
                <a:solidFill>
                  <a:srgbClr val="000099"/>
                </a:solidFill>
                <a:latin typeface="Arial Black" pitchFamily="34" charset="0"/>
              </a:rPr>
              <a:t>Doğal Gaz</a:t>
            </a:r>
          </a:p>
          <a:p>
            <a:pPr algn="ctr"/>
            <a:r>
              <a:rPr lang="tr-TR" sz="2400" b="1" dirty="0" smtClean="0">
                <a:solidFill>
                  <a:srgbClr val="000099"/>
                </a:solidFill>
                <a:latin typeface="Arial Black" pitchFamily="34" charset="0"/>
              </a:rPr>
              <a:t> Dışa Bağımlılık ve İzlenen Politikalar</a:t>
            </a:r>
            <a:endParaRPr lang="tr-TR" sz="2400" b="1" dirty="0">
              <a:solidFill>
                <a:srgbClr val="000099"/>
              </a:solidFill>
              <a:latin typeface="Arial Black" pitchFamily="34" charset="0"/>
            </a:endParaRPr>
          </a:p>
        </p:txBody>
      </p:sp>
      <p:sp>
        <p:nvSpPr>
          <p:cNvPr id="3" name="Dikdörtgen 2"/>
          <p:cNvSpPr/>
          <p:nvPr/>
        </p:nvSpPr>
        <p:spPr>
          <a:xfrm>
            <a:off x="467544" y="830998"/>
            <a:ext cx="8064896" cy="5940088"/>
          </a:xfrm>
          <a:prstGeom prst="rect">
            <a:avLst/>
          </a:prstGeom>
        </p:spPr>
        <p:txBody>
          <a:bodyPr wrap="square">
            <a:spAutoFit/>
          </a:bodyPr>
          <a:lstStyle/>
          <a:p>
            <a:pPr marL="342900" indent="-342900" algn="just">
              <a:buFont typeface="Arial" panose="020B0604020202020204" pitchFamily="34" charset="0"/>
              <a:buChar char="•"/>
            </a:pPr>
            <a:r>
              <a:rPr lang="tr-TR" sz="2000" b="1" dirty="0"/>
              <a:t>Enerjide dışa bağımlılığı daha da artıracak olan yeni doğalgaz santral projelerine lisans </a:t>
            </a:r>
            <a:r>
              <a:rPr lang="tr-TR" sz="2000" b="1" dirty="0" smtClean="0"/>
              <a:t>verilmemelidir. Yıllardır </a:t>
            </a:r>
            <a:r>
              <a:rPr lang="tr-TR" sz="2000" b="1" dirty="0"/>
              <a:t>yeni ithal kömür ve doğal gaz santrallarına izin verilmemesi çağrısında bulunduk. Enerji ve Tabii Kaynaklar Bakanı Sn</a:t>
            </a:r>
            <a:r>
              <a:rPr lang="tr-TR" sz="2000" b="1" dirty="0" smtClean="0"/>
              <a:t>. </a:t>
            </a:r>
            <a:r>
              <a:rPr lang="tr-TR" sz="2000" b="1" dirty="0" err="1" smtClean="0"/>
              <a:t>Dönmez’in</a:t>
            </a:r>
            <a:r>
              <a:rPr lang="tr-TR" sz="2000" b="1" dirty="0" smtClean="0"/>
              <a:t> </a:t>
            </a:r>
            <a:r>
              <a:rPr lang="tr-TR" sz="2000" b="1" dirty="0"/>
              <a:t>artık yeni doğal gaz ve ithal kömür santrallarına izin verilmeyeceği açıklaması  haklılığımızı geç de olsa ortaya koymuştur</a:t>
            </a:r>
            <a:r>
              <a:rPr lang="tr-TR" sz="2000" b="1" dirty="0" smtClean="0"/>
              <a:t>.</a:t>
            </a:r>
            <a:endParaRPr lang="tr-TR" sz="2000" b="1" dirty="0"/>
          </a:p>
          <a:p>
            <a:pPr marL="342900" indent="-342900" algn="just">
              <a:buFont typeface="Arial" panose="020B0604020202020204" pitchFamily="34" charset="0"/>
              <a:buChar char="•"/>
            </a:pPr>
            <a:r>
              <a:rPr lang="tr-TR" sz="2000" b="1" dirty="0"/>
              <a:t>Şimdi enerji yetkililerini, Sn</a:t>
            </a:r>
            <a:r>
              <a:rPr lang="tr-TR" sz="2000" b="1" dirty="0" smtClean="0"/>
              <a:t>. Bakan’ın </a:t>
            </a:r>
            <a:r>
              <a:rPr lang="tr-TR" sz="2000" b="1" dirty="0"/>
              <a:t>açıklamasının ardında </a:t>
            </a:r>
            <a:r>
              <a:rPr lang="tr-TR" sz="2000" b="1" dirty="0" smtClean="0"/>
              <a:t>durmaya, </a:t>
            </a:r>
            <a:r>
              <a:rPr lang="tr-TR" sz="2000" b="1" dirty="0"/>
              <a:t>hiç bir yeni ithal  kömür ve doğal gaz santralına izin  vermemeye ve lisans alan projelerden yükümlülüklerini yerine getirmeyenlerin  de lisanslarını  iptal etmeye  çağırıyoruz</a:t>
            </a:r>
            <a:r>
              <a:rPr lang="tr-TR" sz="2000" b="1" dirty="0" smtClean="0"/>
              <a:t>.</a:t>
            </a:r>
            <a:endParaRPr lang="tr-TR" sz="2000" b="1" dirty="0"/>
          </a:p>
          <a:p>
            <a:pPr marL="342900" indent="-342900" algn="just">
              <a:buFont typeface="Arial" panose="020B0604020202020204" pitchFamily="34" charset="0"/>
              <a:buChar char="•"/>
            </a:pPr>
            <a:r>
              <a:rPr lang="tr-TR" sz="2000" b="1" dirty="0"/>
              <a:t>Doğalgaz fiyat artışlarını kontrol edebilmek için doğalgazın daha ucuza temin edilebileceği kaynakları çeşitlemek, mevcut sözleşmelerde fiyatı artırıcı ve ülkemiz aleyhine işleyen hükümleri iptal etmek ve yurtiçi gaz üretimini artırmak gerekmektedir</a:t>
            </a:r>
            <a:r>
              <a:rPr lang="tr-TR" sz="2000" b="1" dirty="0" smtClean="0"/>
              <a:t>.</a:t>
            </a:r>
            <a:endParaRPr lang="tr-TR" sz="2000" b="1" dirty="0"/>
          </a:p>
          <a:p>
            <a:pPr marL="342900" indent="-342900" algn="just">
              <a:buFont typeface="Arial" panose="020B0604020202020204" pitchFamily="34" charset="0"/>
              <a:buChar char="•"/>
            </a:pPr>
            <a:r>
              <a:rPr lang="tr-TR" sz="2000" b="1" dirty="0"/>
              <a:t>Yurtiçi doğalgaz arama ve üretim faaliyetlerinin yoğunlaşmasının gereği açıktır. Yerli doğalgaz üretiminin de mutlaka artırılması gerekmektedir. Bu noktada, karasal alanların yanı sıra denizlerdeki aramalara mutlaka hız verilmelidir. Bir “</a:t>
            </a:r>
            <a:r>
              <a:rPr lang="tr-TR" sz="2000" b="1" dirty="0" err="1"/>
              <a:t>master</a:t>
            </a:r>
            <a:r>
              <a:rPr lang="tr-TR" sz="2000" b="1" dirty="0"/>
              <a:t> plan” dâhilinde, ülke karasında ve denizlerinde arama seferberliğine girişilmelidir</a:t>
            </a:r>
          </a:p>
        </p:txBody>
      </p:sp>
    </p:spTree>
    <p:extLst>
      <p:ext uri="{BB962C8B-B14F-4D97-AF65-F5344CB8AC3E}">
        <p14:creationId xmlns:p14="http://schemas.microsoft.com/office/powerpoint/2010/main" val="2710936667"/>
      </p:ext>
    </p:extLst>
  </p:cSld>
  <p:clrMapOvr>
    <a:masterClrMapping/>
  </p:clrMapOvr>
  <p:timing>
    <p:tnLst>
      <p:par>
        <p:cT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ayt Numarası Yer Tutucusu 8"/>
          <p:cNvSpPr>
            <a:spLocks noGrp="1"/>
          </p:cNvSpPr>
          <p:nvPr>
            <p:ph type="sldNum" sz="quarter" idx="12"/>
          </p:nvPr>
        </p:nvSpPr>
        <p:spPr>
          <a:xfrm>
            <a:off x="8532440" y="6381328"/>
            <a:ext cx="587810" cy="437133"/>
          </a:xfrm>
        </p:spPr>
        <p:txBody>
          <a:bodyPr/>
          <a:lstStyle/>
          <a:p>
            <a:fld id="{2980368C-8C33-40A0-AE12-C79D8B8014BE}" type="slidenum">
              <a:rPr lang="tr-TR" sz="1400" smtClean="0"/>
              <a:pPr/>
              <a:t>108</a:t>
            </a:fld>
            <a:endParaRPr lang="tr-TR" sz="1400" dirty="0"/>
          </a:p>
        </p:txBody>
      </p:sp>
      <p:sp>
        <p:nvSpPr>
          <p:cNvPr id="7" name="Başlık 1"/>
          <p:cNvSpPr txBox="1">
            <a:spLocks/>
          </p:cNvSpPr>
          <p:nvPr/>
        </p:nvSpPr>
        <p:spPr bwMode="auto">
          <a:xfrm>
            <a:off x="0" y="1"/>
            <a:ext cx="8352000" cy="461665"/>
          </a:xfrm>
          <a:prstGeom prst="rect">
            <a:avLst/>
          </a:prstGeom>
          <a:solidFill>
            <a:srgbClr val="FFFF66"/>
          </a:solidFill>
          <a:ln w="9525">
            <a:noFill/>
            <a:miter lim="800000"/>
            <a:headEnd/>
            <a:tailEnd/>
          </a:ln>
        </p:spPr>
        <p:txBody>
          <a:bodyPr vert="horz" wrap="square" lIns="91440" tIns="45720" rIns="91440" bIns="45720" numCol="1" anchor="t" anchorCtr="0" compatLnSpc="1">
            <a:prstTxWarp prst="textNoShape">
              <a:avLst/>
            </a:prstTxWarp>
            <a:spAutoFit/>
          </a:bodyPr>
          <a:lstStyle/>
          <a:p>
            <a:pPr algn="ctr"/>
            <a:r>
              <a:rPr lang="tr-TR" sz="2400" b="1" dirty="0">
                <a:solidFill>
                  <a:srgbClr val="000099"/>
                </a:solidFill>
                <a:latin typeface="Arial Black" pitchFamily="34" charset="0"/>
              </a:rPr>
              <a:t>Denizlerdeki Doğal Gaz </a:t>
            </a:r>
            <a:r>
              <a:rPr lang="tr-TR" sz="2400" b="1" dirty="0" smtClean="0">
                <a:solidFill>
                  <a:srgbClr val="000099"/>
                </a:solidFill>
                <a:latin typeface="Arial Black" pitchFamily="34" charset="0"/>
              </a:rPr>
              <a:t>ve </a:t>
            </a:r>
            <a:r>
              <a:rPr lang="tr-TR" sz="2400" b="1" dirty="0">
                <a:solidFill>
                  <a:srgbClr val="000099"/>
                </a:solidFill>
                <a:latin typeface="Arial Black" pitchFamily="34" charset="0"/>
              </a:rPr>
              <a:t>Petrol </a:t>
            </a:r>
            <a:r>
              <a:rPr lang="tr-TR" sz="2400" b="1" dirty="0" smtClean="0">
                <a:solidFill>
                  <a:srgbClr val="000099"/>
                </a:solidFill>
                <a:latin typeface="Arial Black" pitchFamily="34" charset="0"/>
              </a:rPr>
              <a:t>Aramaları (1) </a:t>
            </a:r>
            <a:endParaRPr lang="tr-TR" sz="2400" b="1" dirty="0">
              <a:solidFill>
                <a:srgbClr val="000099"/>
              </a:solidFill>
              <a:latin typeface="Arial Black" pitchFamily="34" charset="0"/>
            </a:endParaRPr>
          </a:p>
        </p:txBody>
      </p:sp>
      <p:sp>
        <p:nvSpPr>
          <p:cNvPr id="3" name="Dikdörtgen 2"/>
          <p:cNvSpPr/>
          <p:nvPr/>
        </p:nvSpPr>
        <p:spPr>
          <a:xfrm>
            <a:off x="323528" y="332656"/>
            <a:ext cx="8352928" cy="6863417"/>
          </a:xfrm>
          <a:prstGeom prst="rect">
            <a:avLst/>
          </a:prstGeom>
        </p:spPr>
        <p:txBody>
          <a:bodyPr wrap="square">
            <a:spAutoFit/>
          </a:bodyPr>
          <a:lstStyle/>
          <a:p>
            <a:pPr algn="just"/>
            <a:r>
              <a:rPr lang="tr-TR" sz="2000" b="1" dirty="0"/>
              <a:t>Ülkemiz, Karadeniz’de Türk Münhasır Ekonomik Bölgesini, bu amaçla çıkarılan 05.12.1986 tarihli ve 86-11264 sayılı kararname ile tanımlamıştır. Ancak, benzer nitelikte bir çalışma Ege Denizi ve Akdeniz için bugüne değin yapılmamış, bu denizler de Yunanistan, Kıbrıs Rum Cumhuriyeti, Mısır vb. ülkeler tarafından adeta parsellenmiş ve  Türkiye’ye,  Ege Denizinde nerede ise yalnızca kıyıları, Akdeniz’de ise Antalya, Mersin ve İskenderun körfezlerinde küçük cepler uygun görülmüştür.</a:t>
            </a:r>
          </a:p>
          <a:p>
            <a:pPr algn="just"/>
            <a:r>
              <a:rPr lang="tr-TR" sz="2000" b="1" dirty="0" smtClean="0"/>
              <a:t>Ülkemizin</a:t>
            </a:r>
            <a:r>
              <a:rPr lang="tr-TR" sz="2000" b="1" dirty="0"/>
              <a:t>, uluslararası hukuk kuralları ve sözleşmelerini de dikkate alarak, konu hakkında bilgili ve birikimli tüm uzman ve kurumlarının katılımıyla,   yoğun, ciddi ve hızlı bir çalışma ile Ege ve Akdeniz’deki egemenlik haklarını en doğru ve adil şekilde tescil edecek yöntem konusunda  (münhasır ekonomik bölge veya kıta sahanlığı)  tercihlerini belirlemesi zorunludur</a:t>
            </a:r>
            <a:r>
              <a:rPr lang="tr-TR" sz="2000" b="1" dirty="0" smtClean="0"/>
              <a:t>. Bu </a:t>
            </a:r>
            <a:r>
              <a:rPr lang="tr-TR" sz="2000" b="1" dirty="0"/>
              <a:t>tercih yapıldıktan sonra,</a:t>
            </a:r>
          </a:p>
          <a:p>
            <a:pPr algn="just"/>
            <a:r>
              <a:rPr lang="tr-TR" sz="2000" b="1" dirty="0" smtClean="0"/>
              <a:t>1.1  Ege ve Doğu Akdeniz’de  Türkiye’nin kontrolünde olan deniz alanlarının,  tüm dünya kamuoyuna ve ilgili tüm devletlere,  ulusal ve uluslararası kuruluşlara, denizlerde petrol ve gaz sahası arama, sondaj, kuyu tamamlama, üretim faaliyetlerini yürütebilen tüm şirketlere ve bu şirketlere servis sağlayan şirketlere; Türkiye’nin ilan etmiş olduğu alanların niteliklerinin ve koordinatlarının derhal bildirilmeli, </a:t>
            </a:r>
          </a:p>
          <a:p>
            <a:pPr algn="just"/>
            <a:r>
              <a:rPr lang="tr-TR" sz="2000" b="1" dirty="0" smtClean="0"/>
              <a:t>1.2  Türkiye’nin,  bu alanlardaki haklarının hatırlatılması ve bu hakların hiç bir şekilde ihlal edilmesine izin vermeyeceğinin kararlılıkla ifade edilmelidir. </a:t>
            </a:r>
          </a:p>
          <a:p>
            <a:endParaRPr lang="tr-TR" sz="2000" b="1" dirty="0"/>
          </a:p>
        </p:txBody>
      </p:sp>
    </p:spTree>
    <p:extLst>
      <p:ext uri="{BB962C8B-B14F-4D97-AF65-F5344CB8AC3E}">
        <p14:creationId xmlns:p14="http://schemas.microsoft.com/office/powerpoint/2010/main" val="4085225724"/>
      </p:ext>
    </p:extLst>
  </p:cSld>
  <p:clrMapOvr>
    <a:masterClrMapping/>
  </p:clrMapOvr>
  <p:timing>
    <p:tnLst>
      <p:par>
        <p:cT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ayt Numarası Yer Tutucusu 8"/>
          <p:cNvSpPr>
            <a:spLocks noGrp="1"/>
          </p:cNvSpPr>
          <p:nvPr>
            <p:ph type="sldNum" sz="quarter" idx="12"/>
          </p:nvPr>
        </p:nvSpPr>
        <p:spPr>
          <a:xfrm>
            <a:off x="8532440" y="6381328"/>
            <a:ext cx="587810" cy="437133"/>
          </a:xfrm>
        </p:spPr>
        <p:txBody>
          <a:bodyPr/>
          <a:lstStyle/>
          <a:p>
            <a:fld id="{2980368C-8C33-40A0-AE12-C79D8B8014BE}" type="slidenum">
              <a:rPr lang="tr-TR" sz="1400" smtClean="0"/>
              <a:pPr/>
              <a:t>109</a:t>
            </a:fld>
            <a:endParaRPr lang="tr-TR" sz="1400" dirty="0"/>
          </a:p>
        </p:txBody>
      </p:sp>
      <p:sp>
        <p:nvSpPr>
          <p:cNvPr id="7" name="Başlık 1"/>
          <p:cNvSpPr txBox="1">
            <a:spLocks/>
          </p:cNvSpPr>
          <p:nvPr/>
        </p:nvSpPr>
        <p:spPr bwMode="auto">
          <a:xfrm>
            <a:off x="0" y="1"/>
            <a:ext cx="8352000" cy="461665"/>
          </a:xfrm>
          <a:prstGeom prst="rect">
            <a:avLst/>
          </a:prstGeom>
          <a:solidFill>
            <a:srgbClr val="FFFF66"/>
          </a:solidFill>
          <a:ln w="9525">
            <a:noFill/>
            <a:miter lim="800000"/>
            <a:headEnd/>
            <a:tailEnd/>
          </a:ln>
        </p:spPr>
        <p:txBody>
          <a:bodyPr vert="horz" wrap="square" lIns="91440" tIns="45720" rIns="91440" bIns="45720" numCol="1" anchor="t" anchorCtr="0" compatLnSpc="1">
            <a:prstTxWarp prst="textNoShape">
              <a:avLst/>
            </a:prstTxWarp>
            <a:spAutoFit/>
          </a:bodyPr>
          <a:lstStyle/>
          <a:p>
            <a:pPr algn="ctr"/>
            <a:r>
              <a:rPr lang="tr-TR" sz="2400" b="1" dirty="0">
                <a:solidFill>
                  <a:srgbClr val="000099"/>
                </a:solidFill>
                <a:latin typeface="Arial Black" pitchFamily="34" charset="0"/>
              </a:rPr>
              <a:t>Denizlerdeki Doğal Gaz </a:t>
            </a:r>
            <a:r>
              <a:rPr lang="tr-TR" sz="2400" b="1" dirty="0" smtClean="0">
                <a:solidFill>
                  <a:srgbClr val="000099"/>
                </a:solidFill>
                <a:latin typeface="Arial Black" pitchFamily="34" charset="0"/>
              </a:rPr>
              <a:t>ve </a:t>
            </a:r>
            <a:r>
              <a:rPr lang="tr-TR" sz="2400" b="1" dirty="0">
                <a:solidFill>
                  <a:srgbClr val="000099"/>
                </a:solidFill>
                <a:latin typeface="Arial Black" pitchFamily="34" charset="0"/>
              </a:rPr>
              <a:t>Petrol </a:t>
            </a:r>
            <a:r>
              <a:rPr lang="tr-TR" sz="2400" b="1" dirty="0" smtClean="0">
                <a:solidFill>
                  <a:srgbClr val="000099"/>
                </a:solidFill>
                <a:latin typeface="Arial Black" pitchFamily="34" charset="0"/>
              </a:rPr>
              <a:t>Aramaları (2) </a:t>
            </a:r>
            <a:endParaRPr lang="tr-TR" sz="2400" b="1" dirty="0">
              <a:solidFill>
                <a:srgbClr val="000099"/>
              </a:solidFill>
              <a:latin typeface="Arial Black" pitchFamily="34" charset="0"/>
            </a:endParaRPr>
          </a:p>
        </p:txBody>
      </p:sp>
      <p:sp>
        <p:nvSpPr>
          <p:cNvPr id="3" name="Dikdörtgen 2"/>
          <p:cNvSpPr/>
          <p:nvPr/>
        </p:nvSpPr>
        <p:spPr>
          <a:xfrm>
            <a:off x="467544" y="908720"/>
            <a:ext cx="8064896" cy="3477875"/>
          </a:xfrm>
          <a:prstGeom prst="rect">
            <a:avLst/>
          </a:prstGeom>
        </p:spPr>
        <p:txBody>
          <a:bodyPr wrap="square">
            <a:spAutoFit/>
          </a:bodyPr>
          <a:lstStyle/>
          <a:p>
            <a:pPr lvl="0" algn="just" eaLnBrk="0" fontAlgn="base" hangingPunct="0">
              <a:spcBef>
                <a:spcPct val="0"/>
              </a:spcBef>
              <a:spcAft>
                <a:spcPct val="0"/>
              </a:spcAft>
            </a:pPr>
            <a:r>
              <a:rPr lang="tr-TR" sz="2000" b="1" dirty="0" smtClean="0"/>
              <a:t>Ülkemizin </a:t>
            </a:r>
            <a:r>
              <a:rPr lang="tr-TR" sz="2000" b="1" dirty="0"/>
              <a:t>karasal ve denizel alanlarında petrol, doğal gaz ve gaz hidratları arama, keşif, üretim, iletim ve ticari hizmet/ürün temini zinciri konusunda bir strateji ve politika araştırma, geliştirme merkezi olarak çalışacak kamusal bir yapı/merkez oluşturulmalıdır. Bu merkezin danışma ve yürütme kurullarında; ilgili tüm bakanlık ve kamu kuruluşlarının yanı sıra; akademi, meslek odaları ve kuruluşları ile uzmanlar da temsil edilmelidir.</a:t>
            </a:r>
          </a:p>
          <a:p>
            <a:pPr lvl="0" algn="just" eaLnBrk="0" fontAlgn="base" hangingPunct="0">
              <a:spcBef>
                <a:spcPct val="0"/>
              </a:spcBef>
              <a:spcAft>
                <a:spcPct val="0"/>
              </a:spcAft>
            </a:pPr>
            <a:r>
              <a:rPr lang="tr-TR" sz="2000" b="1" dirty="0"/>
              <a:t>Bu merkezin, yaygın demokratik katılım mekanizmaları ve geniş katılımlarla yapacağı araştırma, çalışma, tartışma ve değerlendirmeler sonunda önereceği stratejiler ve yol haritaları, siyasi iktidarlar tarafından dikkate alınmalı, bu önerilere uygun eylem planları hazırlanmalı ve uygulanmalıdır.</a:t>
            </a:r>
          </a:p>
        </p:txBody>
      </p:sp>
    </p:spTree>
    <p:extLst>
      <p:ext uri="{BB962C8B-B14F-4D97-AF65-F5344CB8AC3E}">
        <p14:creationId xmlns:p14="http://schemas.microsoft.com/office/powerpoint/2010/main" val="349196378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1"/>
          <p:cNvSpPr txBox="1">
            <a:spLocks/>
          </p:cNvSpPr>
          <p:nvPr/>
        </p:nvSpPr>
        <p:spPr>
          <a:xfrm>
            <a:off x="0" y="1268413"/>
            <a:ext cx="8783638" cy="3096691"/>
          </a:xfrm>
          <a:prstGeom prst="rect">
            <a:avLst/>
          </a:prstGeom>
        </p:spPr>
        <p:txBody>
          <a:bodyPr vert="horz" lIns="91440" tIns="45720" rIns="91440" bIns="45720" rtlCol="0">
            <a:normAutofit fontScale="92500" lnSpcReduction="1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720725" indent="0">
              <a:buClr>
                <a:srgbClr val="470E9A"/>
              </a:buClr>
              <a:buSzPct val="100000"/>
              <a:buFont typeface="Arial" panose="020B0604020202020204" pitchFamily="34" charset="0"/>
              <a:buNone/>
            </a:pPr>
            <a:r>
              <a:rPr lang="tr-TR" sz="4800" b="1" dirty="0" smtClean="0">
                <a:solidFill>
                  <a:srgbClr val="000099"/>
                </a:solidFill>
              </a:rPr>
              <a:t>2.</a:t>
            </a:r>
          </a:p>
          <a:p>
            <a:pPr marL="720725" indent="0">
              <a:spcAft>
                <a:spcPts val="1200"/>
              </a:spcAft>
              <a:buClr>
                <a:srgbClr val="470E9A"/>
              </a:buClr>
              <a:buSzPct val="100000"/>
              <a:buFont typeface="Arial" panose="020B0604020202020204" pitchFamily="34" charset="0"/>
              <a:buNone/>
            </a:pPr>
            <a:r>
              <a:rPr lang="tr-TR" sz="4800" b="1" dirty="0" smtClean="0">
                <a:solidFill>
                  <a:srgbClr val="000099"/>
                </a:solidFill>
              </a:rPr>
              <a:t>TÜRKİYE GENEL ENERJİ DENGESİ: </a:t>
            </a:r>
          </a:p>
          <a:p>
            <a:pPr marL="720725" indent="0">
              <a:spcAft>
                <a:spcPts val="1200"/>
              </a:spcAft>
              <a:buClr>
                <a:srgbClr val="470E9A"/>
              </a:buClr>
              <a:buSzPct val="100000"/>
              <a:buFont typeface="Arial" panose="020B0604020202020204" pitchFamily="34" charset="0"/>
              <a:buNone/>
            </a:pPr>
            <a:r>
              <a:rPr lang="tr-TR" sz="4800" b="1" dirty="0" smtClean="0">
                <a:solidFill>
                  <a:srgbClr val="000099"/>
                </a:solidFill>
              </a:rPr>
              <a:t>FOSİL YAKITLARA VE DIŞA BAĞIMLILIK</a:t>
            </a:r>
            <a:endParaRPr lang="tr-TR" sz="4800" b="1" dirty="0">
              <a:solidFill>
                <a:srgbClr val="000099"/>
              </a:solidFill>
            </a:endParaRPr>
          </a:p>
        </p:txBody>
      </p:sp>
      <p:sp>
        <p:nvSpPr>
          <p:cNvPr id="8" name="Slayt Numarası Yer Tutucusu 7"/>
          <p:cNvSpPr>
            <a:spLocks noGrp="1"/>
          </p:cNvSpPr>
          <p:nvPr>
            <p:ph type="sldNum" sz="quarter" idx="12"/>
          </p:nvPr>
        </p:nvSpPr>
        <p:spPr/>
        <p:txBody>
          <a:bodyPr/>
          <a:lstStyle/>
          <a:p>
            <a:fld id="{2980368C-8C33-40A0-AE12-C79D8B8014BE}" type="slidenum">
              <a:rPr lang="tr-TR" smtClean="0"/>
              <a:pPr/>
              <a:t>11</a:t>
            </a:fld>
            <a:endParaRPr lang="tr-TR" dirty="0"/>
          </a:p>
        </p:txBody>
      </p:sp>
    </p:spTree>
    <p:extLst>
      <p:ext uri="{BB962C8B-B14F-4D97-AF65-F5344CB8AC3E}">
        <p14:creationId xmlns:p14="http://schemas.microsoft.com/office/powerpoint/2010/main" val="2240157004"/>
      </p:ext>
    </p:extLst>
  </p:cSld>
  <p:clrMapOvr>
    <a:masterClrMapping/>
  </p:clrMapOvr>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1"/>
          <p:cNvSpPr txBox="1">
            <a:spLocks/>
          </p:cNvSpPr>
          <p:nvPr/>
        </p:nvSpPr>
        <p:spPr>
          <a:xfrm>
            <a:off x="179512" y="989013"/>
            <a:ext cx="8640960" cy="5616575"/>
          </a:xfrm>
          <a:prstGeom prst="rect">
            <a:avLst/>
          </a:prstGeom>
        </p:spPr>
        <p:txBody>
          <a:bodyPr vert="horz" lIns="91440" tIns="45720" rIns="91440" bIns="45720" rtlCol="0">
            <a:normAutofit lnSpcReduction="1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just"/>
            <a:r>
              <a:rPr lang="tr-TR" sz="1800" b="1" dirty="0" smtClean="0"/>
              <a:t>Petrol ve doğal gazın yapısı gereği birbirleriyle ayrılmaz bütünlüğü; arama ve üretimden, iletim ve tüketiciye ulaşmada petrol ve doğal gazın değer zincirindeki halkalarının ayrılmaz olduğu göz önüne alınmalı ve dünyanın birçok ülkesinde olduğu gibi, ülkemizde de, petrol ve doğal gaz arama, üretim, rafinaj, iletim, </a:t>
            </a:r>
            <a:r>
              <a:rPr lang="tr-TR" sz="1800" dirty="0" smtClean="0"/>
              <a:t>faaliyetleri;  dikey bütünleşmiş bir yapıda sürdürülmeli, ihtiyaç halinde bu yapı dağıtım ve satış faaliyetlerinde de  bulunabilmelidir.</a:t>
            </a:r>
          </a:p>
          <a:p>
            <a:pPr algn="just"/>
            <a:r>
              <a:rPr lang="tr-TR" sz="1800" b="1" dirty="0" smtClean="0"/>
              <a:t>Bu amaçla, TPAO ve BOTAŞ’ı da bünyesine alacak Türkiye Petrol ve Doğal Gaz Kurumu (TPDK), </a:t>
            </a:r>
            <a:r>
              <a:rPr lang="tr-TR" sz="1800" b="1" dirty="0"/>
              <a:t>oluşturulmalıdır</a:t>
            </a:r>
            <a:r>
              <a:rPr lang="tr-TR" sz="1800" b="1" dirty="0" smtClean="0"/>
              <a:t>. Bu Kurum, faaliyetleri itibarıyla;</a:t>
            </a:r>
          </a:p>
          <a:p>
            <a:pPr algn="just"/>
            <a:r>
              <a:rPr lang="tr-TR" sz="1800" dirty="0" smtClean="0"/>
              <a:t>yurt içi ve dışında karada ve denizlerde petrol, doğal gaz ve gaz hidratları arama ve üretim faaliyetlerini ve bu çalışmalarda gerek duyulan çeşitli teknik hizmetleri</a:t>
            </a:r>
          </a:p>
          <a:p>
            <a:pPr algn="just"/>
            <a:r>
              <a:rPr lang="tr-TR" sz="1800" b="1" dirty="0" smtClean="0"/>
              <a:t>petrol ve doğal gaz iletim hatları tesis ve işletme faaliyetlerini,</a:t>
            </a:r>
          </a:p>
          <a:p>
            <a:pPr algn="just"/>
            <a:r>
              <a:rPr lang="tr-TR" sz="1800" b="1" dirty="0" smtClean="0"/>
              <a:t>petrol rafinerileri kurma ve işletme faaliyetlerini,</a:t>
            </a:r>
          </a:p>
          <a:p>
            <a:pPr algn="just"/>
            <a:r>
              <a:rPr lang="tr-TR" sz="1800" b="1" dirty="0" smtClean="0"/>
              <a:t>petrol ve doğal gaz uygulamaları için mühendislik ve müşavirlik faaliyetlerini,</a:t>
            </a:r>
          </a:p>
          <a:p>
            <a:pPr algn="just"/>
            <a:r>
              <a:rPr lang="tr-TR" sz="1800" b="1" dirty="0" smtClean="0"/>
              <a:t>petrol ve doğal gaz teknolojileri araştırma-geliştirme faaliyetlerini,</a:t>
            </a:r>
          </a:p>
          <a:p>
            <a:pPr algn="just"/>
            <a:r>
              <a:rPr lang="tr-TR" sz="1800" b="1" dirty="0" smtClean="0"/>
              <a:t>petrol ve doğal gaz ticaret, ithalat, ihracat, toptan satış ve dağıtım faaliyetlerini,</a:t>
            </a:r>
          </a:p>
          <a:p>
            <a:pPr algn="just"/>
            <a:r>
              <a:rPr lang="tr-TR" sz="1800" b="1" dirty="0" smtClean="0"/>
              <a:t>LNG terminalleri tesis ve işletme faaliyetlerini,</a:t>
            </a:r>
          </a:p>
          <a:p>
            <a:pPr algn="just"/>
            <a:r>
              <a:rPr lang="tr-TR" sz="1800" b="1" dirty="0" smtClean="0"/>
              <a:t>yer altı doğal gaz depolama kurma ve işletme faaliyetlerini,</a:t>
            </a:r>
          </a:p>
          <a:p>
            <a:pPr algn="just"/>
            <a:r>
              <a:rPr lang="tr-TR" sz="1800" b="1" dirty="0" smtClean="0"/>
              <a:t>petrol depolama tesisleri kurma ve işletme faaliyetlerini,</a:t>
            </a:r>
          </a:p>
          <a:p>
            <a:pPr marL="0" indent="0" algn="just">
              <a:buFont typeface="Arial" panose="020B0604020202020204" pitchFamily="34" charset="0"/>
              <a:buNone/>
            </a:pPr>
            <a:r>
              <a:rPr lang="tr-TR" sz="1800" b="1" dirty="0" smtClean="0"/>
              <a:t>      gerçekleştirmeye uygun bir yapıda kurulmalıdır.</a:t>
            </a:r>
          </a:p>
        </p:txBody>
      </p:sp>
      <p:sp>
        <p:nvSpPr>
          <p:cNvPr id="5" name="1 Başlık"/>
          <p:cNvSpPr txBox="1">
            <a:spLocks/>
          </p:cNvSpPr>
          <p:nvPr/>
        </p:nvSpPr>
        <p:spPr bwMode="auto">
          <a:xfrm>
            <a:off x="0" y="7901"/>
            <a:ext cx="8352000" cy="830997"/>
          </a:xfrm>
          <a:prstGeom prst="rect">
            <a:avLst/>
          </a:prstGeom>
          <a:solidFill>
            <a:srgbClr val="FFFF66"/>
          </a:solidFill>
          <a:ln w="9525">
            <a:noFill/>
            <a:miter lim="800000"/>
            <a:headEnd/>
            <a:tailEnd/>
          </a:ln>
        </p:spPr>
        <p:txBody>
          <a:bodyPr vert="horz" wrap="square" lIns="91440" tIns="45720" rIns="91440" bIns="45720" numCol="1" anchor="t" anchorCtr="0" compatLnSpc="1">
            <a:prstTxWarp prst="textNoShape">
              <a:avLst/>
            </a:prstTxWarp>
            <a:spAutoFit/>
          </a:bodyPr>
          <a:lstStyle/>
          <a:p>
            <a:pPr algn="ctr"/>
            <a:r>
              <a:rPr lang="tr-TR" sz="2400" dirty="0" smtClean="0">
                <a:solidFill>
                  <a:srgbClr val="000099"/>
                </a:solidFill>
                <a:latin typeface="Arial Black" panose="020B0A04020102020204" pitchFamily="34" charset="0"/>
              </a:rPr>
              <a:t>Petrol ve Gaz Sektöründe  Yeni Bir Kamusal Yapılanmaya İhtiyaç (1)</a:t>
            </a:r>
          </a:p>
        </p:txBody>
      </p:sp>
      <p:sp>
        <p:nvSpPr>
          <p:cNvPr id="9" name="Slayt Numarası Yer Tutucusu 8"/>
          <p:cNvSpPr>
            <a:spLocks noGrp="1"/>
          </p:cNvSpPr>
          <p:nvPr>
            <p:ph type="sldNum" sz="quarter" idx="12"/>
          </p:nvPr>
        </p:nvSpPr>
        <p:spPr>
          <a:xfrm>
            <a:off x="8604448" y="6381328"/>
            <a:ext cx="515802" cy="437133"/>
          </a:xfrm>
        </p:spPr>
        <p:txBody>
          <a:bodyPr/>
          <a:lstStyle/>
          <a:p>
            <a:fld id="{2980368C-8C33-40A0-AE12-C79D8B8014BE}" type="slidenum">
              <a:rPr lang="tr-TR" sz="1400" smtClean="0"/>
              <a:pPr/>
              <a:t>110</a:t>
            </a:fld>
            <a:endParaRPr lang="tr-TR" sz="1400" dirty="0"/>
          </a:p>
        </p:txBody>
      </p:sp>
    </p:spTree>
    <p:extLst>
      <p:ext uri="{BB962C8B-B14F-4D97-AF65-F5344CB8AC3E}">
        <p14:creationId xmlns:p14="http://schemas.microsoft.com/office/powerpoint/2010/main" val="3734196034"/>
      </p:ext>
    </p:extLst>
  </p:cSld>
  <p:clrMapOvr>
    <a:masterClrMapping/>
  </p:clrMapOvr>
  <p:timing>
    <p:tnLst>
      <p:par>
        <p:cTn id="1" dur="indefinite" restart="never" nodeType="tmRoot"/>
      </p:par>
    </p:tn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1"/>
          <p:cNvSpPr txBox="1">
            <a:spLocks/>
          </p:cNvSpPr>
          <p:nvPr/>
        </p:nvSpPr>
        <p:spPr>
          <a:xfrm>
            <a:off x="179512" y="989013"/>
            <a:ext cx="8640960" cy="5616575"/>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lvl="0" indent="0" algn="just" fontAlgn="base">
              <a:spcBef>
                <a:spcPct val="0"/>
              </a:spcBef>
              <a:spcAft>
                <a:spcPct val="0"/>
              </a:spcAft>
              <a:buNone/>
            </a:pPr>
            <a:r>
              <a:rPr lang="tr-TR" sz="2000" b="1" dirty="0">
                <a:ea typeface="Calibri" pitchFamily="34" charset="0"/>
                <a:cs typeface="Arial" pitchFamily="34" charset="0"/>
              </a:rPr>
              <a:t>Ülkemiz egemenlik alanındaki deniz alanlarının tamamında, bugüne değin yapılan çalışmaların sonuçlarını ve Bölge yakınında diğer ülkelerin yaptığı sondaj ve keşifleri dikkate alan ve öncelikli bölgeleri belirleyen bir plan ve program dahilinde,  MTA ve TPAO işbirliği ile iki ve üç boyutlu sismik çalışmalar yapılmalı, sonuçlar değerlendirilmeli, sonuçların anlamlı bulunduğu bölgelerde daha detaylı jeolojik ve </a:t>
            </a:r>
            <a:r>
              <a:rPr lang="tr-TR" sz="2000" b="1" dirty="0" err="1">
                <a:ea typeface="Calibri" pitchFamily="34" charset="0"/>
                <a:cs typeface="Arial" pitchFamily="34" charset="0"/>
              </a:rPr>
              <a:t>jeoteknik</a:t>
            </a:r>
            <a:r>
              <a:rPr lang="tr-TR" sz="2000" b="1" dirty="0">
                <a:ea typeface="Calibri" pitchFamily="34" charset="0"/>
                <a:cs typeface="Arial" pitchFamily="34" charset="0"/>
              </a:rPr>
              <a:t> çalışmalar yapılarak, sondaj yapılacak konumlar (</a:t>
            </a:r>
            <a:r>
              <a:rPr lang="tr-TR" sz="2000" b="1" dirty="0" err="1">
                <a:ea typeface="Calibri" pitchFamily="34" charset="0"/>
                <a:cs typeface="Arial" pitchFamily="34" charset="0"/>
              </a:rPr>
              <a:t>lokasyonlar</a:t>
            </a:r>
            <a:r>
              <a:rPr lang="tr-TR" sz="2000" b="1" dirty="0">
                <a:ea typeface="Calibri" pitchFamily="34" charset="0"/>
                <a:cs typeface="Arial" pitchFamily="34" charset="0"/>
              </a:rPr>
              <a:t>) belirlenmelidir.</a:t>
            </a:r>
            <a:r>
              <a:rPr lang="tr-TR" sz="2000" b="1" dirty="0"/>
              <a:t> TPAO’nun Deniz Operasyonları Dairesi deneyimli kadrolarla takviye edilmeli ve genel olarak TPAO, özel olarak Deniz Operasyonları Dairesi ;</a:t>
            </a:r>
            <a:r>
              <a:rPr lang="tr-TR" sz="2000" b="1" dirty="0">
                <a:cs typeface="Arial" pitchFamily="34" charset="0"/>
              </a:rPr>
              <a:t>	iki adet derin deniz sondaj gemisi, </a:t>
            </a:r>
            <a:r>
              <a:rPr lang="tr-TR" sz="2000" b="1" dirty="0" smtClean="0">
                <a:cs typeface="Arial" pitchFamily="34" charset="0"/>
              </a:rPr>
              <a:t> bir </a:t>
            </a:r>
            <a:r>
              <a:rPr lang="tr-TR" sz="2000" b="1" dirty="0">
                <a:cs typeface="Arial" pitchFamily="34" charset="0"/>
              </a:rPr>
              <a:t>adet sismik araştırma gemisi ve üç </a:t>
            </a:r>
            <a:r>
              <a:rPr lang="tr-TR" sz="2000" b="1" dirty="0" smtClean="0">
                <a:cs typeface="Arial" pitchFamily="34" charset="0"/>
              </a:rPr>
              <a:t>adet </a:t>
            </a:r>
            <a:r>
              <a:rPr lang="tr-TR" sz="2000" b="1" dirty="0">
                <a:cs typeface="Arial" pitchFamily="34" charset="0"/>
              </a:rPr>
              <a:t>destek gemisini sorunsuz çalıştırabilecek organizasyon, kadro ve kaynaklara kavuşturulmalıdır. Bu birim,  kurulması önerilen Türkiye Petrol ve Doğal Gaz </a:t>
            </a:r>
            <a:r>
              <a:rPr lang="tr-TR" sz="2000" b="1" dirty="0" smtClean="0">
                <a:cs typeface="Arial" pitchFamily="34" charset="0"/>
              </a:rPr>
              <a:t>Kurumu (TPDK) </a:t>
            </a:r>
            <a:r>
              <a:rPr lang="tr-TR" sz="2000" b="1" dirty="0">
                <a:cs typeface="Arial" pitchFamily="34" charset="0"/>
              </a:rPr>
              <a:t>bünyesinde deniz operasyonları alanında faaliyet gösterecek TPDK </a:t>
            </a:r>
            <a:r>
              <a:rPr lang="tr-TR" sz="2000" b="1" dirty="0" err="1" smtClean="0">
                <a:cs typeface="Arial" pitchFamily="34" charset="0"/>
              </a:rPr>
              <a:t>Offshore</a:t>
            </a:r>
            <a:r>
              <a:rPr lang="tr-TR" sz="2000" b="1" dirty="0" smtClean="0">
                <a:cs typeface="Arial" pitchFamily="34" charset="0"/>
              </a:rPr>
              <a:t> </a:t>
            </a:r>
            <a:r>
              <a:rPr lang="tr-TR" sz="2000" b="1" dirty="0">
                <a:cs typeface="Arial" pitchFamily="34" charset="0"/>
              </a:rPr>
              <a:t>Operasyon Şirketi olarak çalışmalarını sürdürmelidir.</a:t>
            </a:r>
          </a:p>
          <a:p>
            <a:endParaRPr lang="tr-TR" sz="1800" b="1" dirty="0"/>
          </a:p>
        </p:txBody>
      </p:sp>
      <p:sp>
        <p:nvSpPr>
          <p:cNvPr id="5" name="1 Başlık"/>
          <p:cNvSpPr txBox="1">
            <a:spLocks/>
          </p:cNvSpPr>
          <p:nvPr/>
        </p:nvSpPr>
        <p:spPr bwMode="auto">
          <a:xfrm>
            <a:off x="0" y="7901"/>
            <a:ext cx="8352000" cy="830997"/>
          </a:xfrm>
          <a:prstGeom prst="rect">
            <a:avLst/>
          </a:prstGeom>
          <a:solidFill>
            <a:srgbClr val="FFFF66"/>
          </a:solidFill>
          <a:ln w="9525">
            <a:noFill/>
            <a:miter lim="800000"/>
            <a:headEnd/>
            <a:tailEnd/>
          </a:ln>
        </p:spPr>
        <p:txBody>
          <a:bodyPr vert="horz" wrap="square" lIns="91440" tIns="45720" rIns="91440" bIns="45720" numCol="1" anchor="t" anchorCtr="0" compatLnSpc="1">
            <a:prstTxWarp prst="textNoShape">
              <a:avLst/>
            </a:prstTxWarp>
            <a:spAutoFit/>
          </a:bodyPr>
          <a:lstStyle/>
          <a:p>
            <a:pPr algn="ctr"/>
            <a:r>
              <a:rPr lang="tr-TR" sz="2400" dirty="0" smtClean="0">
                <a:solidFill>
                  <a:srgbClr val="000099"/>
                </a:solidFill>
                <a:latin typeface="Arial Black" panose="020B0A04020102020204" pitchFamily="34" charset="0"/>
              </a:rPr>
              <a:t>Petrol ve Gaz Sektöründe  Yeni Bir Kamusal Yapılanmaya İhtiyaç (2)</a:t>
            </a:r>
          </a:p>
        </p:txBody>
      </p:sp>
      <p:sp>
        <p:nvSpPr>
          <p:cNvPr id="9" name="Slayt Numarası Yer Tutucusu 8"/>
          <p:cNvSpPr>
            <a:spLocks noGrp="1"/>
          </p:cNvSpPr>
          <p:nvPr>
            <p:ph type="sldNum" sz="quarter" idx="12"/>
          </p:nvPr>
        </p:nvSpPr>
        <p:spPr>
          <a:xfrm>
            <a:off x="8604448" y="6381328"/>
            <a:ext cx="515802" cy="437133"/>
          </a:xfrm>
        </p:spPr>
        <p:txBody>
          <a:bodyPr/>
          <a:lstStyle/>
          <a:p>
            <a:fld id="{2980368C-8C33-40A0-AE12-C79D8B8014BE}" type="slidenum">
              <a:rPr lang="tr-TR" sz="1400" smtClean="0"/>
              <a:pPr/>
              <a:t>111</a:t>
            </a:fld>
            <a:endParaRPr lang="tr-TR" sz="1400" dirty="0"/>
          </a:p>
        </p:txBody>
      </p:sp>
    </p:spTree>
    <p:extLst>
      <p:ext uri="{BB962C8B-B14F-4D97-AF65-F5344CB8AC3E}">
        <p14:creationId xmlns:p14="http://schemas.microsoft.com/office/powerpoint/2010/main" val="569921493"/>
      </p:ext>
    </p:extLst>
  </p:cSld>
  <p:clrMapOvr>
    <a:masterClrMapping/>
  </p:clrMapOvr>
  <p:timing>
    <p:tnLst>
      <p:par>
        <p:cTn id="1" dur="indefinite" restart="never" nodeType="tmRoot"/>
      </p:par>
    </p:tn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ayt Numarası Yer Tutucusu 7"/>
          <p:cNvSpPr>
            <a:spLocks noGrp="1"/>
          </p:cNvSpPr>
          <p:nvPr>
            <p:ph type="sldNum" sz="quarter" idx="12"/>
          </p:nvPr>
        </p:nvSpPr>
        <p:spPr>
          <a:xfrm>
            <a:off x="8532440" y="6453336"/>
            <a:ext cx="587810" cy="365125"/>
          </a:xfrm>
        </p:spPr>
        <p:txBody>
          <a:bodyPr/>
          <a:lstStyle/>
          <a:p>
            <a:fld id="{2980368C-8C33-40A0-AE12-C79D8B8014BE}" type="slidenum">
              <a:rPr lang="tr-TR" sz="1400" smtClean="0"/>
              <a:pPr/>
              <a:t>112</a:t>
            </a:fld>
            <a:endParaRPr lang="tr-TR" sz="1400" dirty="0"/>
          </a:p>
        </p:txBody>
      </p:sp>
      <p:sp>
        <p:nvSpPr>
          <p:cNvPr id="6" name="Content Placeholder 1"/>
          <p:cNvSpPr txBox="1">
            <a:spLocks/>
          </p:cNvSpPr>
          <p:nvPr/>
        </p:nvSpPr>
        <p:spPr>
          <a:xfrm>
            <a:off x="285750" y="1428750"/>
            <a:ext cx="8859838" cy="272033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742950" indent="-742950">
              <a:buClr>
                <a:srgbClr val="C00000"/>
              </a:buClr>
              <a:buSzPct val="100000"/>
              <a:buFont typeface="Arial" panose="020B0604020202020204" pitchFamily="34" charset="0"/>
              <a:buNone/>
            </a:pPr>
            <a:r>
              <a:rPr lang="tr-TR" sz="4400" b="1" dirty="0" smtClean="0">
                <a:solidFill>
                  <a:srgbClr val="000099"/>
                </a:solidFill>
              </a:rPr>
              <a:t>11. </a:t>
            </a:r>
          </a:p>
          <a:p>
            <a:pPr marL="742950" indent="-742950">
              <a:buClr>
                <a:srgbClr val="C00000"/>
              </a:buClr>
              <a:buSzPct val="100000"/>
              <a:buFont typeface="Arial" panose="020B0604020202020204" pitchFamily="34" charset="0"/>
              <a:buNone/>
            </a:pPr>
            <a:r>
              <a:rPr lang="tr-TR" sz="4400" b="1" dirty="0" smtClean="0">
                <a:solidFill>
                  <a:srgbClr val="000099"/>
                </a:solidFill>
              </a:rPr>
              <a:t>NÜKLEER ELEKTRİK SANTRALLARI</a:t>
            </a:r>
          </a:p>
          <a:p>
            <a:pPr marL="0" indent="0">
              <a:spcAft>
                <a:spcPts val="1200"/>
              </a:spcAft>
              <a:buClr>
                <a:srgbClr val="C00000"/>
              </a:buClr>
              <a:buSzPct val="100000"/>
              <a:buFont typeface="Arial" panose="020B0604020202020204" pitchFamily="34" charset="0"/>
              <a:buNone/>
            </a:pPr>
            <a:r>
              <a:rPr lang="tr-TR" sz="4400" b="1" dirty="0" smtClean="0">
                <a:solidFill>
                  <a:srgbClr val="000099"/>
                </a:solidFill>
              </a:rPr>
              <a:t>HAKKINDA</a:t>
            </a:r>
            <a:endParaRPr lang="tr-TR" sz="4400" b="1" dirty="0">
              <a:solidFill>
                <a:srgbClr val="000099"/>
              </a:solidFill>
            </a:endParaRPr>
          </a:p>
        </p:txBody>
      </p:sp>
    </p:spTree>
    <p:extLst>
      <p:ext uri="{BB962C8B-B14F-4D97-AF65-F5344CB8AC3E}">
        <p14:creationId xmlns:p14="http://schemas.microsoft.com/office/powerpoint/2010/main" val="2536356193"/>
      </p:ext>
    </p:extLst>
  </p:cSld>
  <p:clrMapOvr>
    <a:masterClrMapping/>
  </p:clrMapOvr>
  <p:timing>
    <p:tnLst>
      <p:par>
        <p:cTn id="1" dur="indefinite" restart="never" nodeType="tmRoot"/>
      </p:par>
    </p:tn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1"/>
          <p:cNvSpPr txBox="1">
            <a:spLocks/>
          </p:cNvSpPr>
          <p:nvPr/>
        </p:nvSpPr>
        <p:spPr>
          <a:xfrm>
            <a:off x="107504" y="836613"/>
            <a:ext cx="8966076" cy="5616723"/>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just"/>
            <a:r>
              <a:rPr lang="tr-TR" sz="2000" b="1" dirty="0" smtClean="0"/>
              <a:t>Türkiye’de enerji sektöründe planlama anlayış ve uygulaması  yoktur. Planlama olmadığı gibi kısa, orta ve uzun vadeli enerji strateji belgeleri, yol haritaları ve eylem planları da  mevcut değildir. Aynı şekilde, Türkiye’nin nükleer enerji strateji belgesi, yol haritası, eylem planı yoktur ama nükleer santral  yasası vardır.</a:t>
            </a:r>
          </a:p>
          <a:p>
            <a:pPr algn="just"/>
            <a:r>
              <a:rPr lang="tr-TR" sz="2000" b="1" dirty="0" smtClean="0"/>
              <a:t>Türkiye’de ihtiyacın üzerinde bir elektrik üretim kapasitesi ve önümüzdeki on-on beş yıl sonrasına kadar ihtiyaçları karşılayabilecek bir proje stoku mevcuttur.</a:t>
            </a:r>
          </a:p>
          <a:p>
            <a:pPr algn="just"/>
            <a:r>
              <a:rPr lang="tr-TR" sz="2000" b="1" dirty="0" smtClean="0"/>
              <a:t>Enerjinin verimli kullanımıyla nihai sektörlerde %30’a varan tasarruf  imkanları değerlendirilirse, bu ilave bir arz imkanı yaratacaktır.</a:t>
            </a:r>
          </a:p>
          <a:p>
            <a:pPr algn="just"/>
            <a:r>
              <a:rPr lang="tr-TR" sz="2000" b="1" dirty="0" smtClean="0"/>
              <a:t>Mevcut santralların bakım, onarım ve rehabilitasyon çalışmalarının düzenli yapılması ve planlı bir enerji yönetimi ile, mevcut elektrik üretiminin  asgari   dörtte birinden fazla  ilave üretim mümkün olabilir.</a:t>
            </a:r>
          </a:p>
          <a:p>
            <a:pPr algn="just"/>
            <a:r>
              <a:rPr lang="tr-TR" sz="2000" b="1" dirty="0" smtClean="0"/>
              <a:t>Artan elektrik ihtiyacı, bütün bu önlemlerle karşılanamaz ise, değerlendirmeyi bekleyen rüzgar, güneş vb. yenilenebilir kaynaklar mevcuttur.</a:t>
            </a:r>
          </a:p>
          <a:p>
            <a:pPr algn="just"/>
            <a:r>
              <a:rPr lang="tr-TR" sz="2000" b="1" dirty="0" smtClean="0"/>
              <a:t>Ülkemizin inşaatı süren Akkuyu NGS’e, sözleşme görüşmeleri süren Sinop NGS’ye  ve İğneadaya  kurulacağı söylenen </a:t>
            </a:r>
            <a:r>
              <a:rPr lang="tr-TR" sz="2000" b="1" dirty="0" err="1" smtClean="0"/>
              <a:t>NGS’ye</a:t>
            </a:r>
            <a:r>
              <a:rPr lang="tr-TR" sz="2000" b="1" dirty="0" smtClean="0"/>
              <a:t>, özet olarak  nükleer santrallara ihtiyacı yoktur.</a:t>
            </a:r>
          </a:p>
        </p:txBody>
      </p:sp>
      <p:sp>
        <p:nvSpPr>
          <p:cNvPr id="9" name="Slayt Numarası Yer Tutucusu 8"/>
          <p:cNvSpPr>
            <a:spLocks noGrp="1"/>
          </p:cNvSpPr>
          <p:nvPr>
            <p:ph type="sldNum" sz="quarter" idx="4294967295"/>
          </p:nvPr>
        </p:nvSpPr>
        <p:spPr>
          <a:xfrm>
            <a:off x="8604448" y="6453336"/>
            <a:ext cx="515802" cy="365125"/>
          </a:xfrm>
        </p:spPr>
        <p:txBody>
          <a:bodyPr/>
          <a:lstStyle/>
          <a:p>
            <a:fld id="{2980368C-8C33-40A0-AE12-C79D8B8014BE}" type="slidenum">
              <a:rPr lang="tr-TR" sz="1400" smtClean="0"/>
              <a:pPr/>
              <a:t>113</a:t>
            </a:fld>
            <a:endParaRPr lang="tr-TR" sz="1400" dirty="0"/>
          </a:p>
        </p:txBody>
      </p:sp>
      <p:sp>
        <p:nvSpPr>
          <p:cNvPr id="7" name="Başlık 1"/>
          <p:cNvSpPr txBox="1">
            <a:spLocks/>
          </p:cNvSpPr>
          <p:nvPr/>
        </p:nvSpPr>
        <p:spPr>
          <a:xfrm>
            <a:off x="0" y="0"/>
            <a:ext cx="8363970" cy="771166"/>
          </a:xfrm>
          <a:prstGeom prst="rect">
            <a:avLst/>
          </a:prstGeom>
          <a:solidFill>
            <a:srgbClr val="FFFF66"/>
          </a:solidFill>
          <a:ln w="9525">
            <a:noFill/>
            <a:miter lim="800000"/>
            <a:headEnd/>
            <a:tailEnd/>
          </a:ln>
        </p:spPr>
        <p:txBody>
          <a:bodyPr vert="horz" wrap="square" lIns="91440" tIns="45720" rIns="91440" bIns="45720" numCol="1" rtlCol="0" anchor="ctr" anchorCtr="0" compatLnSpc="1">
            <a:prstTxWarp prst="textNoShape">
              <a:avLst/>
            </a:prstTxWarp>
            <a:normAutofit fontScale="97500"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tr-TR" sz="2400" b="1" dirty="0">
                <a:solidFill>
                  <a:srgbClr val="000099"/>
                </a:solidFill>
                <a:latin typeface="Arial Black" pitchFamily="34" charset="0"/>
              </a:rPr>
              <a:t>Nükleer  Elektrik Santral </a:t>
            </a:r>
            <a:r>
              <a:rPr lang="tr-TR" sz="2400" b="1" dirty="0" smtClean="0">
                <a:solidFill>
                  <a:srgbClr val="000099"/>
                </a:solidFill>
                <a:latin typeface="Arial Black" pitchFamily="34" charset="0"/>
              </a:rPr>
              <a:t>Projeleri </a:t>
            </a:r>
            <a:r>
              <a:rPr lang="tr-TR" sz="2400" b="1" dirty="0">
                <a:solidFill>
                  <a:srgbClr val="000099"/>
                </a:solidFill>
                <a:latin typeface="Arial Black" pitchFamily="34" charset="0"/>
              </a:rPr>
              <a:t>Üzerine Bir Kaç Söz (1)</a:t>
            </a:r>
          </a:p>
        </p:txBody>
      </p:sp>
    </p:spTree>
    <p:extLst>
      <p:ext uri="{BB962C8B-B14F-4D97-AF65-F5344CB8AC3E}">
        <p14:creationId xmlns:p14="http://schemas.microsoft.com/office/powerpoint/2010/main" val="1201766435"/>
      </p:ext>
    </p:extLst>
  </p:cSld>
  <p:clrMapOvr>
    <a:masterClrMapping/>
  </p:clrMapOvr>
  <p:timing>
    <p:tnLst>
      <p:par>
        <p:cTn id="1" dur="indefinite" restart="never" nodeType="tmRoot"/>
      </p:par>
    </p:tn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1"/>
          <p:cNvSpPr txBox="1">
            <a:spLocks/>
          </p:cNvSpPr>
          <p:nvPr/>
        </p:nvSpPr>
        <p:spPr>
          <a:xfrm>
            <a:off x="107504" y="836613"/>
            <a:ext cx="8784976" cy="5616723"/>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just"/>
            <a:endParaRPr lang="tr-TR" sz="2000" b="1" dirty="0" smtClean="0"/>
          </a:p>
          <a:p>
            <a:pPr algn="just"/>
            <a:r>
              <a:rPr lang="tr-TR" sz="2000" b="1" dirty="0" smtClean="0"/>
              <a:t>Düzenleyici ve denetleyici yapılar kurulmadan ve etkin bir şekilde çalışmadan, nükleer santral projelerinde israr edilmesi ve Akkuyu NGS’de olduğu gibi hızla inşaata başlanması  toplum yararına değildir.</a:t>
            </a:r>
          </a:p>
          <a:p>
            <a:pPr algn="just"/>
            <a:r>
              <a:rPr lang="tr-TR" sz="2000" b="1" dirty="0" err="1" smtClean="0"/>
              <a:t>Akkuyu</a:t>
            </a:r>
            <a:r>
              <a:rPr lang="tr-TR" sz="2000" b="1" dirty="0" smtClean="0"/>
              <a:t> NGS, Rusya Federasyonu için stratejik öneme sahiptir. Çünkü, Rus şirketleri tarafından inşa edilecek ve çalıştırılacak bu santral, dünyada  nükleere dayalı elektrik üretiminde ilk Yap-Sahip Ol-İşlet (BOO)  uygulamasıdır. Kullanılan reaktör modeli de, Rusya dışında ilk kez uygulanacaktır.</a:t>
            </a:r>
          </a:p>
          <a:p>
            <a:pPr algn="just"/>
            <a:r>
              <a:rPr lang="tr-TR" sz="2000" b="1" dirty="0" smtClean="0"/>
              <a:t>Akkuyu NGS projesinde toplum yararı yoktur. Çünkü, üretilecek elektriğin yarısına onbeş yıl süre ile  ve  bugünün piyasa fiyatlarının çok üzerinde bir fiyat olan 12,35 </a:t>
            </a:r>
            <a:r>
              <a:rPr lang="tr-TR" sz="2000" b="1" dirty="0" err="1" smtClean="0"/>
              <a:t>USDcent</a:t>
            </a:r>
            <a:r>
              <a:rPr lang="tr-TR" sz="2000" b="1" dirty="0" smtClean="0"/>
              <a:t>/</a:t>
            </a:r>
            <a:r>
              <a:rPr lang="tr-TR" sz="2000" b="1" dirty="0" err="1" smtClean="0"/>
              <a:t>kWh</a:t>
            </a:r>
            <a:r>
              <a:rPr lang="tr-TR" sz="2000" b="1" dirty="0" smtClean="0"/>
              <a:t>  fiyatla alım garantisi verilmiştir.  Santralda yılda  38 milyar </a:t>
            </a:r>
            <a:r>
              <a:rPr lang="tr-TR" sz="2000" b="1" dirty="0" err="1" smtClean="0"/>
              <a:t>kWh</a:t>
            </a:r>
            <a:r>
              <a:rPr lang="tr-TR" sz="2000" b="1" dirty="0" smtClean="0"/>
              <a:t> elektrik üretilecektir.</a:t>
            </a:r>
          </a:p>
          <a:p>
            <a:pPr algn="just"/>
            <a:r>
              <a:rPr lang="tr-TR" sz="2000" b="1" dirty="0" smtClean="0"/>
              <a:t>Her yıl için:  38 milyar </a:t>
            </a:r>
            <a:r>
              <a:rPr lang="tr-TR" sz="2000" b="1" dirty="0" err="1" smtClean="0"/>
              <a:t>kwh</a:t>
            </a:r>
            <a:r>
              <a:rPr lang="tr-TR" sz="2000" b="1" dirty="0" smtClean="0"/>
              <a:t> x 0,50 x 0,1235 USD cent= 2.346.500.000 USD,</a:t>
            </a:r>
          </a:p>
          <a:p>
            <a:pPr algn="just"/>
            <a:r>
              <a:rPr lang="tr-TR" sz="2000" b="1" dirty="0" smtClean="0"/>
              <a:t>Onbeş yıl için  2.346.500.000 UDSD/yıl x 15 yıl=35.190.000.000 USD </a:t>
            </a:r>
          </a:p>
          <a:p>
            <a:pPr algn="just"/>
            <a:r>
              <a:rPr lang="tr-TR" sz="2000" b="1" dirty="0" smtClean="0"/>
              <a:t>İlgili kamu  kuruluşu tarafından yatırımcı  Rus şirkete ödenecektir. Bu tutar, halkın ödediği vergilerden karşılanacaktır.</a:t>
            </a:r>
          </a:p>
        </p:txBody>
      </p:sp>
      <p:sp>
        <p:nvSpPr>
          <p:cNvPr id="9" name="Slayt Numarası Yer Tutucusu 8"/>
          <p:cNvSpPr>
            <a:spLocks noGrp="1"/>
          </p:cNvSpPr>
          <p:nvPr>
            <p:ph type="sldNum" sz="quarter" idx="4294967295"/>
          </p:nvPr>
        </p:nvSpPr>
        <p:spPr>
          <a:xfrm>
            <a:off x="8604448" y="6453336"/>
            <a:ext cx="515802" cy="365125"/>
          </a:xfrm>
        </p:spPr>
        <p:txBody>
          <a:bodyPr/>
          <a:lstStyle/>
          <a:p>
            <a:fld id="{2980368C-8C33-40A0-AE12-C79D8B8014BE}" type="slidenum">
              <a:rPr lang="tr-TR" sz="1400" smtClean="0"/>
              <a:pPr/>
              <a:t>114</a:t>
            </a:fld>
            <a:endParaRPr lang="tr-TR" sz="1400" dirty="0"/>
          </a:p>
        </p:txBody>
      </p:sp>
      <p:sp>
        <p:nvSpPr>
          <p:cNvPr id="7" name="Başlık 1"/>
          <p:cNvSpPr txBox="1">
            <a:spLocks/>
          </p:cNvSpPr>
          <p:nvPr/>
        </p:nvSpPr>
        <p:spPr>
          <a:xfrm>
            <a:off x="0" y="0"/>
            <a:ext cx="8363970" cy="771166"/>
          </a:xfrm>
          <a:prstGeom prst="rect">
            <a:avLst/>
          </a:prstGeom>
          <a:solidFill>
            <a:srgbClr val="FFFF66"/>
          </a:solidFill>
          <a:ln w="9525">
            <a:noFill/>
            <a:miter lim="800000"/>
            <a:headEnd/>
            <a:tailEnd/>
          </a:ln>
        </p:spPr>
        <p:txBody>
          <a:bodyPr vert="horz" wrap="square" lIns="91440" tIns="45720" rIns="91440" bIns="45720" numCol="1" rtlCol="0" anchor="ctr" anchorCtr="0" compatLnSpc="1">
            <a:prstTxWarp prst="textNoShape">
              <a:avLst/>
            </a:prstTxWarp>
            <a:normAutofit fontScale="97500"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tr-TR" sz="2400" b="1" dirty="0">
                <a:solidFill>
                  <a:srgbClr val="000099"/>
                </a:solidFill>
                <a:latin typeface="Arial Black" pitchFamily="34" charset="0"/>
              </a:rPr>
              <a:t>Nükleer  Elektrik Santral </a:t>
            </a:r>
            <a:r>
              <a:rPr lang="tr-TR" sz="2400" b="1" dirty="0" smtClean="0">
                <a:solidFill>
                  <a:srgbClr val="000099"/>
                </a:solidFill>
                <a:latin typeface="Arial Black" pitchFamily="34" charset="0"/>
              </a:rPr>
              <a:t>Projeleri </a:t>
            </a:r>
            <a:r>
              <a:rPr lang="tr-TR" sz="2400" b="1" dirty="0">
                <a:solidFill>
                  <a:srgbClr val="000099"/>
                </a:solidFill>
                <a:latin typeface="Arial Black" pitchFamily="34" charset="0"/>
              </a:rPr>
              <a:t>Üzerine Bir Kaç Söz </a:t>
            </a:r>
            <a:r>
              <a:rPr lang="tr-TR" sz="2400" b="1" dirty="0" smtClean="0">
                <a:solidFill>
                  <a:srgbClr val="000099"/>
                </a:solidFill>
                <a:latin typeface="Arial Black" pitchFamily="34" charset="0"/>
              </a:rPr>
              <a:t>(2)</a:t>
            </a:r>
            <a:endParaRPr lang="tr-TR" sz="2400" b="1" dirty="0">
              <a:solidFill>
                <a:srgbClr val="000099"/>
              </a:solidFill>
              <a:latin typeface="Arial Black" pitchFamily="34" charset="0"/>
            </a:endParaRPr>
          </a:p>
        </p:txBody>
      </p:sp>
    </p:spTree>
    <p:extLst>
      <p:ext uri="{BB962C8B-B14F-4D97-AF65-F5344CB8AC3E}">
        <p14:creationId xmlns:p14="http://schemas.microsoft.com/office/powerpoint/2010/main" val="1201766435"/>
      </p:ext>
    </p:extLst>
  </p:cSld>
  <p:clrMapOvr>
    <a:masterClrMapping/>
  </p:clrMapOvr>
  <p:timing>
    <p:tnLst>
      <p:par>
        <p:cTn id="1" dur="indefinite" restart="never" nodeType="tmRoot"/>
      </p:par>
    </p:tn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1"/>
          <p:cNvSpPr txBox="1">
            <a:spLocks/>
          </p:cNvSpPr>
          <p:nvPr/>
        </p:nvSpPr>
        <p:spPr>
          <a:xfrm>
            <a:off x="107504" y="836613"/>
            <a:ext cx="8966076" cy="5616723"/>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just"/>
            <a:endParaRPr lang="tr-TR" sz="2000" b="1" dirty="0" smtClean="0"/>
          </a:p>
          <a:p>
            <a:pPr algn="just"/>
            <a:r>
              <a:rPr lang="tr-TR" sz="2000" b="1" dirty="0" smtClean="0"/>
              <a:t>Üretimin serbest piyasaya  satılacağı söylenen  diğer yarısının  satış gelirleri ile Türkiye tarafından garanti edilen 35 milyar USD gelir, Rus yatırımcının 25 milyar dolar olacağı söylenen  yatırımını garanti altına almaktadır.</a:t>
            </a:r>
          </a:p>
          <a:p>
            <a:pPr algn="just"/>
            <a:r>
              <a:rPr lang="tr-TR" sz="2000" b="1" dirty="0" smtClean="0"/>
              <a:t>Yatırımcı Rus firması, Akkuyu NGS’yi örnek gösterek  kendi yapacağı ve işleteceği başka NGS projeleri almayı amaçlamaktadır. Bu nedenle, </a:t>
            </a:r>
            <a:r>
              <a:rPr lang="tr-TR" sz="2000" b="1" dirty="0" err="1" smtClean="0"/>
              <a:t>Akkuyu</a:t>
            </a:r>
            <a:r>
              <a:rPr lang="tr-TR" sz="2000" b="1" dirty="0" smtClean="0"/>
              <a:t> NGS yatırımını hızla sürdürmek istemektedir. Yeterli denetim mekanizmaları tesis edlmeden ve işler hale gelmeden başlatılan deniz yapıları ve santral  yapıları temel inşaatları hızla sürdürülmektedir. </a:t>
            </a:r>
          </a:p>
          <a:p>
            <a:pPr algn="just"/>
            <a:r>
              <a:rPr lang="tr-TR" sz="2000" b="1" dirty="0" smtClean="0"/>
              <a:t>Bugün Türkiye birincil enerji arzında %27,8, enerji girdileri ithalatında %36,7  gibi yüksek oranlarda olan Rusya Federasyonuna bağımlıdır. “Dışa bağımlılığı azaltacağı” iddialarının  tersine yakıt, teknoloji, işletmesi ve mülkiyeti olmak üzere her boyutta Rusya’ya bağımlı olan Akkuyu NGS, gerçekleşmesi halinde bu bağımlığı daha da arttıracaktır.</a:t>
            </a:r>
          </a:p>
          <a:p>
            <a:pPr algn="just">
              <a:buFont typeface="Arial" panose="020B0604020202020204" pitchFamily="34" charset="0"/>
              <a:buNone/>
            </a:pPr>
            <a:endParaRPr lang="tr-TR" sz="1900" b="1" dirty="0" smtClean="0"/>
          </a:p>
        </p:txBody>
      </p:sp>
      <p:sp>
        <p:nvSpPr>
          <p:cNvPr id="9" name="Slayt Numarası Yer Tutucusu 8"/>
          <p:cNvSpPr>
            <a:spLocks noGrp="1"/>
          </p:cNvSpPr>
          <p:nvPr>
            <p:ph type="sldNum" sz="quarter" idx="4294967295"/>
          </p:nvPr>
        </p:nvSpPr>
        <p:spPr>
          <a:xfrm>
            <a:off x="8604448" y="6453336"/>
            <a:ext cx="515802" cy="365125"/>
          </a:xfrm>
        </p:spPr>
        <p:txBody>
          <a:bodyPr/>
          <a:lstStyle/>
          <a:p>
            <a:fld id="{2980368C-8C33-40A0-AE12-C79D8B8014BE}" type="slidenum">
              <a:rPr lang="tr-TR" sz="1400" smtClean="0"/>
              <a:pPr/>
              <a:t>115</a:t>
            </a:fld>
            <a:endParaRPr lang="tr-TR" sz="1400" dirty="0"/>
          </a:p>
        </p:txBody>
      </p:sp>
      <p:sp>
        <p:nvSpPr>
          <p:cNvPr id="7" name="Başlık 1"/>
          <p:cNvSpPr txBox="1">
            <a:spLocks/>
          </p:cNvSpPr>
          <p:nvPr/>
        </p:nvSpPr>
        <p:spPr>
          <a:xfrm>
            <a:off x="0" y="0"/>
            <a:ext cx="8363970" cy="771166"/>
          </a:xfrm>
          <a:prstGeom prst="rect">
            <a:avLst/>
          </a:prstGeom>
          <a:solidFill>
            <a:srgbClr val="FFFF66"/>
          </a:solidFill>
          <a:ln w="9525">
            <a:noFill/>
            <a:miter lim="800000"/>
            <a:headEnd/>
            <a:tailEnd/>
          </a:ln>
        </p:spPr>
        <p:txBody>
          <a:bodyPr vert="horz" wrap="square" lIns="91440" tIns="45720" rIns="91440" bIns="45720" numCol="1" rtlCol="0" anchor="ctr" anchorCtr="0" compatLnSpc="1">
            <a:prstTxWarp prst="textNoShape">
              <a:avLst/>
            </a:prstTxWarp>
            <a:normAutofit fontScale="97500"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tr-TR" sz="2400" b="1" dirty="0">
                <a:solidFill>
                  <a:srgbClr val="000099"/>
                </a:solidFill>
                <a:latin typeface="Arial Black" pitchFamily="34" charset="0"/>
              </a:rPr>
              <a:t>Nükleer  Elektrik Santral </a:t>
            </a:r>
            <a:r>
              <a:rPr lang="tr-TR" sz="2400" b="1" dirty="0" smtClean="0">
                <a:solidFill>
                  <a:srgbClr val="000099"/>
                </a:solidFill>
                <a:latin typeface="Arial Black" pitchFamily="34" charset="0"/>
              </a:rPr>
              <a:t>Projeleri </a:t>
            </a:r>
            <a:r>
              <a:rPr lang="tr-TR" sz="2400" b="1" dirty="0">
                <a:solidFill>
                  <a:srgbClr val="000099"/>
                </a:solidFill>
                <a:latin typeface="Arial Black" pitchFamily="34" charset="0"/>
              </a:rPr>
              <a:t>Üzerine Bir Kaç Söz </a:t>
            </a:r>
            <a:r>
              <a:rPr lang="tr-TR" sz="2400" b="1" dirty="0" smtClean="0">
                <a:solidFill>
                  <a:srgbClr val="000099"/>
                </a:solidFill>
                <a:latin typeface="Arial Black" pitchFamily="34" charset="0"/>
              </a:rPr>
              <a:t>(3)</a:t>
            </a:r>
            <a:endParaRPr lang="tr-TR" sz="2400" b="1" dirty="0">
              <a:solidFill>
                <a:srgbClr val="000099"/>
              </a:solidFill>
              <a:latin typeface="Arial Black" pitchFamily="34" charset="0"/>
            </a:endParaRPr>
          </a:p>
        </p:txBody>
      </p:sp>
    </p:spTree>
    <p:extLst>
      <p:ext uri="{BB962C8B-B14F-4D97-AF65-F5344CB8AC3E}">
        <p14:creationId xmlns:p14="http://schemas.microsoft.com/office/powerpoint/2010/main" val="3928923086"/>
      </p:ext>
    </p:extLst>
  </p:cSld>
  <p:clrMapOvr>
    <a:masterClrMapping/>
  </p:clrMapOvr>
  <p:timing>
    <p:tnLst>
      <p:par>
        <p:cTn id="1" dur="indefinite" restart="never" nodeType="tmRoot"/>
      </p:par>
    </p:tn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1"/>
          <p:cNvSpPr txBox="1">
            <a:spLocks/>
          </p:cNvSpPr>
          <p:nvPr/>
        </p:nvSpPr>
        <p:spPr>
          <a:xfrm>
            <a:off x="107504" y="836613"/>
            <a:ext cx="8966076" cy="5616723"/>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just"/>
            <a:r>
              <a:rPr lang="tr-TR" sz="2000" b="1" dirty="0" smtClean="0"/>
              <a:t>Ülkemiz enerji yönetimi ise, gerçekleri dikkate almaksızın tutkulu biçimde ne pahasına  olursa olsun nükleer santral  kurma çabası içindedir. Ülkemizin genel olarak nükleer teknolojiler, özel olarak nükleer santrallar konusunda teknik bilgi birikimi ve deneyimi ise  yeterli değildir.</a:t>
            </a:r>
          </a:p>
          <a:p>
            <a:pPr algn="just"/>
            <a:r>
              <a:rPr lang="tr-TR" sz="2000" b="1" dirty="0" smtClean="0"/>
              <a:t>Düzenleyici ve denetleyici kurumlar henüz yeterince işlevsel ve etkin değildir. Nükleer Düzenleme Kurumu:</a:t>
            </a:r>
          </a:p>
          <a:p>
            <a:pPr algn="just"/>
            <a:r>
              <a:rPr lang="tr-TR" sz="2000" b="1" dirty="0" smtClean="0"/>
              <a:t>9.7.2018 tarihli Resmi Gazetede yayınlanan 2.7.2018 tarihli KHK ile kurulmuş,</a:t>
            </a:r>
          </a:p>
          <a:p>
            <a:pPr algn="just"/>
            <a:r>
              <a:rPr lang="tr-TR" sz="2000" b="1" dirty="0" smtClean="0"/>
              <a:t>6.2.2019 tarihli Resmi Gazetede yayınlanan kararla yöneticileri atanmış,</a:t>
            </a:r>
          </a:p>
          <a:p>
            <a:pPr algn="just"/>
            <a:r>
              <a:rPr lang="tr-TR" sz="2000" b="1" dirty="0" smtClean="0"/>
              <a:t>26.4.2091 tarihli Resmi Gazetede yayınlanan Teşkilat Yönetmeliği ile birimleri oluşturulmaya başlanmıştır.</a:t>
            </a:r>
          </a:p>
          <a:p>
            <a:pPr algn="just"/>
            <a:r>
              <a:rPr lang="tr-TR" sz="2000" b="1" dirty="0" smtClean="0"/>
              <a:t>Yakın zamana kadar TAEK’in TSE ve Burau Veritas eliyle, şimdi Nükleer  Düzenleme Kurumu elemanlarınca yapılmaya çalışılan denetim yeterli değildir. Yatırımı denetleyecek   bazı şirketleri  yatırımcı belirlemektedir. </a:t>
            </a:r>
          </a:p>
          <a:p>
            <a:pPr algn="just"/>
            <a:r>
              <a:rPr lang="tr-TR" sz="2000" b="1" dirty="0" smtClean="0"/>
              <a:t>Akkuyu NGS Projesinde teknoloji transferi öngörülmemektedir. Yapım sürecinde inşaat işlerinin azami  % 80, montaj işlerinin  % 50, devreye alma  işlerinin %15’inin yerli firmalara verileceği sözü, yalnızca bir sus payıdır.</a:t>
            </a:r>
            <a:endParaRPr lang="tr-TR" sz="2000" b="1" dirty="0" smtClean="0">
              <a:solidFill>
                <a:srgbClr val="FF0000"/>
              </a:solidFill>
            </a:endParaRPr>
          </a:p>
          <a:p>
            <a:pPr algn="just"/>
            <a:endParaRPr lang="tr-TR" sz="2000" b="1" dirty="0" smtClean="0"/>
          </a:p>
        </p:txBody>
      </p:sp>
      <p:sp>
        <p:nvSpPr>
          <p:cNvPr id="9" name="Slayt Numarası Yer Tutucusu 8"/>
          <p:cNvSpPr>
            <a:spLocks noGrp="1"/>
          </p:cNvSpPr>
          <p:nvPr>
            <p:ph type="sldNum" sz="quarter" idx="4294967295"/>
          </p:nvPr>
        </p:nvSpPr>
        <p:spPr>
          <a:xfrm>
            <a:off x="8604448" y="6453336"/>
            <a:ext cx="515802" cy="365125"/>
          </a:xfrm>
        </p:spPr>
        <p:txBody>
          <a:bodyPr/>
          <a:lstStyle/>
          <a:p>
            <a:fld id="{2980368C-8C33-40A0-AE12-C79D8B8014BE}" type="slidenum">
              <a:rPr lang="tr-TR" sz="1400" smtClean="0"/>
              <a:pPr/>
              <a:t>116</a:t>
            </a:fld>
            <a:endParaRPr lang="tr-TR" sz="1400" dirty="0"/>
          </a:p>
        </p:txBody>
      </p:sp>
      <p:sp>
        <p:nvSpPr>
          <p:cNvPr id="7" name="Başlık 1"/>
          <p:cNvSpPr txBox="1">
            <a:spLocks/>
          </p:cNvSpPr>
          <p:nvPr/>
        </p:nvSpPr>
        <p:spPr>
          <a:xfrm>
            <a:off x="0" y="0"/>
            <a:ext cx="8363970" cy="771166"/>
          </a:xfrm>
          <a:prstGeom prst="rect">
            <a:avLst/>
          </a:prstGeom>
          <a:solidFill>
            <a:srgbClr val="FFFF66"/>
          </a:solidFill>
          <a:ln w="9525">
            <a:noFill/>
            <a:miter lim="800000"/>
            <a:headEnd/>
            <a:tailEnd/>
          </a:ln>
        </p:spPr>
        <p:txBody>
          <a:bodyPr vert="horz" wrap="square" lIns="91440" tIns="45720" rIns="91440" bIns="45720" numCol="1" rtlCol="0" anchor="ctr" anchorCtr="0" compatLnSpc="1">
            <a:prstTxWarp prst="textNoShape">
              <a:avLst/>
            </a:prstTxWarp>
            <a:normAutofit fontScale="97500"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tr-TR" sz="2400" b="1" dirty="0">
                <a:solidFill>
                  <a:srgbClr val="000099"/>
                </a:solidFill>
                <a:latin typeface="Arial Black" pitchFamily="34" charset="0"/>
              </a:rPr>
              <a:t>Nükleer  Elektrik Santral </a:t>
            </a:r>
            <a:r>
              <a:rPr lang="tr-TR" sz="2400" b="1" dirty="0" smtClean="0">
                <a:solidFill>
                  <a:srgbClr val="000099"/>
                </a:solidFill>
                <a:latin typeface="Arial Black" pitchFamily="34" charset="0"/>
              </a:rPr>
              <a:t>Projeleri </a:t>
            </a:r>
            <a:r>
              <a:rPr lang="tr-TR" sz="2400" b="1" dirty="0">
                <a:solidFill>
                  <a:srgbClr val="000099"/>
                </a:solidFill>
                <a:latin typeface="Arial Black" pitchFamily="34" charset="0"/>
              </a:rPr>
              <a:t>Üzerine Bir Kaç Söz </a:t>
            </a:r>
            <a:r>
              <a:rPr lang="tr-TR" sz="2400" b="1" dirty="0" smtClean="0">
                <a:solidFill>
                  <a:srgbClr val="000099"/>
                </a:solidFill>
                <a:latin typeface="Arial Black" pitchFamily="34" charset="0"/>
              </a:rPr>
              <a:t>(4)</a:t>
            </a:r>
            <a:endParaRPr lang="tr-TR" sz="2400" b="1" dirty="0">
              <a:solidFill>
                <a:srgbClr val="000099"/>
              </a:solidFill>
              <a:latin typeface="Arial Black" pitchFamily="34" charset="0"/>
            </a:endParaRPr>
          </a:p>
        </p:txBody>
      </p:sp>
    </p:spTree>
    <p:extLst>
      <p:ext uri="{BB962C8B-B14F-4D97-AF65-F5344CB8AC3E}">
        <p14:creationId xmlns:p14="http://schemas.microsoft.com/office/powerpoint/2010/main" val="3928923086"/>
      </p:ext>
    </p:extLst>
  </p:cSld>
  <p:clrMapOvr>
    <a:masterClrMapping/>
  </p:clrMapOvr>
  <p:timing>
    <p:tnLst>
      <p:par>
        <p:cTn id="1" dur="indefinite" restart="never" nodeType="tmRoot"/>
      </p:par>
    </p:tn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1"/>
          <p:cNvSpPr txBox="1">
            <a:spLocks/>
          </p:cNvSpPr>
          <p:nvPr/>
        </p:nvSpPr>
        <p:spPr>
          <a:xfrm>
            <a:off x="107504" y="836613"/>
            <a:ext cx="8966076" cy="5616723"/>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just"/>
            <a:endParaRPr lang="tr-TR" sz="2000" b="1" dirty="0" smtClean="0"/>
          </a:p>
          <a:p>
            <a:pPr algn="just"/>
            <a:r>
              <a:rPr lang="tr-TR" sz="2000" b="1" dirty="0" smtClean="0"/>
              <a:t>Santralın atık sorunu halen çözümsüzdür. Başta deprem olmak bir dizi risk içermektedir. Mevcut teknolojilerle işletilen nükleer santrallarda, dünya ölçeğinde de risk ve atık  sorunları  çözülmemiştir. </a:t>
            </a:r>
          </a:p>
          <a:p>
            <a:pPr algn="just"/>
            <a:r>
              <a:rPr lang="tr-TR" sz="2000" b="1" dirty="0" smtClean="0"/>
              <a:t>ÇED süreci usulsüzdür. İzin süreçleri tamamlanmadan, yeterli denetim olmaksızın sürdürülen inşaat çalışmaları risklidir.</a:t>
            </a:r>
          </a:p>
          <a:p>
            <a:pPr algn="just"/>
            <a:r>
              <a:rPr lang="tr-TR" sz="2000" b="1" dirty="0" smtClean="0"/>
              <a:t>Japonya  basınında, Sinop NES’ Projesinin  maliyet hesaplarında hata yapıldığı ve proje başlamadan maliyetin ilk öngörülen 20 milyar dolardan 38 milyar dolara çıktığı haberleri yer almaktadır. İlk başta hesaba katılmayan etkenler nedeni ile maliyeti ikiye katlanan  projenin gerçekleşme olasılığı azalmıştır.</a:t>
            </a:r>
          </a:p>
          <a:p>
            <a:pPr algn="just">
              <a:buClr>
                <a:srgbClr val="C00000"/>
              </a:buClr>
              <a:buSzPct val="100000"/>
            </a:pPr>
            <a:r>
              <a:rPr lang="tr-TR" sz="2000" b="1" dirty="0" smtClean="0"/>
              <a:t>Akkuyu NES projesinde, her türlü karar yetkisinin  Rus şirketine devredilmesi, uluslararası ikili anlaşma ile sürecin ulusal hukukun dışına taşınılmaya çalışılması, aynı kurgu ve yaklaşımla, Sinop ve yeni NES projelerine karar verilmesi ve ülkemizin nükleer enerji gibi stratejik bir konuda, deneme-sınama alanı yapılması kabul edilemez. Akkuyu ve Sinop NGS projelerinde, dünyada denenmiş, örneği olmayan reaktörlerin kullanımının öngörülmesi, Türkiye'yi deneme tahtası yapma niyetlerinin benimsenmesidir. </a:t>
            </a:r>
          </a:p>
          <a:p>
            <a:pPr algn="just">
              <a:buFont typeface="Arial" panose="020B0604020202020204" pitchFamily="34" charset="0"/>
              <a:buNone/>
            </a:pPr>
            <a:endParaRPr lang="tr-TR" sz="1900" b="1" dirty="0" smtClean="0"/>
          </a:p>
        </p:txBody>
      </p:sp>
      <p:sp>
        <p:nvSpPr>
          <p:cNvPr id="9" name="Slayt Numarası Yer Tutucusu 8"/>
          <p:cNvSpPr>
            <a:spLocks noGrp="1"/>
          </p:cNvSpPr>
          <p:nvPr>
            <p:ph type="sldNum" sz="quarter" idx="4294967295"/>
          </p:nvPr>
        </p:nvSpPr>
        <p:spPr>
          <a:xfrm>
            <a:off x="8604448" y="6453336"/>
            <a:ext cx="515802" cy="365125"/>
          </a:xfrm>
        </p:spPr>
        <p:txBody>
          <a:bodyPr/>
          <a:lstStyle/>
          <a:p>
            <a:fld id="{2980368C-8C33-40A0-AE12-C79D8B8014BE}" type="slidenum">
              <a:rPr lang="tr-TR" sz="1400" smtClean="0"/>
              <a:pPr/>
              <a:t>117</a:t>
            </a:fld>
            <a:endParaRPr lang="tr-TR" sz="1400" dirty="0"/>
          </a:p>
        </p:txBody>
      </p:sp>
      <p:sp>
        <p:nvSpPr>
          <p:cNvPr id="7" name="Başlık 1"/>
          <p:cNvSpPr txBox="1">
            <a:spLocks/>
          </p:cNvSpPr>
          <p:nvPr/>
        </p:nvSpPr>
        <p:spPr>
          <a:xfrm>
            <a:off x="0" y="0"/>
            <a:ext cx="8363970" cy="771166"/>
          </a:xfrm>
          <a:prstGeom prst="rect">
            <a:avLst/>
          </a:prstGeom>
          <a:solidFill>
            <a:srgbClr val="FFFF66"/>
          </a:solidFill>
          <a:ln w="9525">
            <a:noFill/>
            <a:miter lim="800000"/>
            <a:headEnd/>
            <a:tailEnd/>
          </a:ln>
        </p:spPr>
        <p:txBody>
          <a:bodyPr vert="horz" wrap="square" lIns="91440" tIns="45720" rIns="91440" bIns="45720" numCol="1" rtlCol="0" anchor="ctr" anchorCtr="0" compatLnSpc="1">
            <a:prstTxWarp prst="textNoShape">
              <a:avLst/>
            </a:prstTxWarp>
            <a:normAutofit fontScale="97500"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tr-TR" sz="2400" b="1" dirty="0">
                <a:solidFill>
                  <a:srgbClr val="000099"/>
                </a:solidFill>
                <a:latin typeface="Arial Black" pitchFamily="34" charset="0"/>
              </a:rPr>
              <a:t>Nükleer  Elektrik Santral </a:t>
            </a:r>
            <a:r>
              <a:rPr lang="tr-TR" sz="2400" b="1" dirty="0" smtClean="0">
                <a:solidFill>
                  <a:srgbClr val="000099"/>
                </a:solidFill>
                <a:latin typeface="Arial Black" pitchFamily="34" charset="0"/>
              </a:rPr>
              <a:t>Projeleri </a:t>
            </a:r>
            <a:r>
              <a:rPr lang="tr-TR" sz="2400" b="1" dirty="0">
                <a:solidFill>
                  <a:srgbClr val="000099"/>
                </a:solidFill>
                <a:latin typeface="Arial Black" pitchFamily="34" charset="0"/>
              </a:rPr>
              <a:t>Üzerine Bir Kaç Söz </a:t>
            </a:r>
            <a:r>
              <a:rPr lang="tr-TR" sz="2400" b="1" dirty="0" smtClean="0">
                <a:solidFill>
                  <a:srgbClr val="000099"/>
                </a:solidFill>
                <a:latin typeface="Arial Black" pitchFamily="34" charset="0"/>
              </a:rPr>
              <a:t>(5)</a:t>
            </a:r>
            <a:endParaRPr lang="tr-TR" sz="2400" b="1" dirty="0">
              <a:solidFill>
                <a:srgbClr val="000099"/>
              </a:solidFill>
              <a:latin typeface="Arial Black" pitchFamily="34" charset="0"/>
            </a:endParaRPr>
          </a:p>
        </p:txBody>
      </p:sp>
    </p:spTree>
    <p:extLst>
      <p:ext uri="{BB962C8B-B14F-4D97-AF65-F5344CB8AC3E}">
        <p14:creationId xmlns:p14="http://schemas.microsoft.com/office/powerpoint/2010/main" val="3928923086"/>
      </p:ext>
    </p:extLst>
  </p:cSld>
  <p:clrMapOvr>
    <a:masterClrMapping/>
  </p:clrMapOvr>
  <p:timing>
    <p:tnLst>
      <p:par>
        <p:cTn id="1" dur="indefinite" restart="never" nodeType="tmRoot"/>
      </p:par>
    </p:tn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1"/>
          <p:cNvSpPr txBox="1">
            <a:spLocks/>
          </p:cNvSpPr>
          <p:nvPr/>
        </p:nvSpPr>
        <p:spPr>
          <a:xfrm>
            <a:off x="107504" y="836613"/>
            <a:ext cx="8966076" cy="5616723"/>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just">
              <a:buClr>
                <a:srgbClr val="C00000"/>
              </a:buClr>
              <a:buSzPct val="100000"/>
            </a:pPr>
            <a:r>
              <a:rPr lang="tr-TR" sz="2000" b="1" dirty="0" smtClean="0"/>
              <a:t>Siyasi iktidarın heveslendiği ve yöneldiği  yanlış, ülke  ve toplum çıkarlarına aykırı bu projelere izin verilmemelidir.</a:t>
            </a:r>
          </a:p>
          <a:p>
            <a:pPr algn="just">
              <a:buClr>
                <a:srgbClr val="C00000"/>
              </a:buClr>
              <a:buSzPct val="100000"/>
            </a:pPr>
            <a:r>
              <a:rPr lang="tr-TR" sz="2000" b="1" dirty="0" smtClean="0"/>
              <a:t>Genel olarak enerji yatırımları, özel olarak nükleer santral projeleri, ülke kamuoyunun bilgi ve erişimi dışında, kapalı kapılar ardında yapılan görüşmelerin ve pazarlıkların konusu olmamalıdır. Bütün süreçler açık, şeffaf, erişilebilir ve denetlenebilir olmalıdır. Türkiye, nükleer enerji konusunda bilgi birikimini arttırmalı, orta ve uzun vadede yerli ve yenilenebilir enerji kaynaklarının elektrik ihtiyacını karşılamakta yetersiz kalma olasılığına karşı, enerji planlamasında; ANCAK RİSKLERİN TÜMÜYLE ORTADAN KALKTIĞI, YENİ TEKNOLOJİLERİN GELİŞTİĞİ VE ATIK SORUNUNUN TAM OLARAK ÇÖZÜLDÜĞÜ KOŞULLARIN OLUŞMASI HALİNDE; NÜKLEER ENERJİDEN DE YARARLANMA İMKANLARINI ÖNGÖRMELİDİR. İlgili tüm kesimlerin katılımıyla, katılımcı ve şeffaf bir anlayışla Ulusal Nükleer Teknoloji ve Nükleer Enerji Strateji Belgesi ve Eylem Planı hazırlanmalı ve uygulanmalıdır. Bu Strateji Belgesi ve Eylem Planında belirtilen amaç ve esaslara göre, nükleer teknoloji ve enerji  alanlarında bilimsel ve akademik çalışmalar yapılmalı, dünyadaki gelişmeler  ve yeni santral teknoloji geliştirme  çalışmaları yakından izlenmeli, CERN vb. bilimsel çalışma ve platformlarda yer alınmalıdır.</a:t>
            </a:r>
          </a:p>
          <a:p>
            <a:pPr algn="just">
              <a:buClr>
                <a:srgbClr val="C00000"/>
              </a:buClr>
              <a:buSzPct val="100000"/>
            </a:pPr>
            <a:endParaRPr lang="tr-TR" sz="2000" b="1" dirty="0" smtClean="0"/>
          </a:p>
          <a:p>
            <a:pPr algn="just">
              <a:buClr>
                <a:srgbClr val="C00000"/>
              </a:buClr>
              <a:buSzPct val="100000"/>
            </a:pPr>
            <a:r>
              <a:rPr lang="tr-TR" sz="2000" b="1" dirty="0" smtClean="0"/>
              <a:t>. </a:t>
            </a:r>
          </a:p>
          <a:p>
            <a:pPr algn="just">
              <a:buFont typeface="Arial" panose="020B0604020202020204" pitchFamily="34" charset="0"/>
              <a:buNone/>
            </a:pPr>
            <a:endParaRPr lang="tr-TR" sz="1900" b="1" dirty="0" smtClean="0"/>
          </a:p>
        </p:txBody>
      </p:sp>
      <p:sp>
        <p:nvSpPr>
          <p:cNvPr id="9" name="Slayt Numarası Yer Tutucusu 8"/>
          <p:cNvSpPr>
            <a:spLocks noGrp="1"/>
          </p:cNvSpPr>
          <p:nvPr>
            <p:ph type="sldNum" sz="quarter" idx="4294967295"/>
          </p:nvPr>
        </p:nvSpPr>
        <p:spPr>
          <a:xfrm>
            <a:off x="8604448" y="6453336"/>
            <a:ext cx="515802" cy="365125"/>
          </a:xfrm>
        </p:spPr>
        <p:txBody>
          <a:bodyPr/>
          <a:lstStyle/>
          <a:p>
            <a:fld id="{2980368C-8C33-40A0-AE12-C79D8B8014BE}" type="slidenum">
              <a:rPr lang="tr-TR" sz="1400" smtClean="0"/>
              <a:pPr/>
              <a:t>118</a:t>
            </a:fld>
            <a:endParaRPr lang="tr-TR" sz="1400" dirty="0"/>
          </a:p>
        </p:txBody>
      </p:sp>
      <p:sp>
        <p:nvSpPr>
          <p:cNvPr id="7" name="Başlık 1"/>
          <p:cNvSpPr txBox="1">
            <a:spLocks/>
          </p:cNvSpPr>
          <p:nvPr/>
        </p:nvSpPr>
        <p:spPr>
          <a:xfrm>
            <a:off x="0" y="0"/>
            <a:ext cx="8363970" cy="771166"/>
          </a:xfrm>
          <a:prstGeom prst="rect">
            <a:avLst/>
          </a:prstGeom>
          <a:solidFill>
            <a:srgbClr val="FFFF66"/>
          </a:solidFill>
          <a:ln w="9525">
            <a:noFill/>
            <a:miter lim="800000"/>
            <a:headEnd/>
            <a:tailEnd/>
          </a:ln>
        </p:spPr>
        <p:txBody>
          <a:bodyPr vert="horz" wrap="square" lIns="91440" tIns="45720" rIns="91440" bIns="45720" numCol="1" rtlCol="0" anchor="ctr" anchorCtr="0" compatLnSpc="1">
            <a:prstTxWarp prst="textNoShape">
              <a:avLst/>
            </a:prstTxWarp>
            <a:normAutofit fontScale="97500"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tr-TR" sz="2400" b="1" dirty="0">
                <a:solidFill>
                  <a:srgbClr val="000099"/>
                </a:solidFill>
                <a:latin typeface="Arial Black" pitchFamily="34" charset="0"/>
              </a:rPr>
              <a:t>Nükleer  Elektrik Santral </a:t>
            </a:r>
            <a:r>
              <a:rPr lang="tr-TR" sz="2400" b="1" dirty="0" smtClean="0">
                <a:solidFill>
                  <a:srgbClr val="000099"/>
                </a:solidFill>
                <a:latin typeface="Arial Black" pitchFamily="34" charset="0"/>
              </a:rPr>
              <a:t>Projeleri </a:t>
            </a:r>
            <a:r>
              <a:rPr lang="tr-TR" sz="2400" b="1" dirty="0">
                <a:solidFill>
                  <a:srgbClr val="000099"/>
                </a:solidFill>
                <a:latin typeface="Arial Black" pitchFamily="34" charset="0"/>
              </a:rPr>
              <a:t>Üzerine Bir Kaç Söz </a:t>
            </a:r>
            <a:r>
              <a:rPr lang="tr-TR" sz="2400" b="1" dirty="0" smtClean="0">
                <a:solidFill>
                  <a:srgbClr val="000099"/>
                </a:solidFill>
                <a:latin typeface="Arial Black" pitchFamily="34" charset="0"/>
              </a:rPr>
              <a:t>(6)</a:t>
            </a:r>
            <a:endParaRPr lang="tr-TR" sz="2400" b="1" dirty="0">
              <a:solidFill>
                <a:srgbClr val="000099"/>
              </a:solidFill>
              <a:latin typeface="Arial Black" pitchFamily="34" charset="0"/>
            </a:endParaRPr>
          </a:p>
        </p:txBody>
      </p:sp>
    </p:spTree>
    <p:extLst>
      <p:ext uri="{BB962C8B-B14F-4D97-AF65-F5344CB8AC3E}">
        <p14:creationId xmlns:p14="http://schemas.microsoft.com/office/powerpoint/2010/main" val="3928923086"/>
      </p:ext>
    </p:extLst>
  </p:cSld>
  <p:clrMapOvr>
    <a:masterClrMapping/>
  </p:clrMapOvr>
  <p:timing>
    <p:tnLst>
      <p:par>
        <p:cTn id="1" dur="indefinite" restart="never" nodeType="tmRoot"/>
      </p:par>
    </p:tnLst>
  </p:timing>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1"/>
          <p:cNvSpPr txBox="1">
            <a:spLocks/>
          </p:cNvSpPr>
          <p:nvPr/>
        </p:nvSpPr>
        <p:spPr>
          <a:xfrm>
            <a:off x="1043608" y="1916832"/>
            <a:ext cx="7741617" cy="4083918"/>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nSpc>
                <a:spcPct val="80000"/>
              </a:lnSpc>
              <a:spcAft>
                <a:spcPts val="1200"/>
              </a:spcAft>
              <a:buClr>
                <a:srgbClr val="C00000"/>
              </a:buClr>
              <a:buSzPct val="100000"/>
              <a:buNone/>
            </a:pPr>
            <a:r>
              <a:rPr lang="tr-TR" sz="4100" b="1" dirty="0" smtClean="0">
                <a:solidFill>
                  <a:srgbClr val="000099"/>
                </a:solidFill>
              </a:rPr>
              <a:t>12.</a:t>
            </a:r>
            <a:endParaRPr lang="tr-TR" sz="4100" b="1" dirty="0">
              <a:solidFill>
                <a:srgbClr val="000099"/>
              </a:solidFill>
            </a:endParaRPr>
          </a:p>
          <a:p>
            <a:pPr marL="0" indent="0">
              <a:lnSpc>
                <a:spcPct val="80000"/>
              </a:lnSpc>
              <a:spcAft>
                <a:spcPts val="1200"/>
              </a:spcAft>
              <a:buClr>
                <a:srgbClr val="C00000"/>
              </a:buClr>
              <a:buSzPct val="100000"/>
              <a:buNone/>
            </a:pPr>
            <a:r>
              <a:rPr lang="tr-TR" sz="4100" b="1" dirty="0">
                <a:solidFill>
                  <a:srgbClr val="000099"/>
                </a:solidFill>
              </a:rPr>
              <a:t>BİZ NE İSTİYORUZ,</a:t>
            </a:r>
          </a:p>
          <a:p>
            <a:pPr marL="0" indent="0">
              <a:lnSpc>
                <a:spcPct val="80000"/>
              </a:lnSpc>
              <a:spcAft>
                <a:spcPts val="1200"/>
              </a:spcAft>
              <a:buClr>
                <a:srgbClr val="C00000"/>
              </a:buClr>
              <a:buSzPct val="100000"/>
              <a:buNone/>
            </a:pPr>
            <a:r>
              <a:rPr lang="tr-TR" sz="4100" b="1" dirty="0">
                <a:solidFill>
                  <a:srgbClr val="000099"/>
                </a:solidFill>
              </a:rPr>
              <a:t>NE ÖNERİYORUZ?</a:t>
            </a:r>
          </a:p>
        </p:txBody>
      </p:sp>
      <p:sp>
        <p:nvSpPr>
          <p:cNvPr id="8" name="Slayt Numarası Yer Tutucusu 7"/>
          <p:cNvSpPr>
            <a:spLocks noGrp="1"/>
          </p:cNvSpPr>
          <p:nvPr>
            <p:ph type="sldNum" sz="quarter" idx="12"/>
          </p:nvPr>
        </p:nvSpPr>
        <p:spPr>
          <a:xfrm>
            <a:off x="8532440" y="6381328"/>
            <a:ext cx="587810" cy="437133"/>
          </a:xfrm>
        </p:spPr>
        <p:txBody>
          <a:bodyPr/>
          <a:lstStyle/>
          <a:p>
            <a:fld id="{2980368C-8C33-40A0-AE12-C79D8B8014BE}" type="slidenum">
              <a:rPr lang="tr-TR" sz="1400" smtClean="0"/>
              <a:pPr/>
              <a:t>119</a:t>
            </a:fld>
            <a:endParaRPr lang="tr-TR" sz="1400" dirty="0"/>
          </a:p>
        </p:txBody>
      </p:sp>
    </p:spTree>
    <p:extLst>
      <p:ext uri="{BB962C8B-B14F-4D97-AF65-F5344CB8AC3E}">
        <p14:creationId xmlns:p14="http://schemas.microsoft.com/office/powerpoint/2010/main" val="47907521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 Başlık"/>
          <p:cNvSpPr txBox="1">
            <a:spLocks/>
          </p:cNvSpPr>
          <p:nvPr/>
        </p:nvSpPr>
        <p:spPr>
          <a:xfrm>
            <a:off x="0" y="0"/>
            <a:ext cx="8352000" cy="1340768"/>
          </a:xfrm>
          <a:prstGeom prst="rect">
            <a:avLst/>
          </a:prstGeom>
          <a:solidFill>
            <a:srgbClr val="FFFF66"/>
          </a:solidFill>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defRPr/>
            </a:pPr>
            <a:r>
              <a:rPr lang="tr-TR" sz="2400" dirty="0" smtClean="0">
                <a:solidFill>
                  <a:srgbClr val="000099"/>
                </a:solidFill>
                <a:latin typeface="Arial Black" panose="020B0A04020102020204" pitchFamily="34" charset="0"/>
              </a:rPr>
              <a:t>2017 Yılı Türkiye Birincil Enerji Arzı</a:t>
            </a:r>
            <a:br>
              <a:rPr lang="tr-TR" sz="2400" dirty="0" smtClean="0">
                <a:solidFill>
                  <a:srgbClr val="000099"/>
                </a:solidFill>
                <a:latin typeface="Arial Black" panose="020B0A04020102020204" pitchFamily="34" charset="0"/>
              </a:rPr>
            </a:br>
            <a:r>
              <a:rPr lang="tr-TR" sz="2400" dirty="0" smtClean="0">
                <a:solidFill>
                  <a:srgbClr val="000099"/>
                </a:solidFill>
                <a:latin typeface="Arial Black" panose="020B0A04020102020204" pitchFamily="34" charset="0"/>
              </a:rPr>
              <a:t>Toplam 145,3 Milyon TEP</a:t>
            </a:r>
            <a:br>
              <a:rPr lang="tr-TR" sz="2400" dirty="0" smtClean="0">
                <a:solidFill>
                  <a:srgbClr val="000099"/>
                </a:solidFill>
                <a:latin typeface="Arial Black" panose="020B0A04020102020204" pitchFamily="34" charset="0"/>
              </a:rPr>
            </a:br>
            <a:r>
              <a:rPr lang="tr-TR" sz="1800" dirty="0" smtClean="0">
                <a:solidFill>
                  <a:srgbClr val="0000FF"/>
                </a:solidFill>
                <a:latin typeface="Arial Black" panose="020B0A04020102020204" pitchFamily="34" charset="0"/>
              </a:rPr>
              <a:t>(2016’da Türkiye’de Toplam 136,2 </a:t>
            </a:r>
            <a:r>
              <a:rPr lang="tr-TR" sz="1800" dirty="0" err="1" smtClean="0">
                <a:solidFill>
                  <a:srgbClr val="0000FF"/>
                </a:solidFill>
                <a:latin typeface="Arial Black" panose="020B0A04020102020204" pitchFamily="34" charset="0"/>
              </a:rPr>
              <a:t>Mtep</a:t>
            </a:r>
            <a:r>
              <a:rPr lang="tr-TR" sz="1800" dirty="0" smtClean="0">
                <a:solidFill>
                  <a:srgbClr val="0000FF"/>
                </a:solidFill>
                <a:latin typeface="Arial Black" panose="020B0A04020102020204" pitchFamily="34" charset="0"/>
              </a:rPr>
              <a:t>, </a:t>
            </a:r>
            <a:r>
              <a:rPr lang="tr-TR" sz="1600" dirty="0" smtClean="0">
                <a:solidFill>
                  <a:srgbClr val="0000FF"/>
                </a:solidFill>
                <a:latin typeface="Arial Black" panose="020B0A04020102020204" pitchFamily="34" charset="0"/>
              </a:rPr>
              <a:t>Kişi Başına 1,69 TEP, </a:t>
            </a:r>
          </a:p>
          <a:p>
            <a:pPr>
              <a:defRPr/>
            </a:pPr>
            <a:r>
              <a:rPr lang="tr-TR" sz="1600" dirty="0" smtClean="0">
                <a:solidFill>
                  <a:srgbClr val="0000FF"/>
                </a:solidFill>
                <a:latin typeface="Arial Black" panose="020B0A04020102020204" pitchFamily="34" charset="0"/>
              </a:rPr>
              <a:t>UEA </a:t>
            </a:r>
            <a:r>
              <a:rPr lang="tr-TR" sz="1600" dirty="0">
                <a:solidFill>
                  <a:srgbClr val="0000FF"/>
                </a:solidFill>
                <a:latin typeface="Arial Black" panose="020B0A04020102020204" pitchFamily="34" charset="0"/>
              </a:rPr>
              <a:t>Üyeleri Ortalaması Kişi Başına 4,5 </a:t>
            </a:r>
            <a:r>
              <a:rPr lang="tr-TR" sz="1600" dirty="0" smtClean="0">
                <a:solidFill>
                  <a:srgbClr val="0000FF"/>
                </a:solidFill>
                <a:latin typeface="Arial Black" panose="020B0A04020102020204" pitchFamily="34" charset="0"/>
              </a:rPr>
              <a:t>TEP)</a:t>
            </a:r>
            <a:endParaRPr lang="tr-TR" sz="1600" dirty="0">
              <a:solidFill>
                <a:srgbClr val="0000FF"/>
              </a:solidFill>
              <a:latin typeface="Arial Black" panose="020B0A04020102020204" pitchFamily="34" charset="0"/>
            </a:endParaRPr>
          </a:p>
        </p:txBody>
      </p:sp>
      <p:sp>
        <p:nvSpPr>
          <p:cNvPr id="5" name="1 Başlık"/>
          <p:cNvSpPr txBox="1">
            <a:spLocks/>
          </p:cNvSpPr>
          <p:nvPr/>
        </p:nvSpPr>
        <p:spPr bwMode="auto">
          <a:xfrm>
            <a:off x="276988" y="6453335"/>
            <a:ext cx="6023204" cy="338591"/>
          </a:xfrm>
          <a:prstGeom prst="rect">
            <a:avLst/>
          </a:prstGeom>
          <a:noFill/>
          <a:ln w="9525">
            <a:noFill/>
            <a:miter lim="800000"/>
            <a:headEnd/>
            <a:tailEnd/>
          </a:ln>
        </p:spPr>
        <p:txBody>
          <a:bodyPr anchor="ctr"/>
          <a:lstStyle/>
          <a:p>
            <a:pPr eaLnBrk="0" fontAlgn="auto" hangingPunct="0">
              <a:spcBef>
                <a:spcPts val="0"/>
              </a:spcBef>
              <a:spcAft>
                <a:spcPts val="0"/>
              </a:spcAft>
              <a:defRPr/>
            </a:pPr>
            <a:r>
              <a:rPr lang="tr-TR" sz="1400" b="1" dirty="0" smtClean="0">
                <a:solidFill>
                  <a:srgbClr val="FF0000"/>
                </a:solidFill>
                <a:ea typeface="+mj-ea"/>
                <a:cs typeface="+mj-cs"/>
              </a:rPr>
              <a:t>Kaynak: ETKB-EİGM, Son güncelleme 15.11.2018; Erişim tarihi 24.11.2018</a:t>
            </a:r>
            <a:endParaRPr lang="tr-TR" sz="1400" b="1" dirty="0">
              <a:solidFill>
                <a:srgbClr val="FF0000"/>
              </a:solidFill>
              <a:latin typeface="Trebuchet MS" pitchFamily="34" charset="0"/>
              <a:ea typeface="+mj-ea"/>
              <a:cs typeface="+mj-cs"/>
            </a:endParaRPr>
          </a:p>
        </p:txBody>
      </p:sp>
      <p:sp>
        <p:nvSpPr>
          <p:cNvPr id="10" name="Slayt Numarası Yer Tutucusu 9"/>
          <p:cNvSpPr>
            <a:spLocks noGrp="1"/>
          </p:cNvSpPr>
          <p:nvPr>
            <p:ph type="sldNum" sz="quarter" idx="12"/>
          </p:nvPr>
        </p:nvSpPr>
        <p:spPr/>
        <p:txBody>
          <a:bodyPr/>
          <a:lstStyle/>
          <a:p>
            <a:fld id="{2980368C-8C33-40A0-AE12-C79D8B8014BE}" type="slidenum">
              <a:rPr lang="tr-TR" sz="1400" smtClean="0"/>
              <a:pPr/>
              <a:t>12</a:t>
            </a:fld>
            <a:endParaRPr lang="tr-TR" sz="1400" dirty="0"/>
          </a:p>
        </p:txBody>
      </p:sp>
      <p:pic>
        <p:nvPicPr>
          <p:cNvPr id="2" name="Resim 1"/>
          <p:cNvPicPr>
            <a:picLocks noChangeAspect="1"/>
          </p:cNvPicPr>
          <p:nvPr/>
        </p:nvPicPr>
        <p:blipFill>
          <a:blip r:embed="rId3" cstate="print"/>
          <a:stretch>
            <a:fillRect/>
          </a:stretch>
        </p:blipFill>
        <p:spPr>
          <a:xfrm>
            <a:off x="205694" y="1412716"/>
            <a:ext cx="8480271" cy="4968671"/>
          </a:xfrm>
          <a:prstGeom prst="rect">
            <a:avLst/>
          </a:prstGeom>
        </p:spPr>
      </p:pic>
    </p:spTree>
    <p:extLst>
      <p:ext uri="{BB962C8B-B14F-4D97-AF65-F5344CB8AC3E}">
        <p14:creationId xmlns:p14="http://schemas.microsoft.com/office/powerpoint/2010/main" val="1080448609"/>
      </p:ext>
    </p:extLst>
  </p:cSld>
  <p:clrMapOvr>
    <a:masterClrMapping/>
  </p:clrMapOvr>
  <p:timing>
    <p:tnLst>
      <p:par>
        <p:cTn id="1" dur="indefinite" restart="never" nodeType="tmRoot"/>
      </p:par>
    </p:tn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p:nvPr/>
        </p:nvSpPr>
        <p:spPr>
          <a:xfrm>
            <a:off x="0" y="2"/>
            <a:ext cx="8352000" cy="720000"/>
          </a:xfrm>
          <a:prstGeom prst="rect">
            <a:avLst/>
          </a:prstGeom>
          <a:solidFill>
            <a:srgbClr val="FFFF66"/>
          </a:solidFill>
          <a:ln w="9525">
            <a:noFill/>
            <a:miter lim="800000"/>
            <a:headEnd/>
            <a:tailEnd/>
          </a:ln>
        </p:spPr>
        <p:txBody>
          <a:bodyPr vert="horz" wrap="square" lIns="91440" tIns="45720" rIns="91440" bIns="45720" numCol="1" rtlCol="0" anchor="t" anchorCtr="0" compatLnSpc="1">
            <a:prstTxWarp prst="textNoShape">
              <a:avLst/>
            </a:prstTxWarp>
            <a:noAutofit/>
          </a:bodyPr>
          <a:lstStyle/>
          <a:p>
            <a:pPr algn="ctr" defTabSz="457200">
              <a:defRPr/>
            </a:pPr>
            <a:r>
              <a:rPr lang="tr-TR" sz="2400" b="1" dirty="0" smtClean="0">
                <a:solidFill>
                  <a:srgbClr val="000099"/>
                </a:solidFill>
                <a:latin typeface="Arial Black" pitchFamily="34" charset="0"/>
              </a:rPr>
              <a:t>Biz Ne İstiyoruz? Ne Öneriyoruz (1)</a:t>
            </a:r>
            <a:endParaRPr lang="tr-TR" sz="2400" b="1" dirty="0">
              <a:solidFill>
                <a:srgbClr val="000099"/>
              </a:solidFill>
              <a:latin typeface="Arial Black" pitchFamily="34" charset="0"/>
            </a:endParaRPr>
          </a:p>
        </p:txBody>
      </p:sp>
      <p:sp>
        <p:nvSpPr>
          <p:cNvPr id="9" name="Slayt Numarası Yer Tutucusu 8"/>
          <p:cNvSpPr>
            <a:spLocks noGrp="1"/>
          </p:cNvSpPr>
          <p:nvPr>
            <p:ph type="sldNum" sz="quarter" idx="12"/>
          </p:nvPr>
        </p:nvSpPr>
        <p:spPr>
          <a:xfrm>
            <a:off x="8604448" y="6381328"/>
            <a:ext cx="515802" cy="437133"/>
          </a:xfrm>
        </p:spPr>
        <p:txBody>
          <a:bodyPr/>
          <a:lstStyle/>
          <a:p>
            <a:fld id="{2980368C-8C33-40A0-AE12-C79D8B8014BE}" type="slidenum">
              <a:rPr lang="tr-TR" sz="1400" smtClean="0"/>
              <a:pPr/>
              <a:t>120</a:t>
            </a:fld>
            <a:endParaRPr lang="tr-TR" sz="1400" dirty="0"/>
          </a:p>
        </p:txBody>
      </p:sp>
      <p:sp>
        <p:nvSpPr>
          <p:cNvPr id="7" name="Content Placeholder 1"/>
          <p:cNvSpPr txBox="1">
            <a:spLocks/>
          </p:cNvSpPr>
          <p:nvPr/>
        </p:nvSpPr>
        <p:spPr>
          <a:xfrm>
            <a:off x="77373" y="720002"/>
            <a:ext cx="8784976" cy="4824536"/>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just"/>
            <a:r>
              <a:rPr lang="tr-TR" sz="2200" b="1" dirty="0" smtClean="0"/>
              <a:t>İklim değişikliğinin yıkıcı sonuçlarını dikkate alan,  enerji yatırımlarının doğal ve toplumsal çevreye vereceği olumsuz etkileri asgari düzeyde tutmayı öngören ve toplum çıkarlarını gözeten enerji politika ve uygulamalarını, yine toplum yararını gözeten alternatif kalkınma ve sanayileşme politikaları ile birlikte düşünmek ve böyle bir toplumcu içerikte  demokratik bir enerji programını, ilgili kesimlerin aktif katkılarına imkân veren demokratik katılım mekanizmalarında tartışarak geliştirmek gerektiğine inanıyoruz.</a:t>
            </a:r>
          </a:p>
          <a:p>
            <a:pPr algn="just"/>
            <a:r>
              <a:rPr lang="tr-TR" sz="2200" b="1" dirty="0" smtClean="0"/>
              <a:t>Bu tartışmalarda, aşağıdaki ilkeleri de temel almayı ve bunlarla sınırlı kalmamak üzere konunun her yönüyle, derinliğine ele alınmasını savunuyoruz.</a:t>
            </a:r>
          </a:p>
          <a:p>
            <a:pPr marL="857250" lvl="1" indent="-457200" algn="just">
              <a:buFont typeface="+mj-lt"/>
              <a:buAutoNum type="arabicPeriod"/>
            </a:pPr>
            <a:r>
              <a:rPr lang="tr-TR" sz="2200" b="1" dirty="0" smtClean="0"/>
              <a:t>Büyüme politikaları gözden geçirilmeli, büyüme ile birlikte adil bölüşümü esas alan kalkınma anlayışı benimsenmeli; temel bilimleri, teknoloji geliştirmeyi ve nitelikli üretimi ihmal eden, ithal girdi oranları çok yüksek, teknoloji düzeyi düşük ve orta olan imalata-ihracata takılıp kalan anlayış ve uygulamalardan vazgeçilmeli</a:t>
            </a:r>
            <a:endParaRPr lang="tr-TR" sz="2200" dirty="0" smtClean="0"/>
          </a:p>
          <a:p>
            <a:pPr algn="just">
              <a:buNone/>
            </a:pPr>
            <a:r>
              <a:rPr lang="tr-TR" sz="2000" b="1" dirty="0" smtClean="0"/>
              <a:t/>
            </a:r>
            <a:br>
              <a:rPr lang="tr-TR" sz="2000" b="1" dirty="0" smtClean="0"/>
            </a:br>
            <a:endParaRPr lang="tr-TR" sz="2000" b="1" dirty="0" smtClean="0"/>
          </a:p>
          <a:p>
            <a:endParaRPr lang="tr-TR" sz="2000" dirty="0"/>
          </a:p>
        </p:txBody>
      </p:sp>
    </p:spTree>
    <p:extLst>
      <p:ext uri="{BB962C8B-B14F-4D97-AF65-F5344CB8AC3E}">
        <p14:creationId xmlns:p14="http://schemas.microsoft.com/office/powerpoint/2010/main" val="3976156421"/>
      </p:ext>
    </p:extLst>
  </p:cSld>
  <p:clrMapOvr>
    <a:masterClrMapping/>
  </p:clrMapOvr>
  <p:timing>
    <p:tnLst>
      <p:par>
        <p:cTn id="1" dur="indefinite" restart="never" nodeType="tmRoot"/>
      </p:par>
    </p:tnLst>
  </p:timing>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p:nvPr/>
        </p:nvSpPr>
        <p:spPr>
          <a:xfrm>
            <a:off x="0" y="2"/>
            <a:ext cx="8352000" cy="720000"/>
          </a:xfrm>
          <a:prstGeom prst="rect">
            <a:avLst/>
          </a:prstGeom>
          <a:solidFill>
            <a:srgbClr val="FFFF66"/>
          </a:solidFill>
          <a:ln w="9525">
            <a:noFill/>
            <a:miter lim="800000"/>
            <a:headEnd/>
            <a:tailEnd/>
          </a:ln>
        </p:spPr>
        <p:txBody>
          <a:bodyPr vert="horz" wrap="square" lIns="91440" tIns="45720" rIns="91440" bIns="45720" numCol="1" rtlCol="0" anchor="t" anchorCtr="0" compatLnSpc="1">
            <a:prstTxWarp prst="textNoShape">
              <a:avLst/>
            </a:prstTxWarp>
            <a:noAutofit/>
          </a:bodyPr>
          <a:lstStyle/>
          <a:p>
            <a:pPr algn="ctr" defTabSz="457200">
              <a:defRPr/>
            </a:pPr>
            <a:r>
              <a:rPr lang="tr-TR" sz="2400" b="1" dirty="0" smtClean="0">
                <a:solidFill>
                  <a:srgbClr val="000099"/>
                </a:solidFill>
                <a:latin typeface="Arial Black" pitchFamily="34" charset="0"/>
              </a:rPr>
              <a:t>Biz Ne İstiyoruz? Ne Öneriyoruz (2)</a:t>
            </a:r>
            <a:endParaRPr lang="tr-TR" sz="2400" b="1" dirty="0">
              <a:solidFill>
                <a:srgbClr val="000099"/>
              </a:solidFill>
              <a:latin typeface="Arial Black" pitchFamily="34" charset="0"/>
            </a:endParaRPr>
          </a:p>
        </p:txBody>
      </p:sp>
      <p:sp>
        <p:nvSpPr>
          <p:cNvPr id="9" name="Slayt Numarası Yer Tutucusu 8"/>
          <p:cNvSpPr>
            <a:spLocks noGrp="1"/>
          </p:cNvSpPr>
          <p:nvPr>
            <p:ph type="sldNum" sz="quarter" idx="12"/>
          </p:nvPr>
        </p:nvSpPr>
        <p:spPr>
          <a:xfrm>
            <a:off x="8604448" y="6381328"/>
            <a:ext cx="515802" cy="437133"/>
          </a:xfrm>
        </p:spPr>
        <p:txBody>
          <a:bodyPr/>
          <a:lstStyle/>
          <a:p>
            <a:fld id="{2980368C-8C33-40A0-AE12-C79D8B8014BE}" type="slidenum">
              <a:rPr lang="tr-TR" sz="1400" smtClean="0"/>
              <a:pPr/>
              <a:t>121</a:t>
            </a:fld>
            <a:endParaRPr lang="tr-TR" sz="1400" dirty="0"/>
          </a:p>
        </p:txBody>
      </p:sp>
      <p:sp>
        <p:nvSpPr>
          <p:cNvPr id="7" name="Content Placeholder 1"/>
          <p:cNvSpPr txBox="1">
            <a:spLocks/>
          </p:cNvSpPr>
          <p:nvPr/>
        </p:nvSpPr>
        <p:spPr>
          <a:xfrm>
            <a:off x="179512" y="980728"/>
            <a:ext cx="8784976" cy="5616624"/>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857250" lvl="1" indent="-457200" algn="just">
              <a:buFont typeface="+mj-lt"/>
              <a:buAutoNum type="arabicPeriod" startAt="2"/>
            </a:pPr>
            <a:r>
              <a:rPr lang="tr-TR" sz="2200" b="1" dirty="0" smtClean="0"/>
              <a:t>Enerjiyi verimli kullanan, yenilenebilir kaynaklardan ve yurt içinde üretilen ekipmanlarla temin eden, bir politikalar manzumesine geçiş sağlanmalı,</a:t>
            </a:r>
          </a:p>
          <a:p>
            <a:pPr marL="857250" lvl="1" indent="-457200" algn="just">
              <a:buFont typeface="+mj-lt"/>
              <a:buAutoNum type="arabicPeriod" startAt="2"/>
            </a:pPr>
            <a:r>
              <a:rPr lang="tr-TR" sz="2200" b="1" dirty="0" smtClean="0"/>
              <a:t>Artan elektrik ihtiyacını karşılamada bugüne kadar akla gelen ilk yol olan, çok sayıda yeni elektrik tesisi kurma yerine; talebi yöneterek, enerjiyi daha verimli kullanıp, sağlanan tasarrufla yeni tesis ihtiyacını azaltmaya yönelik politika ve uygulamalar hayata geçirilmeli,</a:t>
            </a:r>
          </a:p>
          <a:p>
            <a:pPr marL="857250" lvl="1" indent="-457200" algn="just">
              <a:buFont typeface="+mj-lt"/>
              <a:buAutoNum type="arabicPeriod" startAt="2"/>
            </a:pPr>
            <a:r>
              <a:rPr lang="tr-TR" sz="2200" b="1" dirty="0" smtClean="0"/>
              <a:t>Sanayileşme </a:t>
            </a:r>
            <a:r>
              <a:rPr lang="tr-TR" sz="2200" b="1" dirty="0"/>
              <a:t>strateji ve politikalarında, yarattığı katma değer görece düşük, yoğun enerji tüketen, eski teknolojili, çevre kirliliği yaratabilen sanayi sektörleri (çimento, seramik, ark ocak esaslı demir-çelik, tekstil vb.) yerine; enerji tüketimi düşük, ithalata değil yerli üretime dayalı, ileri teknolojili sanayi dallarının, örneğin, elektronik, bilgisayar donanım ve yazılımı, robotik, </a:t>
            </a:r>
            <a:r>
              <a:rPr lang="tr-TR" sz="2200" b="1" dirty="0" err="1"/>
              <a:t>aviyonik</a:t>
            </a:r>
            <a:r>
              <a:rPr lang="tr-TR" sz="2200" b="1" dirty="0"/>
              <a:t>, lazer, telekomünikasyon, gen mühendisliği, </a:t>
            </a:r>
            <a:r>
              <a:rPr lang="tr-TR" sz="2200" b="1" dirty="0" err="1"/>
              <a:t>nano</a:t>
            </a:r>
            <a:r>
              <a:rPr lang="tr-TR" sz="2200" b="1" dirty="0"/>
              <a:t>-teknolojiler vb. sektörlere öncelik verilmeli</a:t>
            </a:r>
            <a:endParaRPr lang="tr-TR" sz="2200" b="1" dirty="0" smtClean="0"/>
          </a:p>
          <a:p>
            <a:pPr marL="857250" lvl="1" indent="-457200">
              <a:buFont typeface="+mj-lt"/>
              <a:buAutoNum type="arabicPeriod" startAt="2"/>
            </a:pPr>
            <a:endParaRPr lang="tr-TR" sz="1600" dirty="0"/>
          </a:p>
        </p:txBody>
      </p:sp>
    </p:spTree>
    <p:extLst>
      <p:ext uri="{BB962C8B-B14F-4D97-AF65-F5344CB8AC3E}">
        <p14:creationId xmlns:p14="http://schemas.microsoft.com/office/powerpoint/2010/main" val="2981581704"/>
      </p:ext>
    </p:extLst>
  </p:cSld>
  <p:clrMapOvr>
    <a:masterClrMapping/>
  </p:clrMapOvr>
  <p:timing>
    <p:tnLst>
      <p:par>
        <p:cTn id="1" dur="indefinite" restart="never" nodeType="tmRoot"/>
      </p:par>
    </p:tnLst>
  </p:timing>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p:nvPr/>
        </p:nvSpPr>
        <p:spPr>
          <a:xfrm>
            <a:off x="0" y="2"/>
            <a:ext cx="8352000" cy="720000"/>
          </a:xfrm>
          <a:prstGeom prst="rect">
            <a:avLst/>
          </a:prstGeom>
          <a:solidFill>
            <a:srgbClr val="FFFF66"/>
          </a:solidFill>
          <a:ln w="9525">
            <a:noFill/>
            <a:miter lim="800000"/>
            <a:headEnd/>
            <a:tailEnd/>
          </a:ln>
        </p:spPr>
        <p:txBody>
          <a:bodyPr vert="horz" wrap="square" lIns="91440" tIns="45720" rIns="91440" bIns="45720" numCol="1" rtlCol="0" anchor="t" anchorCtr="0" compatLnSpc="1">
            <a:prstTxWarp prst="textNoShape">
              <a:avLst/>
            </a:prstTxWarp>
            <a:noAutofit/>
          </a:bodyPr>
          <a:lstStyle/>
          <a:p>
            <a:pPr algn="ctr" defTabSz="457200">
              <a:defRPr/>
            </a:pPr>
            <a:r>
              <a:rPr lang="tr-TR" sz="2400" b="1" dirty="0" smtClean="0">
                <a:solidFill>
                  <a:srgbClr val="000099"/>
                </a:solidFill>
                <a:latin typeface="Arial Black" pitchFamily="34" charset="0"/>
              </a:rPr>
              <a:t>Biz Ne İstiyoruz? Ne Öneriyoruz (3)</a:t>
            </a:r>
            <a:endParaRPr lang="tr-TR" sz="2400" b="1" dirty="0">
              <a:solidFill>
                <a:srgbClr val="000099"/>
              </a:solidFill>
              <a:latin typeface="Arial Black" pitchFamily="34" charset="0"/>
            </a:endParaRPr>
          </a:p>
        </p:txBody>
      </p:sp>
      <p:sp>
        <p:nvSpPr>
          <p:cNvPr id="9" name="Slayt Numarası Yer Tutucusu 8"/>
          <p:cNvSpPr>
            <a:spLocks noGrp="1"/>
          </p:cNvSpPr>
          <p:nvPr>
            <p:ph type="sldNum" sz="quarter" idx="12"/>
          </p:nvPr>
        </p:nvSpPr>
        <p:spPr>
          <a:xfrm>
            <a:off x="8604448" y="6381328"/>
            <a:ext cx="515802" cy="437133"/>
          </a:xfrm>
        </p:spPr>
        <p:txBody>
          <a:bodyPr/>
          <a:lstStyle/>
          <a:p>
            <a:fld id="{2980368C-8C33-40A0-AE12-C79D8B8014BE}" type="slidenum">
              <a:rPr lang="tr-TR" sz="1400" smtClean="0"/>
              <a:pPr/>
              <a:t>122</a:t>
            </a:fld>
            <a:endParaRPr lang="tr-TR" sz="1400" dirty="0"/>
          </a:p>
        </p:txBody>
      </p:sp>
      <p:sp>
        <p:nvSpPr>
          <p:cNvPr id="7" name="Content Placeholder 1"/>
          <p:cNvSpPr txBox="1">
            <a:spLocks/>
          </p:cNvSpPr>
          <p:nvPr/>
        </p:nvSpPr>
        <p:spPr>
          <a:xfrm>
            <a:off x="179512" y="980728"/>
            <a:ext cx="8784976" cy="540060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857250" lvl="1" indent="-457200" algn="just">
              <a:buFont typeface="+mj-lt"/>
              <a:buAutoNum type="arabicPeriod" startAt="5"/>
            </a:pPr>
            <a:r>
              <a:rPr lang="tr-TR" sz="2200" b="1" dirty="0" smtClean="0"/>
              <a:t>Enerji politikaları da, bu makro yönelimlere göre toplum çıkarlarını gözeten, kamusal hizmet anlayışına uygun olarak, kamusal planlama ilkeleri dahilinde yeniden düzenlenmeli,</a:t>
            </a:r>
          </a:p>
          <a:p>
            <a:pPr marL="857250" lvl="1" indent="-457200" algn="just">
              <a:buFont typeface="+mj-lt"/>
              <a:buAutoNum type="arabicPeriod" startAt="5"/>
            </a:pPr>
            <a:r>
              <a:rPr lang="tr-TR" sz="2200" b="1" dirty="0" smtClean="0">
                <a:cs typeface="Arial" pitchFamily="34" charset="0"/>
              </a:rPr>
              <a:t>Kargaşayı </a:t>
            </a:r>
            <a:r>
              <a:rPr lang="tr-TR" sz="2200" b="1" dirty="0">
                <a:cs typeface="Arial" pitchFamily="34" charset="0"/>
              </a:rPr>
              <a:t>ve kaynak israfını önlemenin yolu planlamadan geçer. Bu nedenle planlamayı yeniden düşünmeli ve uygulamalıyız. Planlama, ülke, bölge ve il ölçeğinde birbirleri ile ilişkili biçimde ele </a:t>
            </a:r>
            <a:r>
              <a:rPr lang="tr-TR" sz="2200" b="1" dirty="0" smtClean="0">
                <a:cs typeface="Arial" pitchFamily="34" charset="0"/>
              </a:rPr>
              <a:t>alınmalı,</a:t>
            </a:r>
            <a:endParaRPr lang="tr-TR" sz="2200" b="1" dirty="0">
              <a:cs typeface="Arial" pitchFamily="34" charset="0"/>
            </a:endParaRPr>
          </a:p>
          <a:p>
            <a:pPr marL="800100" lvl="2" indent="0" algn="just">
              <a:buClr>
                <a:srgbClr val="0000FF"/>
              </a:buClr>
              <a:buNone/>
            </a:pPr>
            <a:r>
              <a:rPr lang="tr-TR" sz="2200" b="1" dirty="0" smtClean="0">
                <a:cs typeface="Arial" pitchFamily="34" charset="0"/>
              </a:rPr>
              <a:t>Dr</a:t>
            </a:r>
            <a:r>
              <a:rPr lang="tr-TR" sz="2200" b="1" dirty="0">
                <a:cs typeface="Arial" pitchFamily="34" charset="0"/>
              </a:rPr>
              <a:t>. Serdar Şahinkaya’nın sözleriyle, “Kamusal planlama, eskimemiş, dişlileri fazla aşınmamış işlevsel bir araç olarak pek çok ulusal ekonomiye hizmet etmiş (ve) onları bir tarih aşamasında yukarıya çıkarmış bir kaldıraç olarak, hâlâ kendi aklının ürünü olan politikaları sürdüren ülkelere hizmet etmeyi sürdürmektedir.” O halde biz de yapabiliriz! Yeniden deneyebiliriz ve </a:t>
            </a:r>
            <a:r>
              <a:rPr lang="tr-TR" sz="2200" b="1" dirty="0" smtClean="0">
                <a:cs typeface="Arial" pitchFamily="34" charset="0"/>
              </a:rPr>
              <a:t>denemeliyiz de!</a:t>
            </a:r>
          </a:p>
          <a:p>
            <a:pPr marL="800100" lvl="2" indent="0" algn="just">
              <a:buClr>
                <a:srgbClr val="0000FF"/>
              </a:buClr>
              <a:buNone/>
            </a:pPr>
            <a:endParaRPr lang="tr-TR" sz="2200" b="1" dirty="0" smtClean="0">
              <a:cs typeface="Arial" pitchFamily="34" charset="0"/>
            </a:endParaRPr>
          </a:p>
          <a:p>
            <a:pPr marL="857250" lvl="1" indent="-457200" algn="just">
              <a:buClr>
                <a:srgbClr val="0000FF"/>
              </a:buClr>
              <a:buFont typeface="+mj-lt"/>
              <a:buAutoNum type="arabicPeriod" startAt="5"/>
            </a:pPr>
            <a:endParaRPr lang="tr-TR" sz="2200" b="1" dirty="0" smtClean="0">
              <a:cs typeface="Arial" pitchFamily="34" charset="0"/>
            </a:endParaRPr>
          </a:p>
          <a:p>
            <a:pPr marL="857250" lvl="1" indent="-457200" algn="just">
              <a:buClr>
                <a:srgbClr val="0000FF"/>
              </a:buClr>
              <a:buFont typeface="+mj-lt"/>
              <a:buAutoNum type="arabicPeriod" startAt="5"/>
            </a:pPr>
            <a:endParaRPr lang="tr-TR" sz="2200" b="1" dirty="0">
              <a:cs typeface="Arial" pitchFamily="34" charset="0"/>
            </a:endParaRPr>
          </a:p>
          <a:p>
            <a:pPr marL="857250" lvl="1" indent="-457200" algn="just">
              <a:buFont typeface="+mj-lt"/>
              <a:buAutoNum type="arabicPeriod" startAt="5"/>
            </a:pPr>
            <a:endParaRPr lang="tr-TR" sz="2200" b="1" dirty="0" smtClean="0"/>
          </a:p>
          <a:p>
            <a:pPr algn="just"/>
            <a:endParaRPr lang="tr-TR" sz="2000" dirty="0"/>
          </a:p>
        </p:txBody>
      </p:sp>
    </p:spTree>
    <p:extLst>
      <p:ext uri="{BB962C8B-B14F-4D97-AF65-F5344CB8AC3E}">
        <p14:creationId xmlns:p14="http://schemas.microsoft.com/office/powerpoint/2010/main" val="3646096185"/>
      </p:ext>
    </p:extLst>
  </p:cSld>
  <p:clrMapOvr>
    <a:masterClrMapping/>
  </p:clrMapOvr>
  <p:timing>
    <p:tnLst>
      <p:par>
        <p:cTn id="1" dur="indefinite" restart="never" nodeType="tmRoot"/>
      </p:par>
    </p:tnLst>
  </p:timing>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p:nvPr/>
        </p:nvSpPr>
        <p:spPr>
          <a:xfrm>
            <a:off x="0" y="2"/>
            <a:ext cx="8352000" cy="720000"/>
          </a:xfrm>
          <a:prstGeom prst="rect">
            <a:avLst/>
          </a:prstGeom>
          <a:solidFill>
            <a:srgbClr val="FFFF66"/>
          </a:solidFill>
          <a:ln w="9525">
            <a:noFill/>
            <a:miter lim="800000"/>
            <a:headEnd/>
            <a:tailEnd/>
          </a:ln>
        </p:spPr>
        <p:txBody>
          <a:bodyPr vert="horz" wrap="square" lIns="91440" tIns="45720" rIns="91440" bIns="45720" numCol="1" rtlCol="0" anchor="t" anchorCtr="0" compatLnSpc="1">
            <a:prstTxWarp prst="textNoShape">
              <a:avLst/>
            </a:prstTxWarp>
            <a:noAutofit/>
          </a:bodyPr>
          <a:lstStyle/>
          <a:p>
            <a:pPr algn="ctr" defTabSz="457200">
              <a:defRPr/>
            </a:pPr>
            <a:r>
              <a:rPr lang="tr-TR" sz="2400" b="1" dirty="0" smtClean="0">
                <a:solidFill>
                  <a:srgbClr val="000099"/>
                </a:solidFill>
                <a:latin typeface="Arial Black" pitchFamily="34" charset="0"/>
              </a:rPr>
              <a:t>Biz Ne İstiyoruz? Ne Öneriyoruz (4)</a:t>
            </a:r>
            <a:endParaRPr lang="tr-TR" sz="2400" b="1" dirty="0">
              <a:solidFill>
                <a:srgbClr val="000099"/>
              </a:solidFill>
              <a:latin typeface="Arial Black" pitchFamily="34" charset="0"/>
            </a:endParaRPr>
          </a:p>
        </p:txBody>
      </p:sp>
      <p:sp>
        <p:nvSpPr>
          <p:cNvPr id="9" name="Slayt Numarası Yer Tutucusu 8"/>
          <p:cNvSpPr>
            <a:spLocks noGrp="1"/>
          </p:cNvSpPr>
          <p:nvPr>
            <p:ph type="sldNum" sz="quarter" idx="12"/>
          </p:nvPr>
        </p:nvSpPr>
        <p:spPr>
          <a:xfrm>
            <a:off x="8604448" y="6381328"/>
            <a:ext cx="515802" cy="437133"/>
          </a:xfrm>
        </p:spPr>
        <p:txBody>
          <a:bodyPr/>
          <a:lstStyle/>
          <a:p>
            <a:fld id="{2980368C-8C33-40A0-AE12-C79D8B8014BE}" type="slidenum">
              <a:rPr lang="tr-TR" sz="1400" smtClean="0"/>
              <a:pPr/>
              <a:t>123</a:t>
            </a:fld>
            <a:endParaRPr lang="tr-TR" sz="1400" dirty="0"/>
          </a:p>
        </p:txBody>
      </p:sp>
      <p:sp>
        <p:nvSpPr>
          <p:cNvPr id="7" name="Content Placeholder 1"/>
          <p:cNvSpPr txBox="1">
            <a:spLocks/>
          </p:cNvSpPr>
          <p:nvPr/>
        </p:nvSpPr>
        <p:spPr>
          <a:xfrm>
            <a:off x="179512" y="980728"/>
            <a:ext cx="8784976" cy="540060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857250" lvl="1" indent="-457200" algn="just">
              <a:buClr>
                <a:srgbClr val="0000FF"/>
              </a:buClr>
              <a:buFont typeface="+mj-lt"/>
              <a:buAutoNum type="arabicPeriod" startAt="7"/>
            </a:pPr>
            <a:r>
              <a:rPr lang="tr-TR" sz="2400" b="1" dirty="0" smtClean="0">
                <a:cs typeface="Arial" pitchFamily="34" charset="0"/>
              </a:rPr>
              <a:t>Hangi </a:t>
            </a:r>
            <a:r>
              <a:rPr lang="tr-TR" sz="2400" b="1" dirty="0">
                <a:cs typeface="Arial" pitchFamily="34" charset="0"/>
              </a:rPr>
              <a:t>araçlarla? Kaynakların sağlıklı envanterini yaparak, </a:t>
            </a:r>
            <a:r>
              <a:rPr lang="tr-TR" sz="2400" b="1" dirty="0" smtClean="0">
                <a:cs typeface="Arial" pitchFamily="34" charset="0"/>
              </a:rPr>
              <a:t>yenilenebilir kaynakların değerlendirilmesini esas alarak , </a:t>
            </a:r>
            <a:r>
              <a:rPr lang="tr-TR" sz="2400" b="1" dirty="0">
                <a:cs typeface="Arial" pitchFamily="34" charset="0"/>
              </a:rPr>
              <a:t>güvenilir girdi-çıktı analizleri uygulayarak, yeni bir kurumsallaşma üzerinden, demokratik katılım mekanizmalarıyla, bütünleşik kaynak planlaması anlayışıyla hazırlanacak toplum ve ülke çıkarlarını </a:t>
            </a:r>
            <a:r>
              <a:rPr lang="tr-TR" sz="2400" b="1" dirty="0" smtClean="0">
                <a:cs typeface="Arial" pitchFamily="34" charset="0"/>
              </a:rPr>
              <a:t>gözeten kısa,orta ve uzun vadeli  </a:t>
            </a:r>
            <a:r>
              <a:rPr lang="tr-TR" sz="2400" b="1" dirty="0">
                <a:cs typeface="Arial" pitchFamily="34" charset="0"/>
              </a:rPr>
              <a:t>Strateji Belgeleri, Beş Yıllık Planlar, Yol Haritaları, Eylem Planları ile.</a:t>
            </a:r>
          </a:p>
          <a:p>
            <a:pPr marL="857250" lvl="1" indent="-457200" algn="just">
              <a:buClr>
                <a:srgbClr val="0000FF"/>
              </a:buClr>
              <a:buFont typeface="+mj-lt"/>
              <a:buAutoNum type="arabicPeriod" startAt="7"/>
            </a:pPr>
            <a:r>
              <a:rPr lang="tr-TR" sz="2400" b="1" dirty="0" smtClean="0">
                <a:cs typeface="Arial" pitchFamily="34" charset="0"/>
              </a:rPr>
              <a:t>Planlama temel bir tercih olmalı ve ülkenin geleceğine yön verecek belgeler, uluslararası kuruluşlar, yabancı ülkelerin kurum ve şirketleri tarafından değil, ülkemizin ilgili, birikimli kurum ve kadroları tarafından, muhalif-muvafık ayrımı yapmadan hazırlanmalı,</a:t>
            </a:r>
          </a:p>
          <a:p>
            <a:pPr marL="857250" lvl="1" indent="-457200" algn="just">
              <a:buClr>
                <a:srgbClr val="0000FF"/>
              </a:buClr>
              <a:buFont typeface="+mj-lt"/>
              <a:buAutoNum type="arabicPeriod" startAt="7"/>
            </a:pPr>
            <a:endParaRPr lang="tr-TR" sz="2400" b="1" dirty="0">
              <a:cs typeface="Arial" pitchFamily="34" charset="0"/>
            </a:endParaRPr>
          </a:p>
        </p:txBody>
      </p:sp>
    </p:spTree>
    <p:extLst>
      <p:ext uri="{BB962C8B-B14F-4D97-AF65-F5344CB8AC3E}">
        <p14:creationId xmlns:p14="http://schemas.microsoft.com/office/powerpoint/2010/main" val="1336205088"/>
      </p:ext>
    </p:extLst>
  </p:cSld>
  <p:clrMapOvr>
    <a:masterClrMapping/>
  </p:clrMapOvr>
  <p:timing>
    <p:tnLst>
      <p:par>
        <p:cTn id="1" dur="indefinite" restart="never" nodeType="tmRoot"/>
      </p:par>
    </p:tnLst>
  </p:timing>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p:nvPr/>
        </p:nvSpPr>
        <p:spPr>
          <a:xfrm>
            <a:off x="0" y="2"/>
            <a:ext cx="8352000" cy="720000"/>
          </a:xfrm>
          <a:prstGeom prst="rect">
            <a:avLst/>
          </a:prstGeom>
          <a:solidFill>
            <a:srgbClr val="FFFF66"/>
          </a:solidFill>
          <a:ln w="9525">
            <a:noFill/>
            <a:miter lim="800000"/>
            <a:headEnd/>
            <a:tailEnd/>
          </a:ln>
        </p:spPr>
        <p:txBody>
          <a:bodyPr vert="horz" wrap="square" lIns="91440" tIns="45720" rIns="91440" bIns="45720" numCol="1" rtlCol="0" anchor="t" anchorCtr="0" compatLnSpc="1">
            <a:prstTxWarp prst="textNoShape">
              <a:avLst/>
            </a:prstTxWarp>
            <a:noAutofit/>
          </a:bodyPr>
          <a:lstStyle/>
          <a:p>
            <a:pPr algn="ctr" defTabSz="457200">
              <a:defRPr/>
            </a:pPr>
            <a:r>
              <a:rPr lang="tr-TR" sz="2400" b="1" dirty="0" smtClean="0">
                <a:solidFill>
                  <a:srgbClr val="000099"/>
                </a:solidFill>
                <a:latin typeface="Arial Black" pitchFamily="34" charset="0"/>
              </a:rPr>
              <a:t>Biz Ne İstiyoruz? Ne Öneriyoruz (5)</a:t>
            </a:r>
            <a:endParaRPr lang="tr-TR" sz="2400" b="1" dirty="0">
              <a:solidFill>
                <a:srgbClr val="000099"/>
              </a:solidFill>
              <a:latin typeface="Arial Black" pitchFamily="34" charset="0"/>
            </a:endParaRPr>
          </a:p>
        </p:txBody>
      </p:sp>
      <p:sp>
        <p:nvSpPr>
          <p:cNvPr id="9" name="Slayt Numarası Yer Tutucusu 8"/>
          <p:cNvSpPr>
            <a:spLocks noGrp="1"/>
          </p:cNvSpPr>
          <p:nvPr>
            <p:ph type="sldNum" sz="quarter" idx="12"/>
          </p:nvPr>
        </p:nvSpPr>
        <p:spPr>
          <a:xfrm>
            <a:off x="8604448" y="6381328"/>
            <a:ext cx="515802" cy="437133"/>
          </a:xfrm>
        </p:spPr>
        <p:txBody>
          <a:bodyPr/>
          <a:lstStyle/>
          <a:p>
            <a:fld id="{2980368C-8C33-40A0-AE12-C79D8B8014BE}" type="slidenum">
              <a:rPr lang="tr-TR" sz="1400" smtClean="0"/>
              <a:pPr/>
              <a:t>124</a:t>
            </a:fld>
            <a:endParaRPr lang="tr-TR" sz="1400" dirty="0"/>
          </a:p>
        </p:txBody>
      </p:sp>
      <p:sp>
        <p:nvSpPr>
          <p:cNvPr id="7" name="Content Placeholder 1"/>
          <p:cNvSpPr txBox="1">
            <a:spLocks/>
          </p:cNvSpPr>
          <p:nvPr/>
        </p:nvSpPr>
        <p:spPr>
          <a:xfrm>
            <a:off x="179512" y="980728"/>
            <a:ext cx="8784976" cy="540060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857250" lvl="1" indent="-457200" algn="just">
              <a:buFont typeface="+mj-lt"/>
              <a:buAutoNum type="arabicPeriod" startAt="9"/>
            </a:pPr>
            <a:r>
              <a:rPr lang="tr-TR" sz="2200" b="1" dirty="0" smtClean="0"/>
              <a:t>Birincil Enerji ve Elektrik Talep Tahmini çalışmaları gerçek veriler ve gerçekçi politikalar gözetilerek yapılmalı, her yeni çalışmada bir öncekine göre ortaya çıkan  farklılıkların nedenleri doğru tanımlanmalı ve ders çıkartılmalı, </a:t>
            </a:r>
          </a:p>
          <a:p>
            <a:pPr marL="857250" lvl="1" indent="-457200" algn="just">
              <a:buFont typeface="+mj-lt"/>
              <a:buAutoNum type="arabicPeriod" startAt="9"/>
            </a:pPr>
            <a:r>
              <a:rPr lang="tr-TR" sz="2200" b="1" dirty="0" smtClean="0"/>
              <a:t>Strateji belgeleri ve planları, mevzuat hazırlıkları, yol haritaları, eylem planları vb. belgeler; mutlaka demokratik, katılımcı ve şeffaf bir anlayışla hazırlanmalı, bu çalışmalara ilgili kamu kurumlarının ve yerel yönetimlerin yanı sıra; üniversiteler, bilimsel araştırma kurumları, meslek odaları, uzmanlık dernekleri, sendikalar ve tüketici örgütlerinin, etkin ve işlevsel katılım ve katkıları sağlanmalı,</a:t>
            </a:r>
          </a:p>
          <a:p>
            <a:pPr marL="0" indent="0" algn="just">
              <a:buClr>
                <a:srgbClr val="0000FF"/>
              </a:buClr>
              <a:buNone/>
            </a:pPr>
            <a:r>
              <a:rPr lang="tr-TR" sz="2000" dirty="0" smtClean="0"/>
              <a:t/>
            </a:r>
            <a:br>
              <a:rPr lang="tr-TR" sz="2000" dirty="0" smtClean="0"/>
            </a:br>
            <a:endParaRPr lang="tr-TR" sz="2000" dirty="0" smtClean="0"/>
          </a:p>
          <a:p>
            <a:pPr marL="0" indent="0">
              <a:buNone/>
            </a:pPr>
            <a:endParaRPr lang="tr-TR" sz="2000" dirty="0"/>
          </a:p>
        </p:txBody>
      </p:sp>
    </p:spTree>
    <p:extLst>
      <p:ext uri="{BB962C8B-B14F-4D97-AF65-F5344CB8AC3E}">
        <p14:creationId xmlns:p14="http://schemas.microsoft.com/office/powerpoint/2010/main" val="1579776764"/>
      </p:ext>
    </p:extLst>
  </p:cSld>
  <p:clrMapOvr>
    <a:masterClrMapping/>
  </p:clrMapOvr>
  <p:timing>
    <p:tnLst>
      <p:par>
        <p:cTn id="1" dur="indefinite" restart="never" nodeType="tmRoot"/>
      </p:par>
    </p:tnLst>
  </p:timing>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ayt Numarası Yer Tutucusu 8"/>
          <p:cNvSpPr>
            <a:spLocks noGrp="1"/>
          </p:cNvSpPr>
          <p:nvPr>
            <p:ph type="sldNum" sz="quarter" idx="12"/>
          </p:nvPr>
        </p:nvSpPr>
        <p:spPr>
          <a:xfrm>
            <a:off x="8604448" y="6381328"/>
            <a:ext cx="515802" cy="437133"/>
          </a:xfrm>
        </p:spPr>
        <p:txBody>
          <a:bodyPr/>
          <a:lstStyle/>
          <a:p>
            <a:fld id="{2980368C-8C33-40A0-AE12-C79D8B8014BE}" type="slidenum">
              <a:rPr lang="tr-TR" sz="1400" smtClean="0"/>
              <a:pPr/>
              <a:t>125</a:t>
            </a:fld>
            <a:endParaRPr lang="tr-TR" sz="1400" dirty="0"/>
          </a:p>
        </p:txBody>
      </p:sp>
      <p:sp>
        <p:nvSpPr>
          <p:cNvPr id="6" name="5 Dikdörtgen"/>
          <p:cNvSpPr/>
          <p:nvPr/>
        </p:nvSpPr>
        <p:spPr>
          <a:xfrm>
            <a:off x="-281651" y="908720"/>
            <a:ext cx="9144000" cy="5509200"/>
          </a:xfrm>
          <a:prstGeom prst="rect">
            <a:avLst/>
          </a:prstGeom>
        </p:spPr>
        <p:txBody>
          <a:bodyPr wrap="square">
            <a:spAutoFit/>
          </a:bodyPr>
          <a:lstStyle/>
          <a:p>
            <a:pPr lvl="1" algn="just" fontAlgn="base"/>
            <a:r>
              <a:rPr lang="tr-TR" sz="2200" b="1" dirty="0" smtClean="0"/>
              <a:t>11. Akkuyu NES, Sinop NES, TANAP vb. projelerde 	görüldüğü gibi; ticari 	sözleşmelere, bir tür “yasal hile” ile ;  gereği olmadığı halde TBMM 	onayından geçirip, uluslararası sözleşme niteliği kazandırma ve ulusal 	iç hukukun denetimi dışına çıkarılması önlenmeli ve bu tür mevcut 	sözleşmeler  toplum ve ülke çıkarları doğrultusunda değiştirilmeli,</a:t>
            </a:r>
          </a:p>
          <a:p>
            <a:pPr marL="857250" lvl="1" indent="-457200" algn="just" fontAlgn="base">
              <a:buAutoNum type="arabicPeriod" startAt="12"/>
            </a:pPr>
            <a:r>
              <a:rPr lang="tr-TR" sz="2200" b="1" dirty="0" smtClean="0"/>
              <a:t>Acele kamulaştırma denen, devletin ve sermayenin enerji  yatırımları        için, yurttaşların oturdukları evlerden, topraklardan, çevrelerden 	koparılmasına, sürgün edilmesine dayanak olan yasal düzenleme 	iptal edilmeli, insan haklarına aykırı bu uygulama derhal sona 	ermeli, </a:t>
            </a:r>
          </a:p>
          <a:p>
            <a:pPr marL="400050" lvl="1" algn="just" fontAlgn="base"/>
            <a:r>
              <a:rPr lang="tr-TR" sz="2200" b="1" dirty="0" smtClean="0"/>
              <a:t>13. Enerji,altyapı ve sanayi yatırımlarını teşvik iddiasıyla, ülkenin ve 	toplumun ortak varlığı 	olan verimli tarımsal arazilere, ormanlara, 	tarihi ve kültürel sit 	alanlarına enerji tesisleri kurulmasına izin 	veren düzenlemeler iptal 	edilmeli; verimli tarımsal arazilerin, 	ormanların, tarihi ve kültürel sit alanlarının yok edilmesi 	önlenmeli,</a:t>
            </a:r>
          </a:p>
        </p:txBody>
      </p:sp>
      <p:sp>
        <p:nvSpPr>
          <p:cNvPr id="8" name="Rectangle 3"/>
          <p:cNvSpPr/>
          <p:nvPr/>
        </p:nvSpPr>
        <p:spPr>
          <a:xfrm>
            <a:off x="0" y="2"/>
            <a:ext cx="8352000" cy="720000"/>
          </a:xfrm>
          <a:prstGeom prst="rect">
            <a:avLst/>
          </a:prstGeom>
          <a:solidFill>
            <a:srgbClr val="FFFF66"/>
          </a:solidFill>
          <a:ln w="9525">
            <a:noFill/>
            <a:miter lim="800000"/>
            <a:headEnd/>
            <a:tailEnd/>
          </a:ln>
        </p:spPr>
        <p:txBody>
          <a:bodyPr vert="horz" wrap="square" lIns="91440" tIns="45720" rIns="91440" bIns="45720" numCol="1" rtlCol="0" anchor="t" anchorCtr="0" compatLnSpc="1">
            <a:prstTxWarp prst="textNoShape">
              <a:avLst/>
            </a:prstTxWarp>
            <a:noAutofit/>
          </a:bodyPr>
          <a:lstStyle/>
          <a:p>
            <a:pPr algn="ctr" defTabSz="457200">
              <a:defRPr/>
            </a:pPr>
            <a:r>
              <a:rPr lang="tr-TR" sz="2400" b="1" dirty="0" smtClean="0">
                <a:solidFill>
                  <a:srgbClr val="000099"/>
                </a:solidFill>
                <a:latin typeface="Arial Black" pitchFamily="34" charset="0"/>
              </a:rPr>
              <a:t>Biz Ne İstiyoruz? Ne Öneriyoruz (6)</a:t>
            </a:r>
            <a:endParaRPr lang="tr-TR" sz="2400" b="1" dirty="0">
              <a:solidFill>
                <a:srgbClr val="000099"/>
              </a:solidFill>
              <a:latin typeface="Arial Black" pitchFamily="34" charset="0"/>
            </a:endParaRPr>
          </a:p>
        </p:txBody>
      </p:sp>
    </p:spTree>
    <p:extLst>
      <p:ext uri="{BB962C8B-B14F-4D97-AF65-F5344CB8AC3E}">
        <p14:creationId xmlns:p14="http://schemas.microsoft.com/office/powerpoint/2010/main" val="3299005456"/>
      </p:ext>
    </p:extLst>
  </p:cSld>
  <p:clrMapOvr>
    <a:masterClrMapping/>
  </p:clrMapOvr>
  <p:timing>
    <p:tnLst>
      <p:par>
        <p:cTn id="1" dur="indefinite" restart="never" nodeType="tmRoot"/>
      </p:par>
    </p:tnLst>
  </p:timing>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ayt Numarası Yer Tutucusu 8"/>
          <p:cNvSpPr>
            <a:spLocks noGrp="1"/>
          </p:cNvSpPr>
          <p:nvPr>
            <p:ph type="sldNum" sz="quarter" idx="12"/>
          </p:nvPr>
        </p:nvSpPr>
        <p:spPr>
          <a:xfrm>
            <a:off x="8604448" y="6381328"/>
            <a:ext cx="515802" cy="437133"/>
          </a:xfrm>
        </p:spPr>
        <p:txBody>
          <a:bodyPr/>
          <a:lstStyle/>
          <a:p>
            <a:fld id="{2980368C-8C33-40A0-AE12-C79D8B8014BE}" type="slidenum">
              <a:rPr lang="tr-TR" sz="1400" smtClean="0"/>
              <a:pPr/>
              <a:t>126</a:t>
            </a:fld>
            <a:endParaRPr lang="tr-TR" sz="1400" dirty="0"/>
          </a:p>
        </p:txBody>
      </p:sp>
      <p:sp>
        <p:nvSpPr>
          <p:cNvPr id="3" name="Content Placeholder 1"/>
          <p:cNvSpPr txBox="1">
            <a:spLocks/>
          </p:cNvSpPr>
          <p:nvPr/>
        </p:nvSpPr>
        <p:spPr>
          <a:xfrm>
            <a:off x="179512" y="1196752"/>
            <a:ext cx="8784976" cy="4968552"/>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400050" lvl="1" indent="0" algn="just" fontAlgn="base">
              <a:buNone/>
            </a:pPr>
            <a:r>
              <a:rPr lang="tr-TR" sz="2200" b="1" dirty="0" smtClean="0"/>
              <a:t>14. Bugünden sonra enerji üretim tesisleri, kamusal bir planlama 	anlayışı içinde,  esas olarak rüzgâr, güneş, jeotermal, biyokütle vb. 	yenilenebilir enerji kaynaklarına dayalı olarak ve toplum 	çıkarlarını  gözetir biçimde kurulmalı,</a:t>
            </a:r>
          </a:p>
          <a:p>
            <a:pPr marL="400050" lvl="1" indent="0" algn="just">
              <a:buNone/>
            </a:pPr>
            <a:r>
              <a:rPr lang="tr-TR" sz="2200" b="1" dirty="0" smtClean="0"/>
              <a:t>15. Yeni bir kamu mülkiyeti ve yönetimi anlayışı geliştirilmeli ve 	uygulanmalı, kamu kurumları toplumsal çıkarlar doğrultusunda, 	çalışanları tarafından yönetilmeli ve denetlenmeli; bu kuruluşların 	faaliyetleri daha verimli ve etkin kılınmalı ve böylece kamusal 	hizmetin niteliği ve çeşitliliği arttırılmalı, toplum çıkarlarının 	korunması için, toplumdaki bireyler bilgiye serbestçe ulaşmalı, 	ilgili tüm kesimlerin ve yurttaşların ,sorunların tartışılması ve karar       	alma süreçlerine katılmasının 	önündeki tüm engeller 	kaldırmalı, 	şeffaflık   	ve demokratik açıdan hesap 	verilebilirlik 	mümkün 	hale 	gelmeli,</a:t>
            </a:r>
            <a:endParaRPr lang="tr-TR" sz="2000" dirty="0"/>
          </a:p>
        </p:txBody>
      </p:sp>
      <p:sp>
        <p:nvSpPr>
          <p:cNvPr id="4" name="Rectangle 3"/>
          <p:cNvSpPr/>
          <p:nvPr/>
        </p:nvSpPr>
        <p:spPr>
          <a:xfrm>
            <a:off x="0" y="2"/>
            <a:ext cx="8352000" cy="720000"/>
          </a:xfrm>
          <a:prstGeom prst="rect">
            <a:avLst/>
          </a:prstGeom>
          <a:solidFill>
            <a:srgbClr val="FFFF66"/>
          </a:solidFill>
          <a:ln w="9525">
            <a:noFill/>
            <a:miter lim="800000"/>
            <a:headEnd/>
            <a:tailEnd/>
          </a:ln>
        </p:spPr>
        <p:txBody>
          <a:bodyPr vert="horz" wrap="square" lIns="91440" tIns="45720" rIns="91440" bIns="45720" numCol="1" rtlCol="0" anchor="t" anchorCtr="0" compatLnSpc="1">
            <a:prstTxWarp prst="textNoShape">
              <a:avLst/>
            </a:prstTxWarp>
            <a:noAutofit/>
          </a:bodyPr>
          <a:lstStyle/>
          <a:p>
            <a:pPr algn="ctr" defTabSz="457200">
              <a:defRPr/>
            </a:pPr>
            <a:r>
              <a:rPr lang="tr-TR" sz="2400" b="1" dirty="0" smtClean="0">
                <a:solidFill>
                  <a:srgbClr val="000099"/>
                </a:solidFill>
                <a:latin typeface="Arial Black" pitchFamily="34" charset="0"/>
              </a:rPr>
              <a:t>Biz Ne İstiyoruz? Ne Öneriyoruz (7)</a:t>
            </a:r>
            <a:endParaRPr lang="tr-TR" sz="2400" b="1" dirty="0">
              <a:solidFill>
                <a:srgbClr val="000099"/>
              </a:solidFill>
              <a:latin typeface="Arial Black" pitchFamily="34" charset="0"/>
            </a:endParaRPr>
          </a:p>
        </p:txBody>
      </p:sp>
    </p:spTree>
    <p:extLst>
      <p:ext uri="{BB962C8B-B14F-4D97-AF65-F5344CB8AC3E}">
        <p14:creationId xmlns:p14="http://schemas.microsoft.com/office/powerpoint/2010/main" val="4206592715"/>
      </p:ext>
    </p:extLst>
  </p:cSld>
  <p:clrMapOvr>
    <a:masterClrMapping/>
  </p:clrMapOvr>
  <p:timing>
    <p:tnLst>
      <p:par>
        <p:cTn id="1" dur="indefinite" restart="never" nodeType="tmRoot"/>
      </p:par>
    </p:tnLst>
  </p:timing>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2 İçerik Yer Tutucusu"/>
          <p:cNvSpPr txBox="1">
            <a:spLocks/>
          </p:cNvSpPr>
          <p:nvPr/>
        </p:nvSpPr>
        <p:spPr>
          <a:xfrm>
            <a:off x="179512" y="965236"/>
            <a:ext cx="8785225" cy="5596103"/>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just">
              <a:buClr>
                <a:srgbClr val="0000FF"/>
              </a:buClr>
              <a:buNone/>
              <a:defRPr/>
            </a:pPr>
            <a:r>
              <a:rPr lang="tr-TR" sz="2200" b="1" dirty="0" smtClean="0">
                <a:cs typeface="Arial" pitchFamily="34" charset="0"/>
              </a:rPr>
              <a:t>16. Bunun için:</a:t>
            </a:r>
          </a:p>
          <a:p>
            <a:pPr marL="685800" lvl="1" algn="just">
              <a:buClr>
                <a:srgbClr val="0000FF"/>
              </a:buClr>
              <a:buFont typeface="Arial" panose="020B0604020202020204" pitchFamily="34" charset="0"/>
              <a:buChar char="•"/>
              <a:defRPr/>
            </a:pPr>
            <a:r>
              <a:rPr lang="tr-TR" sz="2000" b="1" dirty="0" smtClean="0">
                <a:cs typeface="Arial" pitchFamily="34" charset="0"/>
              </a:rPr>
              <a:t>Özelleştirmeler durdurulmalıdır</a:t>
            </a:r>
            <a:r>
              <a:rPr lang="tr-TR" sz="2000" b="1" dirty="0">
                <a:cs typeface="Arial" pitchFamily="34" charset="0"/>
              </a:rPr>
              <a:t>,</a:t>
            </a:r>
            <a:endParaRPr lang="tr-TR" sz="2000" b="1" dirty="0" smtClean="0">
              <a:cs typeface="Arial" pitchFamily="34" charset="0"/>
            </a:endParaRPr>
          </a:p>
          <a:p>
            <a:pPr marL="685800" lvl="1" algn="just">
              <a:buClr>
                <a:srgbClr val="0000FF"/>
              </a:buClr>
              <a:buFont typeface="Arial" panose="020B0604020202020204" pitchFamily="34" charset="0"/>
              <a:buChar char="•"/>
              <a:defRPr/>
            </a:pPr>
            <a:r>
              <a:rPr lang="tr-TR" sz="2000" b="1" dirty="0" smtClean="0">
                <a:cs typeface="Arial" pitchFamily="34" charset="0"/>
              </a:rPr>
              <a:t>Enerji yoksullarına ve yoksunlarına kamusal destek mutlaka sağlanmalıdır. Kömür yerine doğal gaz yardımı yapılmalıdır,</a:t>
            </a:r>
          </a:p>
          <a:p>
            <a:pPr marL="685800" lvl="1" algn="just">
              <a:buClr>
                <a:srgbClr val="0000FF"/>
              </a:buClr>
              <a:buFont typeface="Arial" panose="020B0604020202020204" pitchFamily="34" charset="0"/>
              <a:buChar char="•"/>
              <a:defRPr/>
            </a:pPr>
            <a:r>
              <a:rPr lang="tr-TR" sz="2000" b="1" dirty="0" smtClean="0">
                <a:cs typeface="Arial" pitchFamily="34" charset="0"/>
              </a:rPr>
              <a:t>Enerji girdileri ve ürünlerindeki yüksek vergiler düşürülmelidir.  Elektrik faturaları yolu ile abonelerden zorla tahsil edilen TRT payı uygulaması son bulmalıdır,</a:t>
            </a:r>
          </a:p>
          <a:p>
            <a:pPr marL="685800" lvl="1" algn="just">
              <a:buClr>
                <a:srgbClr val="0000FF"/>
              </a:buClr>
              <a:buFont typeface="Arial" panose="020B0604020202020204" pitchFamily="34" charset="0"/>
              <a:buChar char="•"/>
              <a:defRPr/>
            </a:pPr>
            <a:r>
              <a:rPr lang="tr-TR" sz="2000" b="1" dirty="0" smtClean="0">
                <a:cs typeface="Arial" pitchFamily="34" charset="0"/>
              </a:rPr>
              <a:t>Plansız, çevre ve toplumla uyumsuz, yatırım yerinde yaşayan halkın istemediği, topluma maliyeti faydasından fazla olan tüm projelerden vazgeçilmelidir, </a:t>
            </a:r>
          </a:p>
          <a:p>
            <a:pPr marL="685800" lvl="1" algn="just">
              <a:buClr>
                <a:srgbClr val="0000FF"/>
              </a:buClr>
              <a:buFont typeface="Arial" panose="020B0604020202020204" pitchFamily="34" charset="0"/>
              <a:buChar char="•"/>
              <a:defRPr/>
            </a:pPr>
            <a:r>
              <a:rPr lang="tr-TR" sz="2000" b="1" dirty="0" smtClean="0">
                <a:cs typeface="Arial" pitchFamily="34" charset="0"/>
              </a:rPr>
              <a:t>Verimli tarımsal arazilere, ormanlara, SİT alanlarına, yerleşim yerlerinin yakınına santral kurulmamalıdır. Trakya’da, Yumurtalık’ta, Eskişehir-Alpu’da, Çanakkale’de vb. bir çok yerde kömüre dayalı termik santral, Sinop, Akkuyu ve İğneada’da nükleer santral, Doğu Karadeniz'de, Dersim'de, Alakır'da, Göksu'da, Türkiye'nin dört bir yanındaki HES’ler gibi; bölgede yaşayan halkın istemediği tüm projeler iptal edilmelidir </a:t>
            </a:r>
          </a:p>
          <a:p>
            <a:pPr marL="0" indent="0" algn="just">
              <a:buClr>
                <a:srgbClr val="0000FF"/>
              </a:buClr>
              <a:buNone/>
              <a:defRPr/>
            </a:pPr>
            <a:r>
              <a:rPr lang="tr-TR" sz="2200" b="1" dirty="0">
                <a:cs typeface="Arial" pitchFamily="34" charset="0"/>
              </a:rPr>
              <a:t>d</a:t>
            </a:r>
            <a:r>
              <a:rPr lang="tr-TR" sz="2200" b="1" dirty="0" smtClean="0">
                <a:cs typeface="Arial" pitchFamily="34" charset="0"/>
              </a:rPr>
              <a:t>iyoruz. </a:t>
            </a:r>
          </a:p>
          <a:p>
            <a:pPr lvl="0" algn="just" fontAlgn="base">
              <a:buNone/>
            </a:pPr>
            <a:endParaRPr lang="tr-TR" sz="2000" dirty="0" smtClean="0"/>
          </a:p>
          <a:p>
            <a:pPr marL="179388" indent="-179388" algn="just">
              <a:buClr>
                <a:srgbClr val="0000FF"/>
              </a:buClr>
              <a:defRPr/>
            </a:pPr>
            <a:endParaRPr lang="tr-TR" sz="2000" b="1" dirty="0" smtClean="0">
              <a:cs typeface="Arial" pitchFamily="34" charset="0"/>
            </a:endParaRPr>
          </a:p>
          <a:p>
            <a:pPr algn="just"/>
            <a:endParaRPr lang="tr-TR" sz="2400" b="1" u="sng" dirty="0" smtClean="0"/>
          </a:p>
        </p:txBody>
      </p:sp>
      <p:sp>
        <p:nvSpPr>
          <p:cNvPr id="5" name="1 Başlık"/>
          <p:cNvSpPr txBox="1">
            <a:spLocks/>
          </p:cNvSpPr>
          <p:nvPr/>
        </p:nvSpPr>
        <p:spPr bwMode="auto">
          <a:xfrm>
            <a:off x="0" y="0"/>
            <a:ext cx="8352000" cy="857232"/>
          </a:xfrm>
          <a:prstGeom prst="rect">
            <a:avLst/>
          </a:prstGeom>
          <a:solidFill>
            <a:srgbClr val="FFFF66"/>
          </a:solidFill>
          <a:ln w="9525">
            <a:noFill/>
            <a:miter lim="800000"/>
            <a:headEnd/>
            <a:tailEnd/>
          </a:ln>
        </p:spPr>
        <p:txBody>
          <a:bodyPr vert="horz" wrap="square" lIns="91440" tIns="45720" rIns="91440" bIns="45720" numCol="1" rtlCol="0" anchor="t" anchorCtr="0" compatLnSpc="1">
            <a:prstTxWarp prst="textNoShape">
              <a:avLst/>
            </a:prstTxWarp>
            <a:noAutofit/>
          </a:bodyPr>
          <a:lstStyle/>
          <a:p>
            <a:pPr lvl="0" algn="ctr" defTabSz="457200" fontAlgn="base">
              <a:spcBef>
                <a:spcPct val="0"/>
              </a:spcBef>
              <a:spcAft>
                <a:spcPct val="0"/>
              </a:spcAft>
              <a:defRPr/>
            </a:pPr>
            <a:r>
              <a:rPr lang="tr-TR" sz="2400" b="1" dirty="0" smtClean="0">
                <a:solidFill>
                  <a:srgbClr val="000099"/>
                </a:solidFill>
                <a:latin typeface="Arial Black" pitchFamily="34" charset="0"/>
              </a:rPr>
              <a:t>Biz Ne İstiyoruz? Ne Öneriyoruz (8)</a:t>
            </a:r>
            <a:endParaRPr kumimoji="0" lang="tr-TR" sz="2400" b="1" i="0" u="none" strike="noStrike" kern="1200" cap="none" spc="0" normalizeH="0" baseline="0" noProof="0" dirty="0" smtClean="0">
              <a:ln>
                <a:noFill/>
              </a:ln>
              <a:solidFill>
                <a:srgbClr val="000099"/>
              </a:solidFill>
              <a:effectLst/>
              <a:uLnTx/>
              <a:uFillTx/>
              <a:latin typeface="Arial Black" pitchFamily="34" charset="0"/>
              <a:ea typeface="+mn-ea"/>
              <a:cs typeface="Arial" charset="0"/>
            </a:endParaRPr>
          </a:p>
        </p:txBody>
      </p:sp>
      <p:sp>
        <p:nvSpPr>
          <p:cNvPr id="9" name="Slayt Numarası Yer Tutucusu 8"/>
          <p:cNvSpPr>
            <a:spLocks noGrp="1"/>
          </p:cNvSpPr>
          <p:nvPr>
            <p:ph type="sldNum" sz="quarter" idx="12"/>
          </p:nvPr>
        </p:nvSpPr>
        <p:spPr>
          <a:xfrm>
            <a:off x="8604448" y="6453336"/>
            <a:ext cx="509228" cy="381859"/>
          </a:xfrm>
        </p:spPr>
        <p:txBody>
          <a:bodyPr/>
          <a:lstStyle/>
          <a:p>
            <a:fld id="{2980368C-8C33-40A0-AE12-C79D8B8014BE}" type="slidenum">
              <a:rPr lang="tr-TR" sz="1400" smtClean="0"/>
              <a:pPr/>
              <a:t>127</a:t>
            </a:fld>
            <a:endParaRPr lang="tr-TR" sz="1400" dirty="0"/>
          </a:p>
        </p:txBody>
      </p:sp>
    </p:spTree>
    <p:extLst>
      <p:ext uri="{BB962C8B-B14F-4D97-AF65-F5344CB8AC3E}">
        <p14:creationId xmlns:p14="http://schemas.microsoft.com/office/powerpoint/2010/main" val="1199124711"/>
      </p:ext>
    </p:extLst>
  </p:cSld>
  <p:clrMapOvr>
    <a:masterClrMapping/>
  </p:clrMapOvr>
  <p:timing>
    <p:tnLst>
      <p:par>
        <p:cTn id="1" dur="indefinite" restart="never" nodeType="tmRoot"/>
      </p:par>
    </p:tnLst>
  </p:timing>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22" name="Başlık 1"/>
          <p:cNvSpPr txBox="1">
            <a:spLocks/>
          </p:cNvSpPr>
          <p:nvPr/>
        </p:nvSpPr>
        <p:spPr bwMode="auto">
          <a:xfrm>
            <a:off x="0" y="0"/>
            <a:ext cx="8002588" cy="642938"/>
          </a:xfrm>
          <a:prstGeom prst="rect">
            <a:avLst/>
          </a:prstGeom>
          <a:solidFill>
            <a:srgbClr val="0000FF"/>
          </a:solidFill>
          <a:ln w="9525">
            <a:noFill/>
            <a:miter lim="800000"/>
            <a:headEnd/>
            <a:tailEnd/>
          </a:ln>
        </p:spPr>
        <p:txBody>
          <a:bodyPr anchor="ctr"/>
          <a:lstStyle/>
          <a:p>
            <a:pPr algn="ctr"/>
            <a:r>
              <a:rPr lang="tr-TR" sz="2800">
                <a:solidFill>
                  <a:schemeClr val="bg1"/>
                </a:solidFill>
                <a:latin typeface="Arial Black" pitchFamily="34" charset="0"/>
              </a:rPr>
              <a:t>SUNUMLA İLGİLİ BİLGİLER</a:t>
            </a:r>
          </a:p>
        </p:txBody>
      </p:sp>
      <p:sp>
        <p:nvSpPr>
          <p:cNvPr id="184323" name="İçerik Yer Tutucusu 2"/>
          <p:cNvSpPr txBox="1">
            <a:spLocks/>
          </p:cNvSpPr>
          <p:nvPr/>
        </p:nvSpPr>
        <p:spPr bwMode="auto">
          <a:xfrm>
            <a:off x="36513" y="836712"/>
            <a:ext cx="9109075" cy="5544616"/>
          </a:xfrm>
          <a:prstGeom prst="rect">
            <a:avLst/>
          </a:prstGeom>
          <a:noFill/>
          <a:ln w="9525">
            <a:noFill/>
            <a:miter lim="800000"/>
            <a:headEnd/>
            <a:tailEnd/>
          </a:ln>
        </p:spPr>
        <p:txBody>
          <a:bodyPr/>
          <a:lstStyle/>
          <a:p>
            <a:pPr>
              <a:spcBef>
                <a:spcPct val="20000"/>
              </a:spcBef>
            </a:pPr>
            <a:r>
              <a:rPr lang="tr-TR" sz="2000" b="1" dirty="0">
                <a:solidFill>
                  <a:srgbClr val="C00000"/>
                </a:solidFill>
              </a:rPr>
              <a:t>I.  </a:t>
            </a:r>
            <a:r>
              <a:rPr lang="tr-TR" sz="2000" b="1" dirty="0" smtClean="0"/>
              <a:t>İşbu </a:t>
            </a:r>
            <a:r>
              <a:rPr lang="tr-TR" sz="2000" b="1" dirty="0"/>
              <a:t>Sunum </a:t>
            </a:r>
            <a:r>
              <a:rPr lang="tr-TR" sz="2000" b="1" dirty="0" smtClean="0"/>
              <a:t>aşağıda adları belirtilen, TMMOB </a:t>
            </a:r>
            <a:r>
              <a:rPr lang="tr-TR" sz="2000" b="1" dirty="0"/>
              <a:t>Makina Mühendisleri Odası  Enerji Çalışma Grubu  Üyeleri ve Danışmanlarınca </a:t>
            </a:r>
            <a:r>
              <a:rPr lang="tr-TR" sz="2000" b="1" dirty="0" smtClean="0"/>
              <a:t>hazırlanılmıştır:</a:t>
            </a:r>
            <a:r>
              <a:rPr lang="tr-TR" sz="2000" b="1" dirty="0"/>
              <a:t>			</a:t>
            </a:r>
          </a:p>
          <a:p>
            <a:pPr marL="261938" indent="-261938">
              <a:spcBef>
                <a:spcPct val="20000"/>
              </a:spcBef>
              <a:buFont typeface="Arial" charset="0"/>
              <a:buChar char="•"/>
            </a:pPr>
            <a:r>
              <a:rPr lang="tr-TR" sz="2000" b="1" dirty="0">
                <a:solidFill>
                  <a:srgbClr val="0000FF"/>
                </a:solidFill>
              </a:rPr>
              <a:t>Oğuz </a:t>
            </a:r>
            <a:r>
              <a:rPr lang="tr-TR" sz="2000" b="1" dirty="0" smtClean="0">
                <a:solidFill>
                  <a:srgbClr val="0000FF"/>
                </a:solidFill>
              </a:rPr>
              <a:t>TÜRKYILMAZ</a:t>
            </a:r>
            <a:r>
              <a:rPr lang="tr-TR" sz="2000" b="1" dirty="0" smtClean="0"/>
              <a:t>, Endüstri </a:t>
            </a:r>
            <a:r>
              <a:rPr lang="tr-TR" sz="2000" b="1" dirty="0"/>
              <a:t>Mühendisi, </a:t>
            </a:r>
            <a:r>
              <a:rPr lang="tr-TR" sz="2000" b="1" dirty="0" smtClean="0"/>
              <a:t> TMMOB </a:t>
            </a:r>
            <a:r>
              <a:rPr lang="tr-TR" sz="2000" b="1" dirty="0"/>
              <a:t>Makina Mühendisleri </a:t>
            </a:r>
            <a:r>
              <a:rPr lang="tr-TR" sz="2000" b="1" dirty="0" smtClean="0"/>
              <a:t>Odası  </a:t>
            </a:r>
            <a:r>
              <a:rPr lang="tr-TR" sz="2000" b="1" dirty="0"/>
              <a:t>Enerji Çalışma Grubu Başkanı, 						</a:t>
            </a:r>
          </a:p>
          <a:p>
            <a:pPr marL="261938" indent="-261938">
              <a:spcBef>
                <a:spcPct val="20000"/>
              </a:spcBef>
              <a:buFont typeface="Arial" charset="0"/>
              <a:buChar char="•"/>
            </a:pPr>
            <a:r>
              <a:rPr lang="tr-TR" sz="2000" b="1" dirty="0" smtClean="0">
                <a:solidFill>
                  <a:srgbClr val="0000FF"/>
                </a:solidFill>
              </a:rPr>
              <a:t>Orhan </a:t>
            </a:r>
            <a:r>
              <a:rPr lang="tr-TR" sz="2000" b="1" dirty="0">
                <a:solidFill>
                  <a:srgbClr val="0000FF"/>
                </a:solidFill>
              </a:rPr>
              <a:t>AYTAÇ</a:t>
            </a:r>
            <a:r>
              <a:rPr lang="tr-TR" sz="2000" b="1" dirty="0" smtClean="0"/>
              <a:t>,  Makina </a:t>
            </a:r>
            <a:r>
              <a:rPr lang="tr-TR" sz="2000" b="1" dirty="0"/>
              <a:t>Mühendisi, TMMOB Makina Mühendisleri </a:t>
            </a:r>
            <a:r>
              <a:rPr lang="tr-TR" sz="2000" b="1" dirty="0" smtClean="0"/>
              <a:t>Odası Enerji </a:t>
            </a:r>
            <a:r>
              <a:rPr lang="tr-TR" sz="2000" b="1" dirty="0"/>
              <a:t>Çalışma Grubu </a:t>
            </a:r>
            <a:r>
              <a:rPr lang="tr-TR" sz="2000" b="1" dirty="0" smtClean="0"/>
              <a:t>Üyesi, </a:t>
            </a:r>
            <a:endParaRPr lang="tr-TR" sz="2000" b="1" dirty="0"/>
          </a:p>
          <a:p>
            <a:pPr marL="261938" indent="-261938">
              <a:spcBef>
                <a:spcPct val="20000"/>
              </a:spcBef>
              <a:buFont typeface="Arial" charset="0"/>
              <a:buChar char="•"/>
            </a:pPr>
            <a:r>
              <a:rPr lang="tr-TR" sz="2000" b="1" dirty="0" smtClean="0">
                <a:solidFill>
                  <a:srgbClr val="0000FF"/>
                </a:solidFill>
              </a:rPr>
              <a:t>Yusuf </a:t>
            </a:r>
            <a:r>
              <a:rPr lang="tr-TR" sz="2000" b="1" dirty="0">
                <a:solidFill>
                  <a:srgbClr val="0000FF"/>
                </a:solidFill>
              </a:rPr>
              <a:t>BAYRAK</a:t>
            </a:r>
            <a:r>
              <a:rPr lang="tr-TR" sz="2000" b="1" dirty="0" smtClean="0"/>
              <a:t>, Matematikçi</a:t>
            </a:r>
            <a:r>
              <a:rPr lang="tr-TR" sz="2000" b="1" dirty="0"/>
              <a:t>, </a:t>
            </a:r>
            <a:r>
              <a:rPr lang="tr-TR" sz="2000" b="1" dirty="0" smtClean="0"/>
              <a:t> TMMOB </a:t>
            </a:r>
            <a:r>
              <a:rPr lang="tr-TR" sz="2000" b="1" dirty="0"/>
              <a:t>Makina Mühendisleri </a:t>
            </a:r>
            <a:r>
              <a:rPr lang="tr-TR" sz="2000" b="1" dirty="0" smtClean="0"/>
              <a:t>Odası  </a:t>
            </a:r>
            <a:r>
              <a:rPr lang="tr-TR" sz="2000" b="1" dirty="0"/>
              <a:t>Enerji Çalışma Grubu Danışmanı</a:t>
            </a:r>
          </a:p>
          <a:p>
            <a:pPr>
              <a:spcBef>
                <a:spcPct val="20000"/>
              </a:spcBef>
            </a:pPr>
            <a:r>
              <a:rPr lang="tr-TR" sz="2000" b="1" dirty="0" smtClean="0">
                <a:solidFill>
                  <a:srgbClr val="C00000"/>
                </a:solidFill>
              </a:rPr>
              <a:t>II. </a:t>
            </a:r>
            <a:r>
              <a:rPr lang="tr-TR" sz="2000" b="1" dirty="0" smtClean="0"/>
              <a:t>Bu sunumun  2019 yılı için 1. düzenlemesi 28.03.2019 tarihinde yapılmıştır. </a:t>
            </a:r>
          </a:p>
          <a:p>
            <a:pPr>
              <a:spcBef>
                <a:spcPct val="20000"/>
              </a:spcBef>
            </a:pPr>
            <a:r>
              <a:rPr lang="tr-TR" sz="2000" b="1" dirty="0" smtClean="0">
                <a:solidFill>
                  <a:srgbClr val="C00000"/>
                </a:solidFill>
              </a:rPr>
              <a:t>III. </a:t>
            </a:r>
            <a:r>
              <a:rPr lang="tr-TR" sz="2000" b="1" dirty="0" smtClean="0"/>
              <a:t>Kaynak </a:t>
            </a:r>
            <a:r>
              <a:rPr lang="tr-TR" sz="2000" b="1" dirty="0"/>
              <a:t>göstermek </a:t>
            </a:r>
            <a:r>
              <a:rPr lang="tr-TR" sz="2000" b="1" dirty="0" smtClean="0"/>
              <a:t>kaydıyla, bulgu, veri, yorum ve önerilerden alıntı yapılabilir.</a:t>
            </a:r>
            <a:endParaRPr lang="tr-TR" sz="2000" dirty="0"/>
          </a:p>
          <a:p>
            <a:pPr marL="342900" indent="-342900" algn="just">
              <a:spcBef>
                <a:spcPct val="20000"/>
              </a:spcBef>
              <a:buFont typeface="Calibri" pitchFamily="34" charset="0"/>
              <a:buAutoNum type="arabicPeriod"/>
            </a:pPr>
            <a:endParaRPr lang="tr-TR" sz="2000" b="1" dirty="0"/>
          </a:p>
        </p:txBody>
      </p:sp>
      <p:sp>
        <p:nvSpPr>
          <p:cNvPr id="9" name="Slayt Numarası Yer Tutucusu 8"/>
          <p:cNvSpPr>
            <a:spLocks noGrp="1"/>
          </p:cNvSpPr>
          <p:nvPr>
            <p:ph type="sldNum" sz="quarter" idx="11"/>
          </p:nvPr>
        </p:nvSpPr>
        <p:spPr>
          <a:xfrm>
            <a:off x="8532441" y="6309320"/>
            <a:ext cx="587748" cy="508993"/>
          </a:xfrm>
        </p:spPr>
        <p:txBody>
          <a:bodyPr/>
          <a:lstStyle/>
          <a:p>
            <a:pPr>
              <a:defRPr/>
            </a:pPr>
            <a:fld id="{FE2BB561-C0CC-495F-AEBB-FC7A5E22B1AC}" type="slidenum">
              <a:rPr lang="tr-TR" sz="1400"/>
              <a:pPr>
                <a:defRPr/>
              </a:pPr>
              <a:t>128</a:t>
            </a:fld>
            <a:endParaRPr lang="tr-TR" sz="1400" dirty="0"/>
          </a:p>
        </p:txBody>
      </p:sp>
    </p:spTree>
    <p:extLst>
      <p:ext uri="{BB962C8B-B14F-4D97-AF65-F5344CB8AC3E}">
        <p14:creationId xmlns:p14="http://schemas.microsoft.com/office/powerpoint/2010/main" val="4080540460"/>
      </p:ext>
    </p:extLst>
  </p:cSld>
  <p:clrMapOvr>
    <a:masterClrMapping/>
  </p:clrMapOvr>
  <p:timing>
    <p:tnLst>
      <p:par>
        <p:cTn id="1" dur="indefinite" restart="never" nodeType="tmRoot"/>
      </p:par>
    </p:tnLst>
  </p:timing>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Başlık 1"/>
          <p:cNvSpPr txBox="1">
            <a:spLocks/>
          </p:cNvSpPr>
          <p:nvPr/>
        </p:nvSpPr>
        <p:spPr>
          <a:xfrm>
            <a:off x="0" y="0"/>
            <a:ext cx="8002588" cy="642938"/>
          </a:xfrm>
          <a:prstGeom prst="rect">
            <a:avLst/>
          </a:prstGeom>
          <a:solidFill>
            <a:srgbClr val="0000FF"/>
          </a:solidFill>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defRPr/>
            </a:pPr>
            <a:r>
              <a:rPr lang="tr-TR" smtClean="0">
                <a:solidFill>
                  <a:schemeClr val="bg1"/>
                </a:solidFill>
                <a:latin typeface="Arial Black" panose="020B0A04020102020204" pitchFamily="34" charset="0"/>
              </a:rPr>
              <a:t>Kaynakça</a:t>
            </a:r>
            <a:endParaRPr lang="tr-TR" dirty="0" smtClean="0">
              <a:solidFill>
                <a:schemeClr val="bg1"/>
              </a:solidFill>
              <a:latin typeface="Arial Black" panose="020B0A04020102020204" pitchFamily="34" charset="0"/>
            </a:endParaRPr>
          </a:p>
        </p:txBody>
      </p:sp>
      <p:sp>
        <p:nvSpPr>
          <p:cNvPr id="5" name="İçerik Yer Tutucusu 2"/>
          <p:cNvSpPr txBox="1">
            <a:spLocks/>
          </p:cNvSpPr>
          <p:nvPr/>
        </p:nvSpPr>
        <p:spPr>
          <a:xfrm>
            <a:off x="34925" y="675326"/>
            <a:ext cx="9109075" cy="5489978"/>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442913" indent="-442913" algn="just">
              <a:buSzPct val="120000"/>
              <a:buFont typeface="+mj-lt"/>
              <a:buAutoNum type="arabicPeriod"/>
              <a:defRPr/>
            </a:pPr>
            <a:r>
              <a:rPr lang="tr-TR" sz="1400" b="1" dirty="0" smtClean="0">
                <a:cs typeface="Arial" panose="020B0604020202020204" pitchFamily="34" charset="0"/>
              </a:rPr>
              <a:t>Türkiye’nin Enerji Görünümü Raporları, 2012, 2014, 2016, 2018 TMMOB Makina Mühendisleri Odası</a:t>
            </a:r>
          </a:p>
          <a:p>
            <a:pPr marL="442913" indent="-442913" algn="just">
              <a:buSzPct val="120000"/>
              <a:buFont typeface="+mj-lt"/>
              <a:buAutoNum type="arabicPeriod"/>
              <a:defRPr/>
            </a:pPr>
            <a:r>
              <a:rPr lang="tr-TR" sz="1400" b="1" dirty="0" smtClean="0">
                <a:cs typeface="Arial" panose="020B0604020202020204" pitchFamily="34" charset="0"/>
              </a:rPr>
              <a:t>Türkiye’nin Enerji Görünümü Sunumları, 2012-2018 TMMOB Makina  Mühendisleri Odası</a:t>
            </a:r>
          </a:p>
          <a:p>
            <a:pPr marL="442913" indent="-442913" algn="just">
              <a:buSzPct val="120000"/>
              <a:buFont typeface="+mj-lt"/>
              <a:buAutoNum type="arabicPeriod"/>
              <a:defRPr/>
            </a:pPr>
            <a:r>
              <a:rPr lang="tr-TR" sz="1400" b="1" dirty="0" smtClean="0">
                <a:cs typeface="Arial" panose="020B0604020202020204" pitchFamily="34" charset="0"/>
              </a:rPr>
              <a:t>Enerji Raporu 2012, 2013, 2014 Dünya Enerji Konseyi Türk Milli Komitesi (DEK-TMK)</a:t>
            </a:r>
          </a:p>
          <a:p>
            <a:pPr marL="442913" indent="-442913" algn="just">
              <a:buSzPct val="120000"/>
              <a:buFont typeface="+mj-lt"/>
              <a:buAutoNum type="arabicPeriod"/>
              <a:defRPr/>
            </a:pPr>
            <a:r>
              <a:rPr lang="tr-TR" sz="1400" b="1" dirty="0" smtClean="0">
                <a:cs typeface="Arial" panose="020B0604020202020204" pitchFamily="34" charset="0"/>
              </a:rPr>
              <a:t>Elektrik Özelleştirmeleri Rapor ve Sunumları, Çeşitli Araştırmalar, 2012-2018 TMMOB Elektrik Mühendisleri Odası</a:t>
            </a:r>
          </a:p>
          <a:p>
            <a:pPr marL="442913" indent="-442913" algn="just">
              <a:buSzPct val="120000"/>
              <a:buFont typeface="+mj-lt"/>
              <a:buAutoNum type="arabicPeriod"/>
              <a:defRPr/>
            </a:pPr>
            <a:r>
              <a:rPr lang="tr-TR" sz="1400" b="1" dirty="0" smtClean="0">
                <a:cs typeface="Arial" panose="020B0604020202020204" pitchFamily="34" charset="0"/>
              </a:rPr>
              <a:t>ETKB ve Kuruluşları Web Siteleri, Rapor Ve Sunumları </a:t>
            </a:r>
          </a:p>
          <a:p>
            <a:pPr marL="442913" indent="-442913" algn="just">
              <a:buSzPct val="120000"/>
              <a:buFont typeface="+mj-lt"/>
              <a:buAutoNum type="arabicPeriod"/>
              <a:defRPr/>
            </a:pPr>
            <a:r>
              <a:rPr lang="tr-TR" sz="1400" b="1" dirty="0" smtClean="0">
                <a:cs typeface="Arial" panose="020B0604020202020204" pitchFamily="34" charset="0"/>
              </a:rPr>
              <a:t>EPDK Web Sitesi, Rapor Ve Sunumları </a:t>
            </a:r>
          </a:p>
          <a:p>
            <a:pPr marL="442913" indent="-442913" algn="just">
              <a:buSzPct val="120000"/>
              <a:buFont typeface="+mj-lt"/>
              <a:buAutoNum type="arabicPeriod"/>
              <a:defRPr/>
            </a:pPr>
            <a:r>
              <a:rPr lang="tr-TR" sz="1400" b="1" dirty="0" smtClean="0">
                <a:cs typeface="Arial" panose="020B0604020202020204" pitchFamily="34" charset="0"/>
              </a:rPr>
              <a:t>BOTAŞ Web Sitesi, Rapor Ve Sunumları</a:t>
            </a:r>
          </a:p>
          <a:p>
            <a:pPr marL="442913" indent="-442913" algn="just">
              <a:buSzPct val="120000"/>
              <a:buFont typeface="+mj-lt"/>
              <a:buAutoNum type="arabicPeriod"/>
              <a:defRPr/>
            </a:pPr>
            <a:r>
              <a:rPr lang="tr-TR" sz="1400" b="1" dirty="0" smtClean="0">
                <a:cs typeface="Arial" panose="020B0604020202020204" pitchFamily="34" charset="0"/>
              </a:rPr>
              <a:t>TEİAŞ Web Sitesi, Rapor Ve Sunumları </a:t>
            </a:r>
          </a:p>
          <a:p>
            <a:pPr marL="442913" indent="-442913" algn="just">
              <a:buSzPct val="120000"/>
              <a:buFont typeface="+mj-lt"/>
              <a:buAutoNum type="arabicPeriod"/>
              <a:defRPr/>
            </a:pPr>
            <a:r>
              <a:rPr lang="tr-TR" sz="1400" b="1" dirty="0" smtClean="0">
                <a:cs typeface="Arial" panose="020B0604020202020204" pitchFamily="34" charset="0"/>
              </a:rPr>
              <a:t>ODTÜ Mezunlar Derneği Enerji Komisyonu Çalışmaları</a:t>
            </a:r>
          </a:p>
          <a:p>
            <a:pPr marL="442913" indent="-442913">
              <a:buSzPct val="120000"/>
              <a:buFont typeface="+mj-lt"/>
              <a:buAutoNum type="arabicPeriod"/>
              <a:defRPr/>
            </a:pPr>
            <a:r>
              <a:rPr lang="tr-TR" sz="1400" b="1" dirty="0" err="1" smtClean="0">
                <a:cs typeface="Arial" panose="020B0604020202020204" pitchFamily="34" charset="0"/>
              </a:rPr>
              <a:t>Trade</a:t>
            </a:r>
            <a:r>
              <a:rPr lang="tr-TR" sz="1400" b="1" dirty="0" smtClean="0">
                <a:cs typeface="Arial" panose="020B0604020202020204" pitchFamily="34" charset="0"/>
              </a:rPr>
              <a:t> </a:t>
            </a:r>
            <a:r>
              <a:rPr lang="tr-TR" sz="1400" b="1" dirty="0" err="1" smtClean="0">
                <a:cs typeface="Arial" panose="020B0604020202020204" pitchFamily="34" charset="0"/>
              </a:rPr>
              <a:t>Unions</a:t>
            </a:r>
            <a:r>
              <a:rPr lang="tr-TR" sz="1400" b="1" dirty="0" smtClean="0">
                <a:cs typeface="Arial" panose="020B0604020202020204" pitchFamily="34" charset="0"/>
              </a:rPr>
              <a:t> </a:t>
            </a:r>
            <a:r>
              <a:rPr lang="tr-TR" sz="1400" b="1" dirty="0" err="1" smtClean="0">
                <a:cs typeface="Arial" panose="020B0604020202020204" pitchFamily="34" charset="0"/>
              </a:rPr>
              <a:t>For</a:t>
            </a:r>
            <a:r>
              <a:rPr lang="tr-TR" sz="1400" b="1" dirty="0" smtClean="0">
                <a:cs typeface="Arial" panose="020B0604020202020204" pitchFamily="34" charset="0"/>
              </a:rPr>
              <a:t> </a:t>
            </a:r>
            <a:r>
              <a:rPr lang="tr-TR" sz="1400" b="1" dirty="0" err="1" smtClean="0">
                <a:cs typeface="Arial" panose="020B0604020202020204" pitchFamily="34" charset="0"/>
              </a:rPr>
              <a:t>Energy</a:t>
            </a:r>
            <a:r>
              <a:rPr lang="tr-TR" sz="1400" b="1" dirty="0" smtClean="0">
                <a:cs typeface="Arial" panose="020B0604020202020204" pitchFamily="34" charset="0"/>
              </a:rPr>
              <a:t> </a:t>
            </a:r>
            <a:r>
              <a:rPr lang="tr-TR" sz="1400" b="1" dirty="0" err="1" smtClean="0">
                <a:cs typeface="Arial" panose="020B0604020202020204" pitchFamily="34" charset="0"/>
              </a:rPr>
              <a:t>Democracy</a:t>
            </a:r>
            <a:r>
              <a:rPr lang="tr-TR" sz="1400" b="1" dirty="0" smtClean="0">
                <a:cs typeface="Arial" panose="020B0604020202020204" pitchFamily="34" charset="0"/>
              </a:rPr>
              <a:t> Raporları (</a:t>
            </a:r>
            <a:r>
              <a:rPr lang="tr-TR" sz="1400" b="1" dirty="0" smtClean="0">
                <a:cs typeface="Arial" panose="020B0604020202020204" pitchFamily="34" charset="0"/>
                <a:hlinkClick r:id="rId2"/>
              </a:rPr>
              <a:t>www.energydemocracyinitiative.org</a:t>
            </a:r>
            <a:r>
              <a:rPr lang="tr-TR" sz="1400" b="1" dirty="0" smtClean="0">
                <a:cs typeface="Arial" panose="020B0604020202020204" pitchFamily="34" charset="0"/>
              </a:rPr>
              <a:t>)</a:t>
            </a:r>
          </a:p>
          <a:p>
            <a:pPr marL="442913" indent="-442913">
              <a:buSzPct val="120000"/>
              <a:buFont typeface="+mj-lt"/>
              <a:buAutoNum type="arabicPeriod"/>
              <a:defRPr/>
            </a:pPr>
            <a:r>
              <a:rPr lang="tr-TR" sz="1400" b="1" dirty="0" err="1" smtClean="0">
                <a:cs typeface="Arial" panose="020B0604020202020204" pitchFamily="34" charset="0"/>
              </a:rPr>
              <a:t>Kayadelen</a:t>
            </a:r>
            <a:r>
              <a:rPr lang="tr-TR" sz="1400" b="1" dirty="0" smtClean="0">
                <a:cs typeface="Arial" panose="020B0604020202020204" pitchFamily="34" charset="0"/>
              </a:rPr>
              <a:t> M., Konukman A., Türkyılmaz O., Enerjide Toplum Yararı, TMMOB 10. Enerji Sempozyumu Bildiriler Kitabı, 2015, Ankara.</a:t>
            </a:r>
          </a:p>
          <a:p>
            <a:pPr marL="442913" indent="-442913">
              <a:buSzPct val="120000"/>
              <a:buFont typeface="+mj-lt"/>
              <a:buAutoNum type="arabicPeriod"/>
              <a:defRPr/>
            </a:pPr>
            <a:r>
              <a:rPr lang="tr-TR" sz="1400" b="1" dirty="0" smtClean="0">
                <a:cs typeface="Arial" panose="020B0604020202020204" pitchFamily="34" charset="0"/>
              </a:rPr>
              <a:t>TMMOB Makina Mühendisleri Odası Mühendis ve Makina Güncel Dergisi Kasım ve Aralık 2018 Sayıları</a:t>
            </a:r>
          </a:p>
          <a:p>
            <a:pPr marL="442913" indent="-442913">
              <a:buSzPct val="120000"/>
              <a:buFont typeface="+mj-lt"/>
              <a:buAutoNum type="arabicPeriod"/>
              <a:defRPr/>
            </a:pPr>
            <a:r>
              <a:rPr lang="tr-TR" sz="1400" b="1" dirty="0">
                <a:cs typeface="Arial" panose="020B0604020202020204" pitchFamily="34" charset="0"/>
              </a:rPr>
              <a:t>TMMOB-MMO Enerji Çalışma Grubu Raporu, Elektrik ve Doğal Gaz Fiyatlarına Yapılan Son Zamların Analizi, Ağustos 2018 </a:t>
            </a:r>
            <a:r>
              <a:rPr lang="tr-TR" sz="1400" u="sng" dirty="0">
                <a:hlinkClick r:id="rId3"/>
              </a:rPr>
              <a:t>https://</a:t>
            </a:r>
            <a:r>
              <a:rPr lang="tr-TR" sz="1400" u="sng" dirty="0" smtClean="0">
                <a:hlinkClick r:id="rId3"/>
              </a:rPr>
              <a:t>www.mmo.org.tr/sites/default/files/gonderi_dosya_ekleri/elektrik_dgaz_zam_analizi.pdf</a:t>
            </a:r>
            <a:endParaRPr lang="tr-TR" sz="1400" u="sng" dirty="0" smtClean="0"/>
          </a:p>
          <a:p>
            <a:pPr marL="442913" indent="-442913">
              <a:buSzPct val="120000"/>
              <a:buFont typeface="+mj-lt"/>
              <a:buAutoNum type="arabicPeriod"/>
              <a:defRPr/>
            </a:pPr>
            <a:r>
              <a:rPr lang="tr-TR" sz="1400" b="1" dirty="0" smtClean="0"/>
              <a:t>TMMOB-MMO </a:t>
            </a:r>
            <a:r>
              <a:rPr lang="tr-TR" sz="1400" b="1" dirty="0"/>
              <a:t>Enerji Çalışma Grubu Raporu, Elektrik ve Doğal Gaz Fiyatları ve Zamları İnceleme Raporu, Ekim 2018</a:t>
            </a:r>
          </a:p>
          <a:p>
            <a:pPr marL="0" indent="0">
              <a:buNone/>
            </a:pPr>
            <a:r>
              <a:rPr lang="tr-TR" sz="1400" u="sng" dirty="0" smtClean="0">
                <a:hlinkClick r:id="rId4"/>
              </a:rPr>
              <a:t>https</a:t>
            </a:r>
            <a:r>
              <a:rPr lang="tr-TR" sz="1400" u="sng" dirty="0">
                <a:hlinkClick r:id="rId4"/>
              </a:rPr>
              <a:t>://</a:t>
            </a:r>
            <a:r>
              <a:rPr lang="tr-TR" sz="1400" u="sng" dirty="0" smtClean="0">
                <a:hlinkClick r:id="rId4"/>
              </a:rPr>
              <a:t>enerji.mmo.org.tr/wp-content/uploads/2018/10/elektrik_dogalgazzamlari_incelemeraporu_ekim2018.pdf</a:t>
            </a:r>
            <a:endParaRPr lang="tr-TR" sz="1400" u="sng" dirty="0" smtClean="0"/>
          </a:p>
          <a:p>
            <a:pPr marL="0" indent="0">
              <a:buNone/>
            </a:pPr>
            <a:r>
              <a:rPr lang="tr-TR" sz="1800" b="1" dirty="0" smtClean="0"/>
              <a:t>15.     </a:t>
            </a:r>
            <a:r>
              <a:rPr lang="tr-TR" sz="1400" b="1" dirty="0" smtClean="0"/>
              <a:t>TMMOB-Makina </a:t>
            </a:r>
            <a:r>
              <a:rPr lang="tr-TR" sz="1400" b="1" dirty="0"/>
              <a:t>Mühendisleri Odası, 2018 Yılı Elektrik ve Doğal Gaz Fiyatları, Tarife Uygulamaları, Maliyetleri </a:t>
            </a:r>
            <a:r>
              <a:rPr lang="tr-TR" sz="1400" b="1" dirty="0" smtClean="0"/>
              <a:t>           	Artıran Etkenler </a:t>
            </a:r>
            <a:r>
              <a:rPr lang="tr-TR" sz="1400" b="1" dirty="0"/>
              <a:t>ve Yapılması Gerekenler Üzerine Oda Raporu, </a:t>
            </a:r>
            <a:r>
              <a:rPr lang="tr-TR" sz="1400" b="1" dirty="0" smtClean="0"/>
              <a:t>26 </a:t>
            </a:r>
            <a:r>
              <a:rPr lang="tr-TR" sz="1400" b="1" dirty="0"/>
              <a:t>Şubat </a:t>
            </a:r>
            <a:r>
              <a:rPr lang="tr-TR" sz="1400" b="1" dirty="0" smtClean="0"/>
              <a:t>2019 </a:t>
            </a:r>
          </a:p>
          <a:p>
            <a:pPr marL="0" indent="0">
              <a:buNone/>
            </a:pPr>
            <a:r>
              <a:rPr lang="tr-TR" sz="1400" b="1" dirty="0" smtClean="0"/>
              <a:t>             </a:t>
            </a:r>
            <a:r>
              <a:rPr lang="tr-TR" sz="1400" u="sng" dirty="0" smtClean="0">
                <a:hlinkClick r:id="rId5"/>
              </a:rPr>
              <a:t>https</a:t>
            </a:r>
            <a:r>
              <a:rPr lang="tr-TR" sz="1400" u="sng" dirty="0">
                <a:hlinkClick r:id="rId5"/>
              </a:rPr>
              <a:t>://</a:t>
            </a:r>
            <a:r>
              <a:rPr lang="tr-TR" sz="1400" u="sng" dirty="0" smtClean="0">
                <a:hlinkClick r:id="rId5"/>
              </a:rPr>
              <a:t>enerji.mmo.org.tr/wp-content/uploads/2019/02/elektrik_dgaz_rapor.25022019.pdf</a:t>
            </a:r>
            <a:endParaRPr lang="tr-TR" sz="1400" u="sng" dirty="0" smtClean="0"/>
          </a:p>
          <a:p>
            <a:pPr marL="0" indent="0">
              <a:buNone/>
            </a:pPr>
            <a:r>
              <a:rPr lang="tr-TR" sz="1800" b="1" dirty="0" smtClean="0"/>
              <a:t>16.     </a:t>
            </a:r>
            <a:r>
              <a:rPr lang="tr-TR" sz="1400" b="1" dirty="0" smtClean="0"/>
              <a:t>ODTÜ-MD </a:t>
            </a:r>
            <a:r>
              <a:rPr lang="tr-TR" sz="1400" b="1" dirty="0"/>
              <a:t>Nükleer Enerjide Yaşanan Gelişmeler ve Hukuki Boyutu Panel (19.01.2019)  Sunumları </a:t>
            </a:r>
            <a:r>
              <a:rPr lang="tr-TR" sz="1400" u="sng" dirty="0" smtClean="0">
                <a:hlinkClick r:id="rId6"/>
              </a:rPr>
              <a:t>https</a:t>
            </a:r>
            <a:r>
              <a:rPr lang="tr-TR" sz="1400" u="sng" dirty="0">
                <a:hlinkClick r:id="rId6"/>
              </a:rPr>
              <a:t>://</a:t>
            </a:r>
            <a:r>
              <a:rPr lang="tr-TR" sz="1400" u="sng" dirty="0" smtClean="0">
                <a:hlinkClick r:id="rId6"/>
              </a:rPr>
              <a:t>enerji.mmo.org.tr/wp-content/uploads/2019/02/Fuat-Tini%C5%9F-Makina-Y.M%C3%BChendisiODT%C3%9C-Mezunlar-Derne%C4%9Fi-Enerji-Komisyonu-</a:t>
            </a:r>
            <a:r>
              <a:rPr lang="tr-TR" sz="1400" u="sng" dirty="0">
                <a:hlinkClick r:id="rId6"/>
              </a:rPr>
              <a:t>%</a:t>
            </a:r>
            <a:r>
              <a:rPr lang="tr-TR" sz="1400" u="sng" dirty="0" smtClean="0">
                <a:hlinkClick r:id="rId6"/>
              </a:rPr>
              <a:t>C3%9CyesiT%C3%BCrkiyede-Yap%C4%B1m%C4%B1-S%C3%BCren-ve-Planlanan-N%C3%BCkleer-Santraller.pdf</a:t>
            </a:r>
            <a:endParaRPr lang="tr-TR" sz="1400" dirty="0"/>
          </a:p>
          <a:p>
            <a:pPr marL="0" indent="0">
              <a:buNone/>
            </a:pPr>
            <a:endParaRPr lang="tr-TR" sz="1400" dirty="0"/>
          </a:p>
          <a:p>
            <a:pPr marL="442913" indent="-442913">
              <a:buSzPct val="120000"/>
              <a:buFont typeface="+mj-lt"/>
              <a:buAutoNum type="arabicPeriod"/>
              <a:defRPr/>
            </a:pPr>
            <a:endParaRPr lang="tr-TR" sz="1200" dirty="0"/>
          </a:p>
          <a:p>
            <a:pPr marL="442913" indent="-442913">
              <a:buSzPct val="120000"/>
              <a:buFont typeface="+mj-lt"/>
              <a:buAutoNum type="arabicPeriod"/>
              <a:defRPr/>
            </a:pPr>
            <a:endParaRPr lang="tr-TR" sz="1600" b="1" dirty="0" smtClean="0">
              <a:cs typeface="Arial" panose="020B0604020202020204" pitchFamily="34" charset="0"/>
            </a:endParaRPr>
          </a:p>
          <a:p>
            <a:pPr marL="442913" indent="-442913">
              <a:buSzPct val="120000"/>
              <a:buFont typeface="+mj-lt"/>
              <a:buAutoNum type="arabicPeriod"/>
              <a:defRPr/>
            </a:pPr>
            <a:endParaRPr lang="tr-TR" sz="1600" b="1" dirty="0" smtClean="0">
              <a:cs typeface="Arial" panose="020B0604020202020204" pitchFamily="34" charset="0"/>
            </a:endParaRPr>
          </a:p>
          <a:p>
            <a:pPr marL="442913" indent="-442913">
              <a:buSzPct val="120000"/>
              <a:buFont typeface="+mj-lt"/>
              <a:buAutoNum type="arabicPeriod"/>
              <a:defRPr/>
            </a:pPr>
            <a:endParaRPr lang="tr-TR" sz="1600" b="1" dirty="0" smtClean="0">
              <a:cs typeface="Arial" panose="020B0604020202020204" pitchFamily="34" charset="0"/>
            </a:endParaRPr>
          </a:p>
          <a:p>
            <a:pPr marL="442913" indent="-442913" algn="just">
              <a:buFont typeface="+mj-lt"/>
              <a:buAutoNum type="arabicPeriod"/>
              <a:defRPr/>
            </a:pPr>
            <a:endParaRPr lang="tr-TR" sz="1600" b="1" dirty="0" smtClean="0">
              <a:latin typeface="Arial" panose="020B0604020202020204" pitchFamily="34" charset="0"/>
              <a:cs typeface="Arial" panose="020B0604020202020204" pitchFamily="34" charset="0"/>
            </a:endParaRPr>
          </a:p>
          <a:p>
            <a:pPr marL="0" indent="0" algn="just">
              <a:buNone/>
              <a:defRPr/>
            </a:pPr>
            <a:endParaRPr lang="tr-TR" sz="1600" b="1" dirty="0" smtClean="0">
              <a:latin typeface="Arial" panose="020B0604020202020204" pitchFamily="34" charset="0"/>
              <a:cs typeface="Arial" panose="020B0604020202020204" pitchFamily="34" charset="0"/>
            </a:endParaRPr>
          </a:p>
          <a:p>
            <a:pPr algn="just">
              <a:buFont typeface="+mj-lt"/>
              <a:buAutoNum type="arabicPeriod"/>
              <a:defRPr/>
            </a:pPr>
            <a:endParaRPr lang="tr-TR" sz="1600" b="1" dirty="0" smtClean="0">
              <a:latin typeface="Arial" panose="020B0604020202020204" pitchFamily="34" charset="0"/>
              <a:cs typeface="Arial" panose="020B0604020202020204" pitchFamily="34" charset="0"/>
            </a:endParaRPr>
          </a:p>
        </p:txBody>
      </p:sp>
      <p:sp>
        <p:nvSpPr>
          <p:cNvPr id="9" name="Slayt Numarası Yer Tutucusu 8"/>
          <p:cNvSpPr>
            <a:spLocks noGrp="1"/>
          </p:cNvSpPr>
          <p:nvPr>
            <p:ph type="sldNum" sz="quarter" idx="12"/>
          </p:nvPr>
        </p:nvSpPr>
        <p:spPr>
          <a:xfrm>
            <a:off x="8604448" y="6357938"/>
            <a:ext cx="515802" cy="460523"/>
          </a:xfrm>
        </p:spPr>
        <p:txBody>
          <a:bodyPr/>
          <a:lstStyle/>
          <a:p>
            <a:fld id="{2980368C-8C33-40A0-AE12-C79D8B8014BE}" type="slidenum">
              <a:rPr lang="tr-TR" sz="1400" smtClean="0"/>
              <a:pPr/>
              <a:t>129</a:t>
            </a:fld>
            <a:endParaRPr lang="tr-TR" sz="1400" dirty="0"/>
          </a:p>
        </p:txBody>
      </p:sp>
    </p:spTree>
    <p:extLst>
      <p:ext uri="{BB962C8B-B14F-4D97-AF65-F5344CB8AC3E}">
        <p14:creationId xmlns:p14="http://schemas.microsoft.com/office/powerpoint/2010/main" val="379493749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1 Başlık"/>
          <p:cNvSpPr txBox="1">
            <a:spLocks/>
          </p:cNvSpPr>
          <p:nvPr/>
        </p:nvSpPr>
        <p:spPr bwMode="auto">
          <a:xfrm>
            <a:off x="19049" y="17462"/>
            <a:ext cx="8316000" cy="1004093"/>
          </a:xfrm>
          <a:prstGeom prst="rect">
            <a:avLst/>
          </a:prstGeom>
          <a:solidFill>
            <a:srgbClr val="FFFF66"/>
          </a:solidFill>
          <a:ln w="9525">
            <a:noFill/>
            <a:miter lim="800000"/>
            <a:headEnd/>
            <a:tailEnd/>
          </a:ln>
        </p:spPr>
        <p:txBody>
          <a:bodyPr anchor="ctr"/>
          <a:lstStyle/>
          <a:p>
            <a:pPr algn="ctr"/>
            <a:r>
              <a:rPr lang="tr-TR" sz="2400" dirty="0" smtClean="0">
                <a:solidFill>
                  <a:srgbClr val="470E9A"/>
                </a:solidFill>
                <a:latin typeface="Arial Black" pitchFamily="34" charset="0"/>
              </a:rPr>
              <a:t>Türkiye </a:t>
            </a:r>
            <a:r>
              <a:rPr lang="tr-TR" sz="2400" dirty="0">
                <a:solidFill>
                  <a:srgbClr val="470E9A"/>
                </a:solidFill>
                <a:latin typeface="Arial Black" pitchFamily="34" charset="0"/>
              </a:rPr>
              <a:t>Birincil Enerji </a:t>
            </a:r>
            <a:r>
              <a:rPr lang="tr-TR" sz="2400" dirty="0" smtClean="0">
                <a:solidFill>
                  <a:srgbClr val="470E9A"/>
                </a:solidFill>
                <a:latin typeface="Arial Black" pitchFamily="34" charset="0"/>
              </a:rPr>
              <a:t>Tüketiminin </a:t>
            </a:r>
            <a:r>
              <a:rPr lang="tr-TR" sz="2400" dirty="0" err="1">
                <a:solidFill>
                  <a:srgbClr val="470E9A"/>
                </a:solidFill>
                <a:latin typeface="Arial Black" pitchFamily="34" charset="0"/>
              </a:rPr>
              <a:t>Sektörel</a:t>
            </a:r>
            <a:r>
              <a:rPr lang="tr-TR" sz="2400" dirty="0">
                <a:solidFill>
                  <a:srgbClr val="470E9A"/>
                </a:solidFill>
                <a:latin typeface="Arial Black" pitchFamily="34" charset="0"/>
              </a:rPr>
              <a:t> </a:t>
            </a:r>
            <a:r>
              <a:rPr lang="tr-TR" sz="2400" dirty="0" smtClean="0">
                <a:solidFill>
                  <a:srgbClr val="470E9A"/>
                </a:solidFill>
                <a:latin typeface="Arial Black" pitchFamily="34" charset="0"/>
              </a:rPr>
              <a:t>Dağılımı (Çevrim </a:t>
            </a:r>
            <a:r>
              <a:rPr lang="tr-TR" sz="2400" dirty="0">
                <a:solidFill>
                  <a:srgbClr val="470E9A"/>
                </a:solidFill>
                <a:latin typeface="Arial Black" pitchFamily="34" charset="0"/>
              </a:rPr>
              <a:t>Sektörü </a:t>
            </a:r>
            <a:r>
              <a:rPr lang="tr-TR" sz="2400" dirty="0" smtClean="0">
                <a:solidFill>
                  <a:srgbClr val="470E9A"/>
                </a:solidFill>
                <a:latin typeface="Arial Black" pitchFamily="34" charset="0"/>
              </a:rPr>
              <a:t>Dahil), 2017</a:t>
            </a:r>
            <a:endParaRPr lang="tr-TR" sz="2400" dirty="0">
              <a:solidFill>
                <a:srgbClr val="470E9A"/>
              </a:solidFill>
              <a:latin typeface="Arial Black" pitchFamily="34" charset="0"/>
            </a:endParaRPr>
          </a:p>
        </p:txBody>
      </p:sp>
      <p:sp>
        <p:nvSpPr>
          <p:cNvPr id="10" name="Slayt Numarası Yer Tutucusu 9"/>
          <p:cNvSpPr>
            <a:spLocks noGrp="1"/>
          </p:cNvSpPr>
          <p:nvPr>
            <p:ph type="sldNum" sz="quarter" idx="11"/>
          </p:nvPr>
        </p:nvSpPr>
        <p:spPr/>
        <p:txBody>
          <a:bodyPr/>
          <a:lstStyle/>
          <a:p>
            <a:pPr>
              <a:defRPr/>
            </a:pPr>
            <a:fld id="{25F6C3C3-52B3-4615-BD16-4E4D1CA61CFF}" type="slidenum">
              <a:rPr lang="tr-TR" sz="1400"/>
              <a:pPr>
                <a:defRPr/>
              </a:pPr>
              <a:t>13</a:t>
            </a:fld>
            <a:endParaRPr lang="tr-TR" sz="1400" dirty="0"/>
          </a:p>
        </p:txBody>
      </p:sp>
      <p:sp>
        <p:nvSpPr>
          <p:cNvPr id="2" name="Dikdörtgen 1"/>
          <p:cNvSpPr/>
          <p:nvPr/>
        </p:nvSpPr>
        <p:spPr>
          <a:xfrm>
            <a:off x="19048" y="1005281"/>
            <a:ext cx="8873432" cy="369332"/>
          </a:xfrm>
          <a:prstGeom prst="rect">
            <a:avLst/>
          </a:prstGeom>
        </p:spPr>
        <p:txBody>
          <a:bodyPr wrap="square">
            <a:spAutoFit/>
          </a:bodyPr>
          <a:lstStyle/>
          <a:p>
            <a:pPr>
              <a:defRPr/>
            </a:pPr>
            <a:r>
              <a:rPr lang="tr-TR" dirty="0" smtClean="0">
                <a:solidFill>
                  <a:srgbClr val="0000FF"/>
                </a:solidFill>
                <a:latin typeface="Arial Black" panose="020B0A04020102020204" pitchFamily="34" charset="0"/>
              </a:rPr>
              <a:t>Toplam 145,3 </a:t>
            </a:r>
            <a:r>
              <a:rPr lang="tr-TR" dirty="0">
                <a:solidFill>
                  <a:srgbClr val="0000FF"/>
                </a:solidFill>
                <a:latin typeface="Arial Black" panose="020B0A04020102020204" pitchFamily="34" charset="0"/>
              </a:rPr>
              <a:t>Milyon </a:t>
            </a:r>
            <a:r>
              <a:rPr lang="tr-TR" dirty="0" smtClean="0">
                <a:solidFill>
                  <a:srgbClr val="0000FF"/>
                </a:solidFill>
                <a:latin typeface="Arial Black" panose="020B0A04020102020204" pitchFamily="34" charset="0"/>
              </a:rPr>
              <a:t>TEP</a:t>
            </a:r>
            <a:endParaRPr lang="tr-TR" dirty="0">
              <a:latin typeface="Arial Black" panose="020B0A04020102020204" pitchFamily="34" charset="0"/>
            </a:endParaRPr>
          </a:p>
        </p:txBody>
      </p:sp>
      <p:sp>
        <p:nvSpPr>
          <p:cNvPr id="8" name="1 Başlık"/>
          <p:cNvSpPr txBox="1">
            <a:spLocks/>
          </p:cNvSpPr>
          <p:nvPr/>
        </p:nvSpPr>
        <p:spPr bwMode="auto">
          <a:xfrm>
            <a:off x="251520" y="6439550"/>
            <a:ext cx="6023204" cy="338591"/>
          </a:xfrm>
          <a:prstGeom prst="rect">
            <a:avLst/>
          </a:prstGeom>
          <a:noFill/>
          <a:ln w="9525">
            <a:noFill/>
            <a:miter lim="800000"/>
            <a:headEnd/>
            <a:tailEnd/>
          </a:ln>
        </p:spPr>
        <p:txBody>
          <a:bodyPr anchor="ctr"/>
          <a:lstStyle/>
          <a:p>
            <a:pPr eaLnBrk="0" fontAlgn="auto" hangingPunct="0">
              <a:spcBef>
                <a:spcPts val="0"/>
              </a:spcBef>
              <a:spcAft>
                <a:spcPts val="0"/>
              </a:spcAft>
              <a:defRPr/>
            </a:pPr>
            <a:r>
              <a:rPr lang="tr-TR" sz="1400" b="1" dirty="0" smtClean="0">
                <a:solidFill>
                  <a:srgbClr val="FF0000"/>
                </a:solidFill>
                <a:ea typeface="+mj-ea"/>
                <a:cs typeface="+mj-cs"/>
              </a:rPr>
              <a:t>Kaynak: ETKB-EİGM, Son güncelleme 15.11.2018; Erişim tarihi 24.11.2018</a:t>
            </a:r>
            <a:endParaRPr lang="tr-TR" sz="1400" b="1" dirty="0">
              <a:solidFill>
                <a:srgbClr val="FF0000"/>
              </a:solidFill>
              <a:latin typeface="Trebuchet MS" pitchFamily="34" charset="0"/>
              <a:ea typeface="+mj-ea"/>
              <a:cs typeface="+mj-cs"/>
            </a:endParaRPr>
          </a:p>
        </p:txBody>
      </p:sp>
      <p:pic>
        <p:nvPicPr>
          <p:cNvPr id="6" name="Resim 5"/>
          <p:cNvPicPr>
            <a:picLocks noChangeAspect="1"/>
          </p:cNvPicPr>
          <p:nvPr/>
        </p:nvPicPr>
        <p:blipFill>
          <a:blip r:embed="rId3" cstate="print"/>
          <a:stretch>
            <a:fillRect/>
          </a:stretch>
        </p:blipFill>
        <p:spPr>
          <a:xfrm>
            <a:off x="467544" y="1532978"/>
            <a:ext cx="8317271" cy="4553513"/>
          </a:xfrm>
          <a:prstGeom prst="rect">
            <a:avLst/>
          </a:prstGeom>
        </p:spPr>
      </p:pic>
    </p:spTree>
    <p:extLst>
      <p:ext uri="{BB962C8B-B14F-4D97-AF65-F5344CB8AC3E}">
        <p14:creationId xmlns:p14="http://schemas.microsoft.com/office/powerpoint/2010/main" val="4249216276"/>
      </p:ext>
    </p:extLst>
  </p:cSld>
  <p:clrMapOvr>
    <a:masterClrMapping/>
  </p:clrMapOvr>
  <p:timing>
    <p:tnLst>
      <p:par>
        <p:cTn id="1" dur="indefinite" restart="never" nodeType="tmRoot"/>
      </p:par>
    </p:tnLst>
  </p:timing>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İçerik Yer Tutucusu 5"/>
          <p:cNvSpPr txBox="1">
            <a:spLocks/>
          </p:cNvSpPr>
          <p:nvPr/>
        </p:nvSpPr>
        <p:spPr>
          <a:xfrm>
            <a:off x="467545" y="98425"/>
            <a:ext cx="7848872" cy="6759575"/>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fontAlgn="auto">
              <a:spcAft>
                <a:spcPts val="600"/>
              </a:spcAft>
              <a:buFont typeface="Arial" charset="0"/>
              <a:buNone/>
              <a:defRPr/>
            </a:pPr>
            <a:endParaRPr lang="tr-TR" sz="900" b="1" dirty="0" smtClean="0">
              <a:solidFill>
                <a:srgbClr val="0000FF"/>
              </a:solidFill>
              <a:cs typeface="Arial" panose="020B0604020202020204" pitchFamily="34" charset="0"/>
            </a:endParaRPr>
          </a:p>
          <a:p>
            <a:pPr marL="0" indent="0" fontAlgn="auto">
              <a:spcAft>
                <a:spcPts val="600"/>
              </a:spcAft>
              <a:buFont typeface="Arial" charset="0"/>
              <a:buNone/>
              <a:defRPr/>
            </a:pPr>
            <a:endParaRPr lang="tr-TR" sz="900" b="1" dirty="0">
              <a:solidFill>
                <a:srgbClr val="0000FF"/>
              </a:solidFill>
              <a:cs typeface="Arial" panose="020B0604020202020204" pitchFamily="34" charset="0"/>
            </a:endParaRPr>
          </a:p>
          <a:p>
            <a:pPr marL="0" indent="0" fontAlgn="auto">
              <a:spcAft>
                <a:spcPts val="600"/>
              </a:spcAft>
              <a:buFont typeface="Arial" charset="0"/>
              <a:buNone/>
              <a:defRPr/>
            </a:pPr>
            <a:endParaRPr lang="tr-TR" sz="900" b="1" dirty="0" smtClean="0">
              <a:solidFill>
                <a:srgbClr val="0000FF"/>
              </a:solidFill>
              <a:cs typeface="Arial" panose="020B0604020202020204" pitchFamily="34" charset="0"/>
            </a:endParaRPr>
          </a:p>
          <a:p>
            <a:pPr marL="0" indent="0" fontAlgn="auto">
              <a:spcAft>
                <a:spcPts val="600"/>
              </a:spcAft>
              <a:buFont typeface="Arial" charset="0"/>
              <a:buNone/>
              <a:defRPr/>
            </a:pPr>
            <a:endParaRPr lang="tr-TR" sz="900" b="1" dirty="0">
              <a:solidFill>
                <a:srgbClr val="0000FF"/>
              </a:solidFill>
              <a:cs typeface="Arial" panose="020B0604020202020204" pitchFamily="34" charset="0"/>
            </a:endParaRPr>
          </a:p>
          <a:p>
            <a:pPr marL="0" indent="0" fontAlgn="auto">
              <a:spcAft>
                <a:spcPts val="600"/>
              </a:spcAft>
              <a:buFont typeface="Arial" charset="0"/>
              <a:buNone/>
              <a:defRPr/>
            </a:pPr>
            <a:endParaRPr lang="tr-TR" sz="900" b="1" dirty="0" smtClean="0">
              <a:solidFill>
                <a:srgbClr val="0000FF"/>
              </a:solidFill>
              <a:cs typeface="Arial" panose="020B0604020202020204" pitchFamily="34" charset="0"/>
            </a:endParaRPr>
          </a:p>
          <a:p>
            <a:pPr marL="0" indent="0" algn="ctr" fontAlgn="auto">
              <a:spcAft>
                <a:spcPts val="600"/>
              </a:spcAft>
              <a:buFont typeface="Arial" charset="0"/>
              <a:buNone/>
              <a:defRPr/>
            </a:pPr>
            <a:r>
              <a:rPr lang="tr-TR" sz="2000" b="1" dirty="0" smtClean="0">
                <a:solidFill>
                  <a:srgbClr val="0000FF"/>
                </a:solidFill>
                <a:cs typeface="Arial" panose="020B0604020202020204" pitchFamily="34" charset="0"/>
              </a:rPr>
              <a:t>ODTÜ Mezunlar Derneği Enerji Komisyonuna  ve çalışmalarımıza  her zaman destek olan TMMOB Makina Mühendisleri Odası Yönetici ve Çalışanlarına   </a:t>
            </a:r>
          </a:p>
          <a:p>
            <a:pPr marL="0" indent="0" algn="ctr" fontAlgn="auto">
              <a:spcAft>
                <a:spcPts val="600"/>
              </a:spcAft>
              <a:buFont typeface="Arial" charset="0"/>
              <a:buNone/>
              <a:defRPr/>
            </a:pPr>
            <a:endParaRPr lang="tr-TR" sz="1600" b="1" dirty="0">
              <a:solidFill>
                <a:srgbClr val="0000FF"/>
              </a:solidFill>
              <a:cs typeface="Arial" panose="020B0604020202020204" pitchFamily="34" charset="0"/>
            </a:endParaRPr>
          </a:p>
          <a:p>
            <a:pPr marL="0" indent="0" algn="ctr" fontAlgn="auto">
              <a:spcAft>
                <a:spcPts val="600"/>
              </a:spcAft>
              <a:buFont typeface="Arial" charset="0"/>
              <a:buNone/>
              <a:defRPr/>
            </a:pPr>
            <a:r>
              <a:rPr lang="tr-TR" sz="1600" b="1" dirty="0" smtClean="0">
                <a:solidFill>
                  <a:srgbClr val="0000FF"/>
                </a:solidFill>
                <a:cs typeface="Arial" panose="020B0604020202020204" pitchFamily="34" charset="0"/>
              </a:rPr>
              <a:t>                                                                                                  </a:t>
            </a:r>
            <a:r>
              <a:rPr lang="tr-TR" sz="1400" b="1" dirty="0" smtClean="0">
                <a:solidFill>
                  <a:srgbClr val="0000FF"/>
                </a:solidFill>
                <a:cs typeface="Arial" panose="020B0604020202020204" pitchFamily="34" charset="0"/>
              </a:rPr>
              <a:t>			</a:t>
            </a:r>
            <a:r>
              <a:rPr lang="tr-TR" b="1" dirty="0" smtClean="0">
                <a:solidFill>
                  <a:srgbClr val="FF0000"/>
                </a:solidFill>
                <a:cs typeface="Arial" panose="020B0604020202020204" pitchFamily="34" charset="0"/>
              </a:rPr>
              <a:t>TEŞEKKÜRLERİMİZLE…</a:t>
            </a:r>
          </a:p>
          <a:p>
            <a:pPr marL="0" indent="0" fontAlgn="auto">
              <a:spcAft>
                <a:spcPts val="0"/>
              </a:spcAft>
              <a:buFont typeface="Arial" charset="0"/>
              <a:buNone/>
              <a:defRPr/>
            </a:pPr>
            <a:endParaRPr lang="tr-TR" sz="1200" b="1" dirty="0" smtClean="0">
              <a:solidFill>
                <a:srgbClr val="0000FF"/>
              </a:solidFill>
              <a:latin typeface="Arial" panose="020B0604020202020204" pitchFamily="34" charset="0"/>
              <a:cs typeface="Arial" panose="020B0604020202020204" pitchFamily="34" charset="0"/>
            </a:endParaRPr>
          </a:p>
        </p:txBody>
      </p:sp>
      <p:sp>
        <p:nvSpPr>
          <p:cNvPr id="8" name="Slayt Numarası Yer Tutucusu 7"/>
          <p:cNvSpPr>
            <a:spLocks noGrp="1"/>
          </p:cNvSpPr>
          <p:nvPr>
            <p:ph type="sldNum" sz="quarter" idx="11"/>
          </p:nvPr>
        </p:nvSpPr>
        <p:spPr>
          <a:xfrm>
            <a:off x="8532441" y="6309320"/>
            <a:ext cx="587748" cy="508993"/>
          </a:xfrm>
        </p:spPr>
        <p:txBody>
          <a:bodyPr/>
          <a:lstStyle/>
          <a:p>
            <a:pPr>
              <a:defRPr/>
            </a:pPr>
            <a:fld id="{7061F51E-D893-4E8B-94CF-1AEB3368BAFA}" type="slidenum">
              <a:rPr lang="tr-TR" sz="1400"/>
              <a:pPr>
                <a:defRPr/>
              </a:pPr>
              <a:t>130</a:t>
            </a:fld>
            <a:endParaRPr lang="tr-TR" sz="1400" dirty="0"/>
          </a:p>
        </p:txBody>
      </p:sp>
    </p:spTree>
  </p:cSld>
  <p:clrMapOvr>
    <a:masterClrMapping/>
  </p:clrMapOvr>
  <p:timing>
    <p:tnLst>
      <p:par>
        <p:cTn id="1" dur="indefinite" restart="never" nodeType="tmRoot"/>
      </p:par>
    </p:tnLst>
  </p:timing>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2 İçerik Yer Tutucusu"/>
          <p:cNvSpPr txBox="1">
            <a:spLocks/>
          </p:cNvSpPr>
          <p:nvPr/>
        </p:nvSpPr>
        <p:spPr>
          <a:xfrm>
            <a:off x="180306" y="188641"/>
            <a:ext cx="8712968" cy="5937524"/>
          </a:xfrm>
          <a:prstGeom prst="rect">
            <a:avLst/>
          </a:prstGeom>
        </p:spPr>
        <p:txBody>
          <a:bodyPr>
            <a:normAutofit lnSpcReduction="1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ctr">
              <a:buFont typeface="Arial" panose="020B0604020202020204" pitchFamily="34" charset="0"/>
              <a:buNone/>
            </a:pPr>
            <a:r>
              <a:rPr lang="tr-TR" sz="3000" b="1" dirty="0" smtClean="0">
                <a:solidFill>
                  <a:srgbClr val="990099"/>
                </a:solidFill>
              </a:rPr>
              <a:t>KİRLENMEDEN, KİRLETMEDEN,  </a:t>
            </a:r>
          </a:p>
          <a:p>
            <a:pPr algn="ctr">
              <a:buFont typeface="Arial" panose="020B0604020202020204" pitchFamily="34" charset="0"/>
              <a:buNone/>
            </a:pPr>
            <a:r>
              <a:rPr lang="tr-TR" sz="3000" b="1" dirty="0" smtClean="0">
                <a:solidFill>
                  <a:srgbClr val="990099"/>
                </a:solidFill>
              </a:rPr>
              <a:t>BARIŞ İÇİNDE, EŞİT, ÖZGÜR, ADİL, </a:t>
            </a:r>
          </a:p>
          <a:p>
            <a:pPr algn="ctr">
              <a:buFont typeface="Arial" panose="020B0604020202020204" pitchFamily="34" charset="0"/>
              <a:buNone/>
            </a:pPr>
            <a:r>
              <a:rPr lang="tr-TR" sz="3000" b="1" dirty="0" smtClean="0">
                <a:solidFill>
                  <a:srgbClr val="990099"/>
                </a:solidFill>
              </a:rPr>
              <a:t>AYDINLIK BİR DÜNYA  VE </a:t>
            </a:r>
          </a:p>
          <a:p>
            <a:pPr algn="ctr">
              <a:buFont typeface="Arial" panose="020B0604020202020204" pitchFamily="34" charset="0"/>
              <a:buNone/>
            </a:pPr>
            <a:r>
              <a:rPr lang="tr-TR" sz="3000" b="1" dirty="0" smtClean="0">
                <a:solidFill>
                  <a:srgbClr val="990099"/>
                </a:solidFill>
              </a:rPr>
              <a:t>BAĞIMSIZ VE DEMOKRATİK BİR TÜRKİYE DİLEĞİYLE…</a:t>
            </a:r>
          </a:p>
          <a:p>
            <a:pPr>
              <a:buFont typeface="Arial" panose="020B0604020202020204" pitchFamily="34" charset="0"/>
              <a:buNone/>
            </a:pPr>
            <a:r>
              <a:rPr lang="tr-TR" b="1" dirty="0" smtClean="0">
                <a:solidFill>
                  <a:schemeClr val="bg2">
                    <a:lumMod val="25000"/>
                  </a:schemeClr>
                </a:solidFill>
              </a:rPr>
              <a:t>   </a:t>
            </a:r>
          </a:p>
          <a:p>
            <a:pPr>
              <a:buFont typeface="Arial" panose="020B0604020202020204" pitchFamily="34" charset="0"/>
              <a:buNone/>
            </a:pPr>
            <a:endParaRPr lang="tr-TR" b="1" dirty="0" smtClean="0">
              <a:solidFill>
                <a:schemeClr val="bg2">
                  <a:lumMod val="25000"/>
                </a:schemeClr>
              </a:solidFill>
            </a:endParaRPr>
          </a:p>
          <a:p>
            <a:pPr>
              <a:buFont typeface="Arial" panose="020B0604020202020204" pitchFamily="34" charset="0"/>
              <a:buNone/>
            </a:pPr>
            <a:endParaRPr lang="tr-TR" b="1" dirty="0" smtClean="0">
              <a:solidFill>
                <a:schemeClr val="bg2">
                  <a:lumMod val="25000"/>
                </a:schemeClr>
              </a:solidFill>
            </a:endParaRPr>
          </a:p>
          <a:p>
            <a:pPr>
              <a:buFont typeface="Arial" panose="020B0604020202020204" pitchFamily="34" charset="0"/>
              <a:buNone/>
            </a:pPr>
            <a:endParaRPr lang="tr-TR" b="1" dirty="0" smtClean="0">
              <a:solidFill>
                <a:schemeClr val="bg2">
                  <a:lumMod val="25000"/>
                </a:schemeClr>
              </a:solidFill>
            </a:endParaRPr>
          </a:p>
          <a:p>
            <a:pPr>
              <a:buFont typeface="Arial" panose="020B0604020202020204" pitchFamily="34" charset="0"/>
              <a:buNone/>
            </a:pPr>
            <a:endParaRPr lang="tr-TR" b="1" dirty="0" smtClean="0">
              <a:solidFill>
                <a:schemeClr val="bg2">
                  <a:lumMod val="25000"/>
                </a:schemeClr>
              </a:solidFill>
            </a:endParaRPr>
          </a:p>
          <a:p>
            <a:pPr>
              <a:buFont typeface="Arial" panose="020B0604020202020204" pitchFamily="34" charset="0"/>
              <a:buNone/>
            </a:pPr>
            <a:endParaRPr lang="tr-TR" b="1" dirty="0" smtClean="0">
              <a:solidFill>
                <a:schemeClr val="bg2">
                  <a:lumMod val="25000"/>
                </a:schemeClr>
              </a:solidFill>
            </a:endParaRPr>
          </a:p>
          <a:p>
            <a:pPr>
              <a:buFont typeface="Arial" panose="020B0604020202020204" pitchFamily="34" charset="0"/>
              <a:buNone/>
            </a:pPr>
            <a:r>
              <a:rPr lang="tr-TR" b="1" dirty="0" smtClean="0">
                <a:solidFill>
                  <a:schemeClr val="bg2">
                    <a:lumMod val="25000"/>
                  </a:schemeClr>
                </a:solidFill>
              </a:rPr>
              <a:t>	</a:t>
            </a:r>
            <a:endParaRPr lang="tr-TR" b="1" dirty="0"/>
          </a:p>
        </p:txBody>
      </p:sp>
      <p:pic>
        <p:nvPicPr>
          <p:cNvPr id="5" name="Picture 3" descr="C:\Users\sayende.yilmaz\Desktop\yenilenebilir-enerji.jpg"/>
          <p:cNvPicPr>
            <a:picLocks noChangeAspect="1" noChangeArrowheads="1"/>
          </p:cNvPicPr>
          <p:nvPr/>
        </p:nvPicPr>
        <p:blipFill>
          <a:blip r:embed="rId2" cstate="print"/>
          <a:srcRect/>
          <a:stretch>
            <a:fillRect/>
          </a:stretch>
        </p:blipFill>
        <p:spPr bwMode="auto">
          <a:xfrm>
            <a:off x="828378" y="2852936"/>
            <a:ext cx="6913969" cy="3195588"/>
          </a:xfrm>
          <a:prstGeom prst="rect">
            <a:avLst/>
          </a:prstGeom>
          <a:noFill/>
        </p:spPr>
      </p:pic>
      <p:sp>
        <p:nvSpPr>
          <p:cNvPr id="9" name="Slayt Numarası Yer Tutucusu 8"/>
          <p:cNvSpPr>
            <a:spLocks noGrp="1"/>
          </p:cNvSpPr>
          <p:nvPr>
            <p:ph type="sldNum" sz="quarter" idx="12"/>
          </p:nvPr>
        </p:nvSpPr>
        <p:spPr/>
        <p:txBody>
          <a:bodyPr/>
          <a:lstStyle/>
          <a:p>
            <a:fld id="{2980368C-8C33-40A0-AE12-C79D8B8014BE}" type="slidenum">
              <a:rPr lang="tr-TR" smtClean="0"/>
              <a:pPr/>
              <a:t>131</a:t>
            </a:fld>
            <a:endParaRPr lang="tr-TR" dirty="0"/>
          </a:p>
        </p:txBody>
      </p:sp>
    </p:spTree>
    <p:extLst>
      <p:ext uri="{BB962C8B-B14F-4D97-AF65-F5344CB8AC3E}">
        <p14:creationId xmlns:p14="http://schemas.microsoft.com/office/powerpoint/2010/main" val="1304259423"/>
      </p:ext>
    </p:extLst>
  </p:cSld>
  <p:clrMapOvr>
    <a:masterClrMapping/>
  </p:clrMapOvr>
  <p:timing>
    <p:tnLst>
      <p:par>
        <p:cTn id="1" dur="indefinite" restart="never" nodeType="tmRoot"/>
      </p:par>
    </p:tnLst>
  </p:timing>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 Başlık"/>
          <p:cNvSpPr txBox="1">
            <a:spLocks/>
          </p:cNvSpPr>
          <p:nvPr/>
        </p:nvSpPr>
        <p:spPr>
          <a:xfrm>
            <a:off x="0" y="16934"/>
            <a:ext cx="8319963" cy="891785"/>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tr-TR" sz="4800" b="1" dirty="0" smtClean="0">
                <a:solidFill>
                  <a:srgbClr val="C00000"/>
                </a:solidFill>
              </a:rPr>
              <a:t>İLETİŞİM:</a:t>
            </a:r>
            <a:endParaRPr lang="tr-TR" sz="4800" b="1" dirty="0">
              <a:solidFill>
                <a:srgbClr val="C00000"/>
              </a:solidFill>
            </a:endParaRPr>
          </a:p>
        </p:txBody>
      </p:sp>
      <p:sp>
        <p:nvSpPr>
          <p:cNvPr id="5" name="2 İçerik Yer Tutucusu"/>
          <p:cNvSpPr txBox="1">
            <a:spLocks/>
          </p:cNvSpPr>
          <p:nvPr/>
        </p:nvSpPr>
        <p:spPr>
          <a:xfrm>
            <a:off x="608806" y="1052736"/>
            <a:ext cx="7779618" cy="5112568"/>
          </a:xfrm>
          <a:prstGeom prst="rect">
            <a:avLst/>
          </a:prstGeom>
          <a:solidFill>
            <a:srgbClr val="CCFFCC"/>
          </a:solidFill>
        </p:spPr>
        <p:txBody>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627063" indent="-627063"/>
            <a:r>
              <a:rPr lang="tr-TR" sz="4400" dirty="0" smtClean="0">
                <a:solidFill>
                  <a:srgbClr val="000099"/>
                </a:solidFill>
                <a:hlinkClick r:id="rId2"/>
              </a:rPr>
              <a:t>oguz.turkyilmaz@mmo.org.tr</a:t>
            </a:r>
            <a:endParaRPr lang="tr-TR" sz="4400" dirty="0" smtClean="0">
              <a:solidFill>
                <a:srgbClr val="000099"/>
              </a:solidFill>
            </a:endParaRPr>
          </a:p>
          <a:p>
            <a:pPr marL="627063" indent="-627063"/>
            <a:r>
              <a:rPr lang="tr-TR" sz="4400" dirty="0" smtClean="0">
                <a:solidFill>
                  <a:srgbClr val="000099"/>
                </a:solidFill>
                <a:hlinkClick r:id="rId3"/>
              </a:rPr>
              <a:t>orh.aytac@gmail.com</a:t>
            </a:r>
            <a:endParaRPr lang="tr-TR" sz="4400" dirty="0" smtClean="0">
              <a:solidFill>
                <a:srgbClr val="000099"/>
              </a:solidFill>
            </a:endParaRPr>
          </a:p>
          <a:p>
            <a:pPr marL="627063" indent="-627063"/>
            <a:r>
              <a:rPr lang="tr-TR" sz="4400" dirty="0" smtClean="0">
                <a:solidFill>
                  <a:srgbClr val="000099"/>
                </a:solidFill>
                <a:hlinkClick r:id="rId4"/>
              </a:rPr>
              <a:t>yusufbayrak19@gmail.com</a:t>
            </a:r>
            <a:endParaRPr lang="tr-TR" sz="4400" dirty="0" smtClean="0">
              <a:solidFill>
                <a:srgbClr val="000099"/>
              </a:solidFill>
            </a:endParaRPr>
          </a:p>
        </p:txBody>
      </p:sp>
      <p:sp>
        <p:nvSpPr>
          <p:cNvPr id="9" name="Slayt Numarası Yer Tutucusu 8"/>
          <p:cNvSpPr>
            <a:spLocks noGrp="1"/>
          </p:cNvSpPr>
          <p:nvPr>
            <p:ph type="sldNum" sz="quarter" idx="12"/>
          </p:nvPr>
        </p:nvSpPr>
        <p:spPr/>
        <p:txBody>
          <a:bodyPr/>
          <a:lstStyle/>
          <a:p>
            <a:fld id="{2980368C-8C33-40A0-AE12-C79D8B8014BE}" type="slidenum">
              <a:rPr lang="tr-TR" smtClean="0"/>
              <a:pPr/>
              <a:t>132</a:t>
            </a:fld>
            <a:endParaRPr lang="tr-TR" dirty="0"/>
          </a:p>
        </p:txBody>
      </p:sp>
    </p:spTree>
    <p:extLst>
      <p:ext uri="{BB962C8B-B14F-4D97-AF65-F5344CB8AC3E}">
        <p14:creationId xmlns:p14="http://schemas.microsoft.com/office/powerpoint/2010/main" val="97217477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1 Başlık"/>
          <p:cNvSpPr txBox="1">
            <a:spLocks/>
          </p:cNvSpPr>
          <p:nvPr/>
        </p:nvSpPr>
        <p:spPr bwMode="auto">
          <a:xfrm>
            <a:off x="19049" y="17462"/>
            <a:ext cx="8316000" cy="1004093"/>
          </a:xfrm>
          <a:prstGeom prst="rect">
            <a:avLst/>
          </a:prstGeom>
          <a:solidFill>
            <a:srgbClr val="FFFF66"/>
          </a:solidFill>
          <a:ln w="9525">
            <a:noFill/>
            <a:miter lim="800000"/>
            <a:headEnd/>
            <a:tailEnd/>
          </a:ln>
        </p:spPr>
        <p:txBody>
          <a:bodyPr anchor="ctr"/>
          <a:lstStyle/>
          <a:p>
            <a:pPr algn="ctr"/>
            <a:r>
              <a:rPr lang="tr-TR" sz="2400" dirty="0" smtClean="0">
                <a:solidFill>
                  <a:srgbClr val="470E9A"/>
                </a:solidFill>
                <a:latin typeface="Arial Black" pitchFamily="34" charset="0"/>
              </a:rPr>
              <a:t>Türkiye </a:t>
            </a:r>
            <a:r>
              <a:rPr lang="tr-TR" sz="2400" dirty="0">
                <a:solidFill>
                  <a:srgbClr val="470E9A"/>
                </a:solidFill>
                <a:latin typeface="Arial Black" pitchFamily="34" charset="0"/>
              </a:rPr>
              <a:t>Birincil Enerji </a:t>
            </a:r>
            <a:r>
              <a:rPr lang="tr-TR" sz="2400" dirty="0" smtClean="0">
                <a:solidFill>
                  <a:srgbClr val="470E9A"/>
                </a:solidFill>
                <a:latin typeface="Arial Black" pitchFamily="34" charset="0"/>
              </a:rPr>
              <a:t>Tüketiminin </a:t>
            </a:r>
            <a:r>
              <a:rPr lang="tr-TR" sz="2400" dirty="0" err="1">
                <a:solidFill>
                  <a:srgbClr val="470E9A"/>
                </a:solidFill>
                <a:latin typeface="Arial Black" pitchFamily="34" charset="0"/>
              </a:rPr>
              <a:t>Sektörel</a:t>
            </a:r>
            <a:r>
              <a:rPr lang="tr-TR" sz="2400" dirty="0">
                <a:solidFill>
                  <a:srgbClr val="470E9A"/>
                </a:solidFill>
                <a:latin typeface="Arial Black" pitchFamily="34" charset="0"/>
              </a:rPr>
              <a:t> </a:t>
            </a:r>
            <a:r>
              <a:rPr lang="tr-TR" sz="2400" dirty="0" smtClean="0">
                <a:solidFill>
                  <a:srgbClr val="470E9A"/>
                </a:solidFill>
                <a:latin typeface="Arial Black" pitchFamily="34" charset="0"/>
              </a:rPr>
              <a:t>Dağılımı (Çevrim </a:t>
            </a:r>
            <a:r>
              <a:rPr lang="tr-TR" sz="2400" dirty="0">
                <a:solidFill>
                  <a:srgbClr val="470E9A"/>
                </a:solidFill>
                <a:latin typeface="Arial Black" pitchFamily="34" charset="0"/>
              </a:rPr>
              <a:t>Sektörü </a:t>
            </a:r>
            <a:r>
              <a:rPr lang="tr-TR" sz="2400" dirty="0" smtClean="0">
                <a:solidFill>
                  <a:srgbClr val="470E9A"/>
                </a:solidFill>
                <a:latin typeface="Arial Black" pitchFamily="34" charset="0"/>
              </a:rPr>
              <a:t>Hariç), 2017</a:t>
            </a:r>
            <a:endParaRPr lang="tr-TR" sz="2400" dirty="0">
              <a:solidFill>
                <a:srgbClr val="470E9A"/>
              </a:solidFill>
              <a:latin typeface="Arial Black" pitchFamily="34" charset="0"/>
            </a:endParaRPr>
          </a:p>
        </p:txBody>
      </p:sp>
      <p:sp>
        <p:nvSpPr>
          <p:cNvPr id="10" name="Slayt Numarası Yer Tutucusu 9"/>
          <p:cNvSpPr>
            <a:spLocks noGrp="1"/>
          </p:cNvSpPr>
          <p:nvPr>
            <p:ph type="sldNum" sz="quarter" idx="11"/>
          </p:nvPr>
        </p:nvSpPr>
        <p:spPr/>
        <p:txBody>
          <a:bodyPr/>
          <a:lstStyle/>
          <a:p>
            <a:pPr>
              <a:defRPr/>
            </a:pPr>
            <a:fld id="{25F6C3C3-52B3-4615-BD16-4E4D1CA61CFF}" type="slidenum">
              <a:rPr lang="tr-TR" sz="1400"/>
              <a:pPr>
                <a:defRPr/>
              </a:pPr>
              <a:t>14</a:t>
            </a:fld>
            <a:endParaRPr lang="tr-TR" sz="1400" dirty="0"/>
          </a:p>
        </p:txBody>
      </p:sp>
      <p:sp>
        <p:nvSpPr>
          <p:cNvPr id="2" name="Dikdörtgen 1"/>
          <p:cNvSpPr/>
          <p:nvPr/>
        </p:nvSpPr>
        <p:spPr>
          <a:xfrm>
            <a:off x="19048" y="1005281"/>
            <a:ext cx="8873432" cy="369332"/>
          </a:xfrm>
          <a:prstGeom prst="rect">
            <a:avLst/>
          </a:prstGeom>
        </p:spPr>
        <p:txBody>
          <a:bodyPr wrap="square">
            <a:spAutoFit/>
          </a:bodyPr>
          <a:lstStyle/>
          <a:p>
            <a:pPr algn="ctr">
              <a:defRPr/>
            </a:pPr>
            <a:r>
              <a:rPr lang="tr-TR" dirty="0" smtClean="0">
                <a:latin typeface="Arial Black" panose="020B0A04020102020204" pitchFamily="34" charset="0"/>
              </a:rPr>
              <a:t>   114,4 Milyon TEP</a:t>
            </a:r>
            <a:endParaRPr lang="tr-TR" dirty="0">
              <a:latin typeface="Arial Black" panose="020B0A04020102020204" pitchFamily="34" charset="0"/>
            </a:endParaRPr>
          </a:p>
        </p:txBody>
      </p:sp>
      <p:sp>
        <p:nvSpPr>
          <p:cNvPr id="8" name="1 Başlık"/>
          <p:cNvSpPr txBox="1">
            <a:spLocks/>
          </p:cNvSpPr>
          <p:nvPr/>
        </p:nvSpPr>
        <p:spPr bwMode="auto">
          <a:xfrm>
            <a:off x="251520" y="6439550"/>
            <a:ext cx="6023204" cy="338591"/>
          </a:xfrm>
          <a:prstGeom prst="rect">
            <a:avLst/>
          </a:prstGeom>
          <a:noFill/>
          <a:ln w="9525">
            <a:noFill/>
            <a:miter lim="800000"/>
            <a:headEnd/>
            <a:tailEnd/>
          </a:ln>
        </p:spPr>
        <p:txBody>
          <a:bodyPr anchor="ctr"/>
          <a:lstStyle/>
          <a:p>
            <a:pPr eaLnBrk="0" fontAlgn="auto" hangingPunct="0">
              <a:spcBef>
                <a:spcPts val="0"/>
              </a:spcBef>
              <a:spcAft>
                <a:spcPts val="0"/>
              </a:spcAft>
              <a:defRPr/>
            </a:pPr>
            <a:r>
              <a:rPr lang="tr-TR" sz="1400" b="1" dirty="0" smtClean="0">
                <a:solidFill>
                  <a:srgbClr val="FF0000"/>
                </a:solidFill>
                <a:ea typeface="+mj-ea"/>
                <a:cs typeface="+mj-cs"/>
              </a:rPr>
              <a:t>Kaynak: ETKB-EİGM, Son güncelleme 15.11.2018; Erişim tarihi 24.11.2018</a:t>
            </a:r>
            <a:endParaRPr lang="tr-TR" sz="1400" b="1" dirty="0">
              <a:solidFill>
                <a:srgbClr val="FF0000"/>
              </a:solidFill>
              <a:latin typeface="Trebuchet MS" pitchFamily="34" charset="0"/>
              <a:ea typeface="+mj-ea"/>
              <a:cs typeface="+mj-cs"/>
            </a:endParaRPr>
          </a:p>
        </p:txBody>
      </p:sp>
      <p:pic>
        <p:nvPicPr>
          <p:cNvPr id="3" name="Resim 2"/>
          <p:cNvPicPr>
            <a:picLocks noChangeAspect="1"/>
          </p:cNvPicPr>
          <p:nvPr/>
        </p:nvPicPr>
        <p:blipFill>
          <a:blip r:embed="rId3" cstate="print"/>
          <a:stretch>
            <a:fillRect/>
          </a:stretch>
        </p:blipFill>
        <p:spPr>
          <a:xfrm>
            <a:off x="351307" y="1435581"/>
            <a:ext cx="8208913" cy="4829101"/>
          </a:xfrm>
          <a:prstGeom prst="rect">
            <a:avLst/>
          </a:prstGeom>
        </p:spPr>
      </p:pic>
    </p:spTree>
    <p:extLst>
      <p:ext uri="{BB962C8B-B14F-4D97-AF65-F5344CB8AC3E}">
        <p14:creationId xmlns:p14="http://schemas.microsoft.com/office/powerpoint/2010/main" val="121055752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Başlık 1"/>
          <p:cNvSpPr txBox="1">
            <a:spLocks/>
          </p:cNvSpPr>
          <p:nvPr/>
        </p:nvSpPr>
        <p:spPr>
          <a:xfrm>
            <a:off x="-1" y="0"/>
            <a:ext cx="8352000" cy="792000"/>
          </a:xfrm>
          <a:prstGeom prst="rect">
            <a:avLst/>
          </a:prstGeom>
          <a:solidFill>
            <a:srgbClr val="FFFF66"/>
          </a:solidFill>
        </p:spPr>
        <p:txBody>
          <a:bodyPr vert="horz" lIns="91440" tIns="45720" rIns="91440" bIns="45720" rtlCol="0" anchor="ctr">
            <a:normAutofit fontScale="97500"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defRPr/>
            </a:pPr>
            <a:r>
              <a:rPr lang="tr-TR" sz="2400" b="1" dirty="0" smtClean="0">
                <a:solidFill>
                  <a:srgbClr val="470E9A"/>
                </a:solidFill>
                <a:latin typeface="Arial Black" panose="020B0A04020102020204" pitchFamily="34" charset="0"/>
              </a:rPr>
              <a:t>  </a:t>
            </a:r>
            <a:r>
              <a:rPr lang="tr-TR" sz="2500" b="1" dirty="0" smtClean="0">
                <a:solidFill>
                  <a:srgbClr val="000099"/>
                </a:solidFill>
                <a:latin typeface="Arial Black" panose="020B0A04020102020204" pitchFamily="34" charset="0"/>
              </a:rPr>
              <a:t>Birincil Enerji Arzının Göz Ardı Edilen Boyutu: </a:t>
            </a:r>
            <a:r>
              <a:rPr lang="tr-TR" sz="2500" b="1" dirty="0">
                <a:solidFill>
                  <a:srgbClr val="000099"/>
                </a:solidFill>
                <a:latin typeface="Arial Black" panose="020B0A04020102020204" pitchFamily="34" charset="0"/>
              </a:rPr>
              <a:t>PETROL  </a:t>
            </a:r>
            <a:r>
              <a:rPr lang="tr-TR" sz="2500" b="1" dirty="0" smtClean="0">
                <a:solidFill>
                  <a:srgbClr val="000099"/>
                </a:solidFill>
                <a:latin typeface="Arial Black" panose="020B0A04020102020204" pitchFamily="34" charset="0"/>
              </a:rPr>
              <a:t>TÜKETİMİ (1)</a:t>
            </a:r>
            <a:endParaRPr lang="tr-TR" sz="2500" b="1" dirty="0">
              <a:solidFill>
                <a:srgbClr val="000099"/>
              </a:solidFill>
              <a:latin typeface="Arial Black" panose="020B0A04020102020204" pitchFamily="34" charset="0"/>
            </a:endParaRPr>
          </a:p>
        </p:txBody>
      </p:sp>
      <p:sp>
        <p:nvSpPr>
          <p:cNvPr id="5" name="İçerik Yer Tutucusu 2"/>
          <p:cNvSpPr txBox="1">
            <a:spLocks/>
          </p:cNvSpPr>
          <p:nvPr/>
        </p:nvSpPr>
        <p:spPr>
          <a:xfrm>
            <a:off x="467544" y="870173"/>
            <a:ext cx="7704856" cy="5668739"/>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just">
              <a:buClr>
                <a:srgbClr val="470E9A"/>
              </a:buClr>
            </a:pPr>
            <a:r>
              <a:rPr lang="tr-TR" sz="2400" b="1" dirty="0" smtClean="0"/>
              <a:t>Türkiye’nin 2017 birincil enerji arzında %30,47’lik payla ön sırada  yer alan petrol, enerji ithalat faturasının yarısından fazlasını oluşturmaktadır. Tüketilen petrolün üçte ikisi ulaşım sektöründe kullanılmaktadır.</a:t>
            </a:r>
          </a:p>
          <a:p>
            <a:pPr algn="just">
              <a:buClr>
                <a:srgbClr val="470E9A"/>
              </a:buClr>
            </a:pPr>
            <a:r>
              <a:rPr lang="tr-TR" sz="2400" b="1" dirty="0"/>
              <a:t>K</a:t>
            </a:r>
            <a:r>
              <a:rPr lang="tr-TR" sz="2400" b="1" dirty="0" smtClean="0"/>
              <a:t>arayolları </a:t>
            </a:r>
            <a:r>
              <a:rPr lang="tr-TR" sz="2400" b="1" dirty="0"/>
              <a:t>G</a:t>
            </a:r>
            <a:r>
              <a:rPr lang="tr-TR" sz="2400" b="1" dirty="0" smtClean="0"/>
              <a:t>enel </a:t>
            </a:r>
            <a:r>
              <a:rPr lang="tr-TR" sz="2400" b="1" dirty="0"/>
              <a:t>M</a:t>
            </a:r>
            <a:r>
              <a:rPr lang="tr-TR" sz="2400" b="1" dirty="0" smtClean="0"/>
              <a:t>üdürlüğü 2017 ulaşım istatistiklerine göre, ülkemizde yolcu taşımacılığında karayollarının payı %88,8 iken, deniz yollarının payı %0,5, hava yollarının payı %1, demir yollarının 9,7’dir. Yük taşımacılığının %90’u karayolları ile, %5,6’sı deniz yolları, %4,4’ü demir yolları ile  yapılmaktadır.</a:t>
            </a:r>
          </a:p>
          <a:p>
            <a:pPr algn="just">
              <a:buClr>
                <a:srgbClr val="470E9A"/>
              </a:buClr>
            </a:pPr>
            <a:r>
              <a:rPr lang="tr-TR" sz="2400" b="1" dirty="0" smtClean="0"/>
              <a:t>Avrupa Otomotiv İmalatçıları Birliği (ACEA), </a:t>
            </a:r>
            <a:r>
              <a:rPr lang="tr-TR" sz="2400" b="1" dirty="0"/>
              <a:t>2017  </a:t>
            </a:r>
            <a:r>
              <a:rPr lang="tr-TR" sz="2400" b="1" dirty="0" smtClean="0"/>
              <a:t>verilerine göre AB </a:t>
            </a:r>
            <a:r>
              <a:rPr lang="tr-TR" sz="2400" b="1" dirty="0"/>
              <a:t>ülkelerindeki otobüs sayısının %30’u, </a:t>
            </a:r>
            <a:r>
              <a:rPr lang="tr-TR" sz="2400" b="1" dirty="0" smtClean="0"/>
              <a:t>tüm Avrupa </a:t>
            </a:r>
            <a:r>
              <a:rPr lang="tr-TR" sz="2400" b="1" dirty="0"/>
              <a:t>ülkelerindeki otobüs sayısının %22’si  </a:t>
            </a:r>
            <a:r>
              <a:rPr lang="tr-TR" sz="2400" b="1" dirty="0" smtClean="0"/>
              <a:t>Türkiye’de </a:t>
            </a:r>
            <a:r>
              <a:rPr lang="tr-TR" sz="2400" b="1" dirty="0"/>
              <a:t>bulunmaktadır.</a:t>
            </a:r>
          </a:p>
        </p:txBody>
      </p:sp>
      <p:sp>
        <p:nvSpPr>
          <p:cNvPr id="9" name="Slayt Numarası Yer Tutucusu 8"/>
          <p:cNvSpPr>
            <a:spLocks noGrp="1"/>
          </p:cNvSpPr>
          <p:nvPr>
            <p:ph type="sldNum" sz="quarter" idx="4294967295"/>
          </p:nvPr>
        </p:nvSpPr>
        <p:spPr>
          <a:xfrm>
            <a:off x="8351998" y="6356350"/>
            <a:ext cx="468474" cy="365125"/>
          </a:xfrm>
          <a:solidFill>
            <a:srgbClr val="990099"/>
          </a:solidFill>
        </p:spPr>
        <p:txBody>
          <a:bodyPr vert="horz" lIns="91440" tIns="45720" rIns="91440" bIns="45720" rtlCol="0" anchor="ctr"/>
          <a:lstStyle/>
          <a:p>
            <a:fld id="{2980368C-8C33-40A0-AE12-C79D8B8014BE}" type="slidenum">
              <a:rPr lang="tr-TR" sz="1400" b="1">
                <a:solidFill>
                  <a:schemeClr val="bg1"/>
                </a:solidFill>
              </a:rPr>
              <a:pPr/>
              <a:t>15</a:t>
            </a:fld>
            <a:endParaRPr lang="tr-TR" sz="1400" b="1" dirty="0">
              <a:solidFill>
                <a:schemeClr val="bg1"/>
              </a:solidFill>
            </a:endParaRPr>
          </a:p>
        </p:txBody>
      </p:sp>
    </p:spTree>
    <p:extLst>
      <p:ext uri="{BB962C8B-B14F-4D97-AF65-F5344CB8AC3E}">
        <p14:creationId xmlns:p14="http://schemas.microsoft.com/office/powerpoint/2010/main" val="93187139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Başlık 1"/>
          <p:cNvSpPr txBox="1">
            <a:spLocks/>
          </p:cNvSpPr>
          <p:nvPr/>
        </p:nvSpPr>
        <p:spPr>
          <a:xfrm>
            <a:off x="-1" y="0"/>
            <a:ext cx="8352000" cy="792000"/>
          </a:xfrm>
          <a:prstGeom prst="rect">
            <a:avLst/>
          </a:prstGeom>
          <a:solidFill>
            <a:srgbClr val="FFFF66"/>
          </a:solidFill>
        </p:spPr>
        <p:txBody>
          <a:bodyPr vert="horz" lIns="91440" tIns="45720" rIns="91440" bIns="45720" rtlCol="0" anchor="ctr">
            <a:normAutofit fontScale="97500"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defRPr/>
            </a:pPr>
            <a:r>
              <a:rPr lang="tr-TR" sz="2400" b="1" dirty="0" smtClean="0">
                <a:solidFill>
                  <a:srgbClr val="470E9A"/>
                </a:solidFill>
                <a:latin typeface="Arial Black" panose="020B0A04020102020204" pitchFamily="34" charset="0"/>
              </a:rPr>
              <a:t>  </a:t>
            </a:r>
            <a:r>
              <a:rPr lang="tr-TR" sz="2500" b="1" dirty="0" smtClean="0">
                <a:solidFill>
                  <a:srgbClr val="000099"/>
                </a:solidFill>
                <a:latin typeface="Arial Black" panose="020B0A04020102020204" pitchFamily="34" charset="0"/>
              </a:rPr>
              <a:t>Birincil Enerji Arzının Göz Ardı Edilen Boyutu: </a:t>
            </a:r>
            <a:r>
              <a:rPr lang="tr-TR" sz="2500" b="1" dirty="0">
                <a:solidFill>
                  <a:srgbClr val="000099"/>
                </a:solidFill>
                <a:latin typeface="Arial Black" panose="020B0A04020102020204" pitchFamily="34" charset="0"/>
              </a:rPr>
              <a:t>PETROL  </a:t>
            </a:r>
            <a:r>
              <a:rPr lang="tr-TR" sz="2500" b="1" dirty="0" smtClean="0">
                <a:solidFill>
                  <a:srgbClr val="000099"/>
                </a:solidFill>
                <a:latin typeface="Arial Black" panose="020B0A04020102020204" pitchFamily="34" charset="0"/>
              </a:rPr>
              <a:t>TÜKETİMİ (2)</a:t>
            </a:r>
            <a:endParaRPr lang="tr-TR" sz="2500" b="1" dirty="0">
              <a:solidFill>
                <a:srgbClr val="000099"/>
              </a:solidFill>
              <a:latin typeface="Arial Black" panose="020B0A04020102020204" pitchFamily="34" charset="0"/>
            </a:endParaRPr>
          </a:p>
        </p:txBody>
      </p:sp>
      <p:sp>
        <p:nvSpPr>
          <p:cNvPr id="5" name="İçerik Yer Tutucusu 2"/>
          <p:cNvSpPr txBox="1">
            <a:spLocks/>
          </p:cNvSpPr>
          <p:nvPr/>
        </p:nvSpPr>
        <p:spPr>
          <a:xfrm>
            <a:off x="683568" y="1196752"/>
            <a:ext cx="7344816" cy="534216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just">
              <a:buClr>
                <a:srgbClr val="470E9A"/>
              </a:buClr>
            </a:pPr>
            <a:r>
              <a:rPr lang="tr-TR" sz="2800" b="1" dirty="0"/>
              <a:t>B</a:t>
            </a:r>
            <a:r>
              <a:rPr lang="tr-TR" sz="2800" b="1" dirty="0" smtClean="0"/>
              <a:t>üyük kısmı ulaşımda kullanılan petrol esaslı akaryakıt tüketimini azaltmak için; enerji verimliliği uygulamalarında ulaşım sektörüne özel önem verilmeli, raylı toplu taşımacılığın gerek yolcu, gerekse yük taşımacılığında en büyük payı almasına yönelik politikalar uygulanmalıdır. </a:t>
            </a:r>
            <a:endParaRPr lang="tr-TR" sz="2800" b="1" dirty="0"/>
          </a:p>
        </p:txBody>
      </p:sp>
      <p:sp>
        <p:nvSpPr>
          <p:cNvPr id="9" name="Slayt Numarası Yer Tutucusu 8"/>
          <p:cNvSpPr>
            <a:spLocks noGrp="1"/>
          </p:cNvSpPr>
          <p:nvPr>
            <p:ph type="sldNum" sz="quarter" idx="4294967295"/>
          </p:nvPr>
        </p:nvSpPr>
        <p:spPr>
          <a:xfrm>
            <a:off x="8351998" y="6356350"/>
            <a:ext cx="468474" cy="365125"/>
          </a:xfrm>
          <a:solidFill>
            <a:srgbClr val="990099"/>
          </a:solidFill>
        </p:spPr>
        <p:txBody>
          <a:bodyPr vert="horz" lIns="91440" tIns="45720" rIns="91440" bIns="45720" rtlCol="0" anchor="ctr"/>
          <a:lstStyle/>
          <a:p>
            <a:fld id="{2980368C-8C33-40A0-AE12-C79D8B8014BE}" type="slidenum">
              <a:rPr lang="tr-TR" sz="1400" b="1">
                <a:solidFill>
                  <a:schemeClr val="bg1"/>
                </a:solidFill>
              </a:rPr>
              <a:pPr/>
              <a:t>16</a:t>
            </a:fld>
            <a:endParaRPr lang="tr-TR" sz="1400" b="1" dirty="0">
              <a:solidFill>
                <a:schemeClr val="bg1"/>
              </a:solidFill>
            </a:endParaRPr>
          </a:p>
        </p:txBody>
      </p:sp>
    </p:spTree>
    <p:extLst>
      <p:ext uri="{BB962C8B-B14F-4D97-AF65-F5344CB8AC3E}">
        <p14:creationId xmlns:p14="http://schemas.microsoft.com/office/powerpoint/2010/main" val="324513110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5"/>
          <p:cNvSpPr/>
          <p:nvPr/>
        </p:nvSpPr>
        <p:spPr>
          <a:xfrm>
            <a:off x="0" y="0"/>
            <a:ext cx="8352000" cy="830997"/>
          </a:xfrm>
          <a:prstGeom prst="rect">
            <a:avLst/>
          </a:prstGeom>
          <a:solidFill>
            <a:srgbClr val="FFFF66"/>
          </a:solidFill>
        </p:spPr>
        <p:txBody>
          <a:bodyPr wrap="square">
            <a:spAutoFit/>
          </a:bodyPr>
          <a:lstStyle/>
          <a:p>
            <a:pPr algn="ctr"/>
            <a:r>
              <a:rPr lang="tr-TR" sz="2400" dirty="0" smtClean="0">
                <a:solidFill>
                  <a:srgbClr val="000099"/>
                </a:solidFill>
                <a:latin typeface="Arial Black" panose="020B0A04020102020204" pitchFamily="34" charset="0"/>
              </a:rPr>
              <a:t>Türkiye Birincil Enerji Tüketiminde Dışa Bağımlılığın Artışı, 1990-2017 (%)</a:t>
            </a:r>
            <a:endParaRPr lang="tr-TR" sz="2400" dirty="0">
              <a:solidFill>
                <a:srgbClr val="000099"/>
              </a:solidFill>
            </a:endParaRPr>
          </a:p>
        </p:txBody>
      </p:sp>
      <p:sp>
        <p:nvSpPr>
          <p:cNvPr id="9" name="Slayt Numarası Yer Tutucusu 8"/>
          <p:cNvSpPr>
            <a:spLocks noGrp="1"/>
          </p:cNvSpPr>
          <p:nvPr>
            <p:ph type="sldNum" sz="quarter" idx="12"/>
          </p:nvPr>
        </p:nvSpPr>
        <p:spPr>
          <a:xfrm>
            <a:off x="8532440" y="6381328"/>
            <a:ext cx="587810" cy="437133"/>
          </a:xfrm>
        </p:spPr>
        <p:txBody>
          <a:bodyPr/>
          <a:lstStyle/>
          <a:p>
            <a:fld id="{2980368C-8C33-40A0-AE12-C79D8B8014BE}" type="slidenum">
              <a:rPr lang="tr-TR" sz="1400" smtClean="0"/>
              <a:pPr/>
              <a:t>17</a:t>
            </a:fld>
            <a:endParaRPr lang="tr-TR" sz="1400" dirty="0"/>
          </a:p>
        </p:txBody>
      </p:sp>
      <p:sp>
        <p:nvSpPr>
          <p:cNvPr id="11" name="1 Başlık"/>
          <p:cNvSpPr txBox="1">
            <a:spLocks/>
          </p:cNvSpPr>
          <p:nvPr/>
        </p:nvSpPr>
        <p:spPr bwMode="auto">
          <a:xfrm>
            <a:off x="251520" y="6439550"/>
            <a:ext cx="6023204" cy="338591"/>
          </a:xfrm>
          <a:prstGeom prst="rect">
            <a:avLst/>
          </a:prstGeom>
          <a:noFill/>
          <a:ln w="9525">
            <a:noFill/>
            <a:miter lim="800000"/>
            <a:headEnd/>
            <a:tailEnd/>
          </a:ln>
        </p:spPr>
        <p:txBody>
          <a:bodyPr anchor="ctr"/>
          <a:lstStyle/>
          <a:p>
            <a:pPr eaLnBrk="0" fontAlgn="auto" hangingPunct="0">
              <a:spcBef>
                <a:spcPts val="0"/>
              </a:spcBef>
              <a:spcAft>
                <a:spcPts val="0"/>
              </a:spcAft>
              <a:defRPr/>
            </a:pPr>
            <a:r>
              <a:rPr lang="tr-TR" sz="1400" b="1" dirty="0" smtClean="0">
                <a:solidFill>
                  <a:srgbClr val="FF0000"/>
                </a:solidFill>
                <a:ea typeface="+mj-ea"/>
                <a:cs typeface="+mj-cs"/>
              </a:rPr>
              <a:t>Kaynak: ETKB-EİGM, Son güncelleme 15.11.2018; Erişim tarihi 24.11.2018</a:t>
            </a:r>
            <a:endParaRPr lang="tr-TR" sz="1400" b="1" dirty="0">
              <a:solidFill>
                <a:srgbClr val="FF0000"/>
              </a:solidFill>
              <a:latin typeface="Trebuchet MS" pitchFamily="34" charset="0"/>
              <a:ea typeface="+mj-ea"/>
              <a:cs typeface="+mj-cs"/>
            </a:endParaRPr>
          </a:p>
        </p:txBody>
      </p:sp>
      <p:pic>
        <p:nvPicPr>
          <p:cNvPr id="2" name="Resim 1"/>
          <p:cNvPicPr>
            <a:picLocks noChangeAspect="1"/>
          </p:cNvPicPr>
          <p:nvPr/>
        </p:nvPicPr>
        <p:blipFill>
          <a:blip r:embed="rId3" cstate="print"/>
          <a:stretch>
            <a:fillRect/>
          </a:stretch>
        </p:blipFill>
        <p:spPr>
          <a:xfrm>
            <a:off x="258910" y="1047991"/>
            <a:ext cx="8364437" cy="5121084"/>
          </a:xfrm>
          <a:prstGeom prst="rect">
            <a:avLst/>
          </a:prstGeom>
        </p:spPr>
      </p:pic>
    </p:spTree>
    <p:extLst>
      <p:ext uri="{BB962C8B-B14F-4D97-AF65-F5344CB8AC3E}">
        <p14:creationId xmlns:p14="http://schemas.microsoft.com/office/powerpoint/2010/main" val="122145458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txBox="1">
            <a:spLocks noChangeArrowheads="1"/>
          </p:cNvSpPr>
          <p:nvPr/>
        </p:nvSpPr>
        <p:spPr>
          <a:xfrm>
            <a:off x="-1" y="0"/>
            <a:ext cx="8352000" cy="792000"/>
          </a:xfrm>
          <a:prstGeom prst="rect">
            <a:avLst/>
          </a:prstGeom>
          <a:solidFill>
            <a:srgbClr val="FFFF66"/>
          </a:solidFill>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defRPr/>
            </a:pPr>
            <a:r>
              <a:rPr lang="tr-TR" sz="2400" dirty="0" smtClean="0">
                <a:solidFill>
                  <a:srgbClr val="000099"/>
                </a:solidFill>
                <a:latin typeface="Arial Black" panose="020B0A04020102020204" pitchFamily="34" charset="0"/>
              </a:rPr>
              <a:t>Türkiye’nin Genel Enerji Dengesi, 1990 – 2017</a:t>
            </a:r>
          </a:p>
        </p:txBody>
      </p:sp>
      <p:sp>
        <p:nvSpPr>
          <p:cNvPr id="10" name="Slayt Numarası Yer Tutucusu 9"/>
          <p:cNvSpPr>
            <a:spLocks noGrp="1"/>
          </p:cNvSpPr>
          <p:nvPr>
            <p:ph type="sldNum" sz="quarter" idx="12"/>
          </p:nvPr>
        </p:nvSpPr>
        <p:spPr>
          <a:xfrm>
            <a:off x="8532440" y="6381328"/>
            <a:ext cx="587810" cy="437133"/>
          </a:xfrm>
        </p:spPr>
        <p:txBody>
          <a:bodyPr/>
          <a:lstStyle/>
          <a:p>
            <a:fld id="{2980368C-8C33-40A0-AE12-C79D8B8014BE}" type="slidenum">
              <a:rPr lang="tr-TR" sz="1400" smtClean="0"/>
              <a:pPr/>
              <a:t>18</a:t>
            </a:fld>
            <a:endParaRPr lang="tr-TR" sz="1400" dirty="0"/>
          </a:p>
        </p:txBody>
      </p:sp>
      <p:sp>
        <p:nvSpPr>
          <p:cNvPr id="11" name="1 Başlık"/>
          <p:cNvSpPr txBox="1">
            <a:spLocks/>
          </p:cNvSpPr>
          <p:nvPr/>
        </p:nvSpPr>
        <p:spPr bwMode="auto">
          <a:xfrm>
            <a:off x="251520" y="6439550"/>
            <a:ext cx="6023204" cy="338591"/>
          </a:xfrm>
          <a:prstGeom prst="rect">
            <a:avLst/>
          </a:prstGeom>
          <a:noFill/>
          <a:ln w="9525">
            <a:noFill/>
            <a:miter lim="800000"/>
            <a:headEnd/>
            <a:tailEnd/>
          </a:ln>
        </p:spPr>
        <p:txBody>
          <a:bodyPr anchor="ctr"/>
          <a:lstStyle/>
          <a:p>
            <a:pPr eaLnBrk="0" fontAlgn="auto" hangingPunct="0">
              <a:spcBef>
                <a:spcPts val="0"/>
              </a:spcBef>
              <a:spcAft>
                <a:spcPts val="0"/>
              </a:spcAft>
              <a:defRPr/>
            </a:pPr>
            <a:r>
              <a:rPr lang="tr-TR" sz="1400" b="1" dirty="0" smtClean="0">
                <a:solidFill>
                  <a:srgbClr val="FF0000"/>
                </a:solidFill>
                <a:ea typeface="+mj-ea"/>
                <a:cs typeface="+mj-cs"/>
              </a:rPr>
              <a:t>Kaynak: ETKB-EİGM, Son güncelleme 15.11.2018; Erişim tarihi 24.11.2018</a:t>
            </a:r>
            <a:endParaRPr lang="tr-TR" sz="1400" b="1" dirty="0">
              <a:solidFill>
                <a:srgbClr val="FF0000"/>
              </a:solidFill>
              <a:latin typeface="Trebuchet MS" pitchFamily="34" charset="0"/>
              <a:ea typeface="+mj-ea"/>
              <a:cs typeface="+mj-cs"/>
            </a:endParaRPr>
          </a:p>
        </p:txBody>
      </p:sp>
      <p:pic>
        <p:nvPicPr>
          <p:cNvPr id="7" name="Resim 6"/>
          <p:cNvPicPr>
            <a:picLocks noChangeAspect="1"/>
          </p:cNvPicPr>
          <p:nvPr/>
        </p:nvPicPr>
        <p:blipFill>
          <a:blip r:embed="rId2" cstate="print"/>
          <a:stretch>
            <a:fillRect/>
          </a:stretch>
        </p:blipFill>
        <p:spPr>
          <a:xfrm>
            <a:off x="251520" y="1760700"/>
            <a:ext cx="8568952" cy="3796200"/>
          </a:xfrm>
          <a:prstGeom prst="rect">
            <a:avLst/>
          </a:prstGeom>
        </p:spPr>
      </p:pic>
    </p:spTree>
    <p:extLst>
      <p:ext uri="{BB962C8B-B14F-4D97-AF65-F5344CB8AC3E}">
        <p14:creationId xmlns:p14="http://schemas.microsoft.com/office/powerpoint/2010/main" val="234364258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Başlık 1"/>
          <p:cNvSpPr txBox="1">
            <a:spLocks/>
          </p:cNvSpPr>
          <p:nvPr/>
        </p:nvSpPr>
        <p:spPr>
          <a:xfrm>
            <a:off x="-1" y="0"/>
            <a:ext cx="8352000" cy="792000"/>
          </a:xfrm>
          <a:prstGeom prst="rect">
            <a:avLst/>
          </a:prstGeom>
          <a:solidFill>
            <a:srgbClr val="FFFF66"/>
          </a:solidFill>
        </p:spPr>
        <p:txBody>
          <a:bodyPr vert="horz" lIns="91440" tIns="45720" rIns="91440" bIns="45720" rtlCol="0" anchor="ct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defRPr/>
            </a:pPr>
            <a:r>
              <a:rPr lang="tr-TR" sz="2400" b="1" dirty="0" smtClean="0">
                <a:solidFill>
                  <a:srgbClr val="470E9A"/>
                </a:solidFill>
                <a:latin typeface="Arial Black" panose="020B0A04020102020204" pitchFamily="34" charset="0"/>
              </a:rPr>
              <a:t>  </a:t>
            </a:r>
            <a:r>
              <a:rPr lang="tr-TR" sz="2500" b="1" dirty="0" smtClean="0">
                <a:solidFill>
                  <a:srgbClr val="000099"/>
                </a:solidFill>
                <a:latin typeface="Arial Black" panose="020B0A04020102020204" pitchFamily="34" charset="0"/>
              </a:rPr>
              <a:t>Türkiye Enerji Ham Maddeleri İthalatı (1) </a:t>
            </a:r>
            <a:endParaRPr lang="tr-TR" sz="2500" b="1" dirty="0">
              <a:solidFill>
                <a:srgbClr val="000099"/>
              </a:solidFill>
              <a:latin typeface="Arial Black" panose="020B0A04020102020204" pitchFamily="34" charset="0"/>
            </a:endParaRPr>
          </a:p>
        </p:txBody>
      </p:sp>
      <p:sp>
        <p:nvSpPr>
          <p:cNvPr id="9" name="Slayt Numarası Yer Tutucusu 8"/>
          <p:cNvSpPr>
            <a:spLocks noGrp="1"/>
          </p:cNvSpPr>
          <p:nvPr>
            <p:ph type="sldNum" sz="quarter" idx="4294967295"/>
          </p:nvPr>
        </p:nvSpPr>
        <p:spPr/>
        <p:txBody>
          <a:bodyPr/>
          <a:lstStyle/>
          <a:p>
            <a:fld id="{2980368C-8C33-40A0-AE12-C79D8B8014BE}" type="slidenum">
              <a:rPr lang="tr-TR" sz="1400" smtClean="0"/>
              <a:pPr/>
              <a:t>19</a:t>
            </a:fld>
            <a:endParaRPr lang="tr-TR" sz="1400" dirty="0"/>
          </a:p>
        </p:txBody>
      </p:sp>
      <p:graphicFrame>
        <p:nvGraphicFramePr>
          <p:cNvPr id="2" name="Tablo 1"/>
          <p:cNvGraphicFramePr>
            <a:graphicFrameLocks noGrp="1"/>
          </p:cNvGraphicFramePr>
          <p:nvPr>
            <p:extLst/>
          </p:nvPr>
        </p:nvGraphicFramePr>
        <p:xfrm>
          <a:off x="467546" y="791998"/>
          <a:ext cx="7884454" cy="5654441"/>
        </p:xfrm>
        <a:graphic>
          <a:graphicData uri="http://schemas.openxmlformats.org/drawingml/2006/table">
            <a:tbl>
              <a:tblPr/>
              <a:tblGrid>
                <a:gridCol w="3124027">
                  <a:extLst>
                    <a:ext uri="{9D8B030D-6E8A-4147-A177-3AD203B41FA5}">
                      <a16:colId xmlns:a16="http://schemas.microsoft.com/office/drawing/2014/main" val="599899767"/>
                    </a:ext>
                  </a:extLst>
                </a:gridCol>
                <a:gridCol w="924744">
                  <a:extLst>
                    <a:ext uri="{9D8B030D-6E8A-4147-A177-3AD203B41FA5}">
                      <a16:colId xmlns:a16="http://schemas.microsoft.com/office/drawing/2014/main" val="760262573"/>
                    </a:ext>
                  </a:extLst>
                </a:gridCol>
                <a:gridCol w="662065">
                  <a:extLst>
                    <a:ext uri="{9D8B030D-6E8A-4147-A177-3AD203B41FA5}">
                      <a16:colId xmlns:a16="http://schemas.microsoft.com/office/drawing/2014/main" val="2250848380"/>
                    </a:ext>
                  </a:extLst>
                </a:gridCol>
                <a:gridCol w="900620">
                  <a:extLst>
                    <a:ext uri="{9D8B030D-6E8A-4147-A177-3AD203B41FA5}">
                      <a16:colId xmlns:a16="http://schemas.microsoft.com/office/drawing/2014/main" val="2500975399"/>
                    </a:ext>
                  </a:extLst>
                </a:gridCol>
                <a:gridCol w="686189">
                  <a:extLst>
                    <a:ext uri="{9D8B030D-6E8A-4147-A177-3AD203B41FA5}">
                      <a16:colId xmlns:a16="http://schemas.microsoft.com/office/drawing/2014/main" val="1258340519"/>
                    </a:ext>
                  </a:extLst>
                </a:gridCol>
                <a:gridCol w="876496">
                  <a:extLst>
                    <a:ext uri="{9D8B030D-6E8A-4147-A177-3AD203B41FA5}">
                      <a16:colId xmlns:a16="http://schemas.microsoft.com/office/drawing/2014/main" val="2358530789"/>
                    </a:ext>
                  </a:extLst>
                </a:gridCol>
                <a:gridCol w="710313">
                  <a:extLst>
                    <a:ext uri="{9D8B030D-6E8A-4147-A177-3AD203B41FA5}">
                      <a16:colId xmlns:a16="http://schemas.microsoft.com/office/drawing/2014/main" val="1462556761"/>
                    </a:ext>
                  </a:extLst>
                </a:gridCol>
              </a:tblGrid>
              <a:tr h="447296">
                <a:tc rowSpan="2">
                  <a:txBody>
                    <a:bodyPr/>
                    <a:lstStyle/>
                    <a:p>
                      <a:pPr algn="ctr" fontAlgn="ctr"/>
                      <a:r>
                        <a:rPr lang="tr-TR" sz="1800" b="1" i="0" kern="1200" dirty="0" smtClean="0">
                          <a:solidFill>
                            <a:schemeClr val="tx1"/>
                          </a:solidFill>
                          <a:effectLst/>
                          <a:latin typeface="+mn-lt"/>
                          <a:ea typeface="+mn-ea"/>
                          <a:cs typeface="+mn-cs"/>
                        </a:rPr>
                        <a:t>Adı</a:t>
                      </a:r>
                    </a:p>
                    <a:p>
                      <a:pPr algn="ctr" fontAlgn="ctr"/>
                      <a:r>
                        <a:rPr lang="tr-TR" sz="1800" b="1" i="0" kern="1200" baseline="0" dirty="0" smtClean="0">
                          <a:solidFill>
                            <a:schemeClr val="tx1"/>
                          </a:solidFill>
                          <a:effectLst/>
                          <a:latin typeface="+mn-lt"/>
                          <a:ea typeface="+mn-ea"/>
                          <a:cs typeface="+mn-cs"/>
                        </a:rPr>
                        <a:t> (SITC </a:t>
                      </a:r>
                      <a:r>
                        <a:rPr lang="tr-TR" sz="1800" b="1" i="0" kern="1200" dirty="0" smtClean="0">
                          <a:solidFill>
                            <a:schemeClr val="tx1"/>
                          </a:solidFill>
                          <a:effectLst/>
                          <a:latin typeface="+mn-lt"/>
                          <a:ea typeface="+mn-ea"/>
                          <a:cs typeface="+mn-cs"/>
                        </a:rPr>
                        <a:t>Standart Uluslararası Ticaret Sınıflandırmasına</a:t>
                      </a:r>
                      <a:r>
                        <a:rPr lang="tr-TR" sz="1800" b="1" i="0" kern="1200" baseline="0" dirty="0" smtClean="0">
                          <a:solidFill>
                            <a:schemeClr val="tx1"/>
                          </a:solidFill>
                          <a:effectLst/>
                          <a:latin typeface="+mn-lt"/>
                          <a:ea typeface="+mn-ea"/>
                          <a:cs typeface="+mn-cs"/>
                        </a:rPr>
                        <a:t> Göre)</a:t>
                      </a:r>
                      <a:r>
                        <a:rPr lang="tr-TR" sz="1800" b="1" i="0" kern="1200" dirty="0" smtClean="0">
                          <a:solidFill>
                            <a:schemeClr val="tx1"/>
                          </a:solidFill>
                          <a:effectLst/>
                          <a:latin typeface="+mn-lt"/>
                          <a:ea typeface="+mn-ea"/>
                          <a:cs typeface="+mn-cs"/>
                        </a:rPr>
                        <a:t> </a:t>
                      </a:r>
                      <a:endParaRPr lang="tr-TR" sz="1800" b="1" i="0" u="none" strike="noStrike" dirty="0">
                        <a:solidFill>
                          <a:srgbClr val="000000"/>
                        </a:solidFill>
                        <a:effectLst/>
                        <a:latin typeface="Calibri" panose="020F0502020204030204" pitchFamily="34"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gridSpan="2">
                  <a:txBody>
                    <a:bodyPr/>
                    <a:lstStyle/>
                    <a:p>
                      <a:pPr algn="ctr" rtl="0" fontAlgn="ctr"/>
                      <a:r>
                        <a:rPr lang="tr-TR" sz="1800" b="1" i="0" u="none" strike="noStrike" dirty="0">
                          <a:solidFill>
                            <a:srgbClr val="000000"/>
                          </a:solidFill>
                          <a:effectLst/>
                          <a:latin typeface="Calibri" panose="020F0502020204030204" pitchFamily="34" charset="0"/>
                        </a:rPr>
                        <a:t>2017</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hMerge="1">
                  <a:txBody>
                    <a:bodyPr/>
                    <a:lstStyle/>
                    <a:p>
                      <a:endParaRPr lang="tr-TR"/>
                    </a:p>
                  </a:txBody>
                  <a:tcPr/>
                </a:tc>
                <a:tc gridSpan="2">
                  <a:txBody>
                    <a:bodyPr/>
                    <a:lstStyle/>
                    <a:p>
                      <a:pPr algn="ctr" rtl="0" fontAlgn="ctr"/>
                      <a:r>
                        <a:rPr lang="tr-TR" sz="1800" b="1" i="0" u="none" strike="noStrike" dirty="0">
                          <a:solidFill>
                            <a:srgbClr val="000000"/>
                          </a:solidFill>
                          <a:effectLst/>
                          <a:latin typeface="Calibri" panose="020F0502020204030204" pitchFamily="34" charset="0"/>
                        </a:rPr>
                        <a:t>2018</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hMerge="1">
                  <a:txBody>
                    <a:bodyPr/>
                    <a:lstStyle/>
                    <a:p>
                      <a:endParaRPr lang="tr-TR"/>
                    </a:p>
                  </a:txBody>
                  <a:tcPr/>
                </a:tc>
                <a:tc gridSpan="2">
                  <a:txBody>
                    <a:bodyPr/>
                    <a:lstStyle/>
                    <a:p>
                      <a:pPr algn="ctr" rtl="0" fontAlgn="ctr"/>
                      <a:r>
                        <a:rPr lang="tr-TR" sz="1800" b="1" i="0" u="none" strike="noStrike">
                          <a:solidFill>
                            <a:srgbClr val="000000"/>
                          </a:solidFill>
                          <a:effectLst/>
                          <a:latin typeface="Calibri" panose="020F0502020204030204" pitchFamily="34" charset="0"/>
                        </a:rPr>
                        <a:t>2018-2017 </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hMerge="1">
                  <a:txBody>
                    <a:bodyPr/>
                    <a:lstStyle/>
                    <a:p>
                      <a:endParaRPr lang="tr-TR"/>
                    </a:p>
                  </a:txBody>
                  <a:tcPr/>
                </a:tc>
                <a:extLst>
                  <a:ext uri="{0D108BD9-81ED-4DB2-BD59-A6C34878D82A}">
                    <a16:rowId xmlns:a16="http://schemas.microsoft.com/office/drawing/2014/main" val="2733531745"/>
                  </a:ext>
                </a:extLst>
              </a:tr>
              <a:tr h="663233">
                <a:tc vMerge="1">
                  <a:txBody>
                    <a:bodyPr/>
                    <a:lstStyle/>
                    <a:p>
                      <a:endParaRPr lang="tr-TR"/>
                    </a:p>
                  </a:txBody>
                  <a:tcPr/>
                </a:tc>
                <a:tc>
                  <a:txBody>
                    <a:bodyPr/>
                    <a:lstStyle/>
                    <a:p>
                      <a:pPr algn="ctr" fontAlgn="ctr"/>
                      <a:r>
                        <a:rPr lang="tr-TR" sz="1800" b="1" i="0" u="none" strike="noStrike" dirty="0">
                          <a:solidFill>
                            <a:srgbClr val="000000"/>
                          </a:solidFill>
                          <a:effectLst/>
                          <a:latin typeface="Calibri" panose="020F0502020204030204" pitchFamily="34" charset="0"/>
                        </a:rPr>
                        <a:t>Milyon Dolar</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algn="ctr" rtl="0" fontAlgn="ctr"/>
                      <a:r>
                        <a:rPr lang="tr-TR" sz="1800" b="1" i="0" u="none" strike="noStrike" dirty="0">
                          <a:solidFill>
                            <a:srgbClr val="000000"/>
                          </a:solidFill>
                          <a:effectLst/>
                          <a:latin typeface="Calibri" panose="020F0502020204030204" pitchFamily="34" charset="0"/>
                        </a:rPr>
                        <a:t>%</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algn="ctr" fontAlgn="ctr"/>
                      <a:r>
                        <a:rPr lang="tr-TR" sz="1800" b="1" i="0" u="none" strike="noStrike" dirty="0">
                          <a:solidFill>
                            <a:srgbClr val="000000"/>
                          </a:solidFill>
                          <a:effectLst/>
                          <a:latin typeface="Calibri" panose="020F0502020204030204" pitchFamily="34" charset="0"/>
                        </a:rPr>
                        <a:t>Milyon Dolar</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algn="ctr" rtl="0" fontAlgn="ctr"/>
                      <a:r>
                        <a:rPr lang="tr-TR" sz="1800" b="1" i="0" u="none" strike="noStrike" dirty="0">
                          <a:solidFill>
                            <a:srgbClr val="000000"/>
                          </a:solidFill>
                          <a:effectLst/>
                          <a:latin typeface="Calibri" panose="020F0502020204030204" pitchFamily="34" charset="0"/>
                        </a:rPr>
                        <a:t>%</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algn="ctr" rtl="0" fontAlgn="ctr"/>
                      <a:r>
                        <a:rPr lang="tr-TR" sz="1800" b="1" i="0" u="none" strike="noStrike" dirty="0">
                          <a:solidFill>
                            <a:srgbClr val="000000"/>
                          </a:solidFill>
                          <a:effectLst/>
                          <a:latin typeface="Calibri" panose="020F0502020204030204" pitchFamily="34" charset="0"/>
                        </a:rPr>
                        <a:t>Fark</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algn="ctr" rtl="0" fontAlgn="ctr"/>
                      <a:r>
                        <a:rPr lang="tr-TR" sz="1800" b="1" i="0" u="none" strike="noStrike">
                          <a:solidFill>
                            <a:srgbClr val="000000"/>
                          </a:solidFill>
                          <a:effectLst/>
                          <a:latin typeface="Calibri" panose="020F0502020204030204" pitchFamily="34" charset="0"/>
                        </a:rPr>
                        <a:t>Değ.%</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extLst>
                  <a:ext uri="{0D108BD9-81ED-4DB2-BD59-A6C34878D82A}">
                    <a16:rowId xmlns:a16="http://schemas.microsoft.com/office/drawing/2014/main" val="816194562"/>
                  </a:ext>
                </a:extLst>
              </a:tr>
              <a:tr h="513105">
                <a:tc>
                  <a:txBody>
                    <a:bodyPr/>
                    <a:lstStyle/>
                    <a:p>
                      <a:pPr algn="l" fontAlgn="ctr"/>
                      <a:r>
                        <a:rPr lang="tr-TR" sz="1800" b="1" i="0" u="none" strike="noStrike" dirty="0">
                          <a:solidFill>
                            <a:srgbClr val="000000"/>
                          </a:solidFill>
                          <a:effectLst/>
                          <a:latin typeface="Calibri" panose="020F0502020204030204" pitchFamily="34" charset="0"/>
                        </a:rPr>
                        <a:t>Gizli veri (ham petrol, doğal gaz)</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ctr" rtl="0" fontAlgn="ctr"/>
                      <a:r>
                        <a:rPr lang="tr-TR" sz="1800" b="1" i="0" u="none" strike="noStrike">
                          <a:solidFill>
                            <a:srgbClr val="000000"/>
                          </a:solidFill>
                          <a:effectLst/>
                          <a:latin typeface="Calibri" panose="020F0502020204030204" pitchFamily="34" charset="0"/>
                        </a:rPr>
                        <a:t>20.697</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ctr" rtl="0" fontAlgn="ctr"/>
                      <a:r>
                        <a:rPr lang="tr-TR" sz="1800" b="1" i="0" u="none" strike="noStrike">
                          <a:solidFill>
                            <a:srgbClr val="000000"/>
                          </a:solidFill>
                          <a:effectLst/>
                          <a:latin typeface="Calibri" panose="020F0502020204030204" pitchFamily="34" charset="0"/>
                        </a:rPr>
                        <a:t>55,6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ctr" rtl="0" fontAlgn="ctr"/>
                      <a:r>
                        <a:rPr lang="tr-TR" sz="1800" b="1" i="0" u="none" strike="noStrike">
                          <a:solidFill>
                            <a:srgbClr val="000000"/>
                          </a:solidFill>
                          <a:effectLst/>
                          <a:latin typeface="Calibri" panose="020F0502020204030204" pitchFamily="34" charset="0"/>
                        </a:rPr>
                        <a:t>22.911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ctr" rtl="0" fontAlgn="ctr"/>
                      <a:r>
                        <a:rPr lang="tr-TR" sz="1800" b="1" i="0" u="none" strike="noStrike">
                          <a:solidFill>
                            <a:srgbClr val="000000"/>
                          </a:solidFill>
                          <a:effectLst/>
                          <a:latin typeface="Calibri" panose="020F0502020204030204" pitchFamily="34" charset="0"/>
                        </a:rPr>
                        <a:t>53,3</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ctr" fontAlgn="ctr"/>
                      <a:r>
                        <a:rPr lang="tr-TR" sz="1800" b="1" i="0" u="none" strike="noStrike" dirty="0">
                          <a:solidFill>
                            <a:srgbClr val="000000"/>
                          </a:solidFill>
                          <a:effectLst/>
                          <a:latin typeface="Calibri" panose="020F0502020204030204" pitchFamily="34" charset="0"/>
                        </a:rPr>
                        <a:t>2.215</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ctr" fontAlgn="ctr"/>
                      <a:r>
                        <a:rPr lang="tr-TR" sz="1800" b="1" i="0" u="none" strike="noStrike" dirty="0">
                          <a:solidFill>
                            <a:srgbClr val="000000"/>
                          </a:solidFill>
                          <a:effectLst/>
                          <a:latin typeface="Calibri" panose="020F0502020204030204" pitchFamily="34" charset="0"/>
                        </a:rPr>
                        <a:t>10,7</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extLst>
                  <a:ext uri="{0D108BD9-81ED-4DB2-BD59-A6C34878D82A}">
                    <a16:rowId xmlns:a16="http://schemas.microsoft.com/office/drawing/2014/main" val="1658147217"/>
                  </a:ext>
                </a:extLst>
              </a:tr>
              <a:tr h="513105">
                <a:tc>
                  <a:txBody>
                    <a:bodyPr/>
                    <a:lstStyle/>
                    <a:p>
                      <a:pPr algn="l" fontAlgn="ctr"/>
                      <a:r>
                        <a:rPr lang="nb-NO" sz="1800" b="1" i="0" u="none" strike="noStrike" dirty="0">
                          <a:solidFill>
                            <a:srgbClr val="000000"/>
                          </a:solidFill>
                          <a:effectLst/>
                          <a:latin typeface="Calibri" panose="020F0502020204030204" pitchFamily="34" charset="0"/>
                        </a:rPr>
                        <a:t>Hafif yağ - motor ve uçak benzini</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ctr" rtl="0" fontAlgn="ctr"/>
                      <a:r>
                        <a:rPr lang="tr-TR" sz="1800" b="1" i="0" u="none" strike="noStrike">
                          <a:solidFill>
                            <a:srgbClr val="000000"/>
                          </a:solidFill>
                          <a:effectLst/>
                          <a:latin typeface="Calibri" panose="020F0502020204030204" pitchFamily="34" charset="0"/>
                        </a:rPr>
                        <a:t>9.819</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ctr" rtl="0" fontAlgn="ctr"/>
                      <a:r>
                        <a:rPr lang="tr-TR" sz="1800" b="1" i="0" u="none" strike="noStrike">
                          <a:solidFill>
                            <a:srgbClr val="000000"/>
                          </a:solidFill>
                          <a:effectLst/>
                          <a:latin typeface="Calibri" panose="020F0502020204030204" pitchFamily="34" charset="0"/>
                        </a:rPr>
                        <a:t>26,4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ctr" rtl="0" fontAlgn="ctr"/>
                      <a:r>
                        <a:rPr lang="tr-TR" sz="1800" b="1" i="0" u="none" strike="noStrike">
                          <a:solidFill>
                            <a:srgbClr val="000000"/>
                          </a:solidFill>
                          <a:effectLst/>
                          <a:latin typeface="Calibri" panose="020F0502020204030204" pitchFamily="34" charset="0"/>
                        </a:rPr>
                        <a:t>12.692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ctr" rtl="0" fontAlgn="ctr"/>
                      <a:r>
                        <a:rPr lang="tr-TR" sz="1800" b="1" i="0" u="none" strike="noStrike">
                          <a:solidFill>
                            <a:srgbClr val="000000"/>
                          </a:solidFill>
                          <a:effectLst/>
                          <a:latin typeface="Calibri" panose="020F0502020204030204" pitchFamily="34" charset="0"/>
                        </a:rPr>
                        <a:t>29,5</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ctr" fontAlgn="ctr"/>
                      <a:r>
                        <a:rPr lang="tr-TR" sz="1800" b="1" i="0" u="none" strike="noStrike">
                          <a:solidFill>
                            <a:srgbClr val="000000"/>
                          </a:solidFill>
                          <a:effectLst/>
                          <a:latin typeface="Calibri" panose="020F0502020204030204" pitchFamily="34" charset="0"/>
                        </a:rPr>
                        <a:t>2.872</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ctr" fontAlgn="ctr"/>
                      <a:r>
                        <a:rPr lang="tr-TR" sz="1800" b="1" i="0" u="none" strike="noStrike" dirty="0">
                          <a:solidFill>
                            <a:srgbClr val="000000"/>
                          </a:solidFill>
                          <a:effectLst/>
                          <a:latin typeface="Calibri" panose="020F0502020204030204" pitchFamily="34" charset="0"/>
                        </a:rPr>
                        <a:t>29,2</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extLst>
                  <a:ext uri="{0D108BD9-81ED-4DB2-BD59-A6C34878D82A}">
                    <a16:rowId xmlns:a16="http://schemas.microsoft.com/office/drawing/2014/main" val="1035536695"/>
                  </a:ext>
                </a:extLst>
              </a:tr>
              <a:tr h="513105">
                <a:tc>
                  <a:txBody>
                    <a:bodyPr/>
                    <a:lstStyle/>
                    <a:p>
                      <a:pPr algn="l" fontAlgn="ctr"/>
                      <a:r>
                        <a:rPr lang="tr-TR" sz="1800" b="1" i="0" u="none" strike="noStrike" dirty="0" err="1">
                          <a:solidFill>
                            <a:srgbClr val="000000"/>
                          </a:solidFill>
                          <a:effectLst/>
                          <a:latin typeface="Calibri" panose="020F0502020204030204" pitchFamily="34" charset="0"/>
                        </a:rPr>
                        <a:t>Bitümenli</a:t>
                      </a:r>
                      <a:r>
                        <a:rPr lang="tr-TR" sz="1800" b="1" i="0" u="none" strike="noStrike" dirty="0">
                          <a:solidFill>
                            <a:srgbClr val="000000"/>
                          </a:solidFill>
                          <a:effectLst/>
                          <a:latin typeface="Calibri" panose="020F0502020204030204" pitchFamily="34" charset="0"/>
                        </a:rPr>
                        <a:t> taşkömürü</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ctr" rtl="0" fontAlgn="ctr"/>
                      <a:r>
                        <a:rPr lang="tr-TR" sz="1800" b="1" i="0" u="none" strike="noStrike">
                          <a:solidFill>
                            <a:srgbClr val="000000"/>
                          </a:solidFill>
                          <a:effectLst/>
                          <a:latin typeface="Calibri" panose="020F0502020204030204" pitchFamily="34" charset="0"/>
                        </a:rPr>
                        <a:t>3.794</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ctr" rtl="0" fontAlgn="ctr"/>
                      <a:r>
                        <a:rPr lang="tr-TR" sz="1800" b="1" i="0" u="none" strike="noStrike">
                          <a:solidFill>
                            <a:srgbClr val="000000"/>
                          </a:solidFill>
                          <a:effectLst/>
                          <a:latin typeface="Calibri" panose="020F0502020204030204" pitchFamily="34" charset="0"/>
                        </a:rPr>
                        <a:t>10,2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ctr" rtl="0" fontAlgn="ctr"/>
                      <a:r>
                        <a:rPr lang="tr-TR" sz="1800" b="1" i="0" u="none" strike="noStrike">
                          <a:solidFill>
                            <a:srgbClr val="000000"/>
                          </a:solidFill>
                          <a:effectLst/>
                          <a:latin typeface="Calibri" panose="020F0502020204030204" pitchFamily="34" charset="0"/>
                        </a:rPr>
                        <a:t>4.257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ctr" rtl="0" fontAlgn="ctr"/>
                      <a:r>
                        <a:rPr lang="tr-TR" sz="1800" b="1" i="0" u="none" strike="noStrike">
                          <a:solidFill>
                            <a:srgbClr val="000000"/>
                          </a:solidFill>
                          <a:effectLst/>
                          <a:latin typeface="Calibri" panose="020F0502020204030204" pitchFamily="34" charset="0"/>
                        </a:rPr>
                        <a:t>9,9</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ctr" fontAlgn="ctr"/>
                      <a:r>
                        <a:rPr lang="tr-TR" sz="1800" b="1" i="0" u="none" strike="noStrike">
                          <a:solidFill>
                            <a:srgbClr val="000000"/>
                          </a:solidFill>
                          <a:effectLst/>
                          <a:latin typeface="Calibri" panose="020F0502020204030204" pitchFamily="34" charset="0"/>
                        </a:rPr>
                        <a:t>463</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ctr" fontAlgn="ctr"/>
                      <a:r>
                        <a:rPr lang="tr-TR" sz="1800" b="1" i="0" u="none" strike="noStrike" dirty="0">
                          <a:solidFill>
                            <a:srgbClr val="000000"/>
                          </a:solidFill>
                          <a:effectLst/>
                          <a:latin typeface="Calibri" panose="020F0502020204030204" pitchFamily="34" charset="0"/>
                        </a:rPr>
                        <a:t>12,2</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extLst>
                  <a:ext uri="{0D108BD9-81ED-4DB2-BD59-A6C34878D82A}">
                    <a16:rowId xmlns:a16="http://schemas.microsoft.com/office/drawing/2014/main" val="1847347470"/>
                  </a:ext>
                </a:extLst>
              </a:tr>
              <a:tr h="724929">
                <a:tc>
                  <a:txBody>
                    <a:bodyPr/>
                    <a:lstStyle/>
                    <a:p>
                      <a:pPr algn="l" fontAlgn="ctr"/>
                      <a:r>
                        <a:rPr lang="tr-TR" sz="1800" b="1" i="0" u="none" strike="noStrike" dirty="0">
                          <a:solidFill>
                            <a:srgbClr val="000000"/>
                          </a:solidFill>
                          <a:effectLst/>
                          <a:latin typeface="Calibri" panose="020F0502020204030204" pitchFamily="34" charset="0"/>
                        </a:rPr>
                        <a:t>Sıvılaştırılmış diğer </a:t>
                      </a:r>
                      <a:r>
                        <a:rPr lang="tr-TR" sz="1800" b="1" i="0" u="none" strike="noStrike" dirty="0" smtClean="0">
                          <a:solidFill>
                            <a:srgbClr val="000000"/>
                          </a:solidFill>
                          <a:effectLst/>
                          <a:latin typeface="Calibri" panose="020F0502020204030204" pitchFamily="34" charset="0"/>
                        </a:rPr>
                        <a:t>hidrokarbon </a:t>
                      </a:r>
                      <a:r>
                        <a:rPr lang="tr-TR" sz="1800" b="1" i="0" u="none" strike="noStrike" dirty="0">
                          <a:solidFill>
                            <a:srgbClr val="000000"/>
                          </a:solidFill>
                          <a:effectLst/>
                          <a:latin typeface="Calibri" panose="020F0502020204030204" pitchFamily="34" charset="0"/>
                        </a:rPr>
                        <a:t>gazları</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ctr" rtl="0" fontAlgn="ctr"/>
                      <a:r>
                        <a:rPr lang="tr-TR" sz="1800" b="1" i="0" u="none" strike="noStrike">
                          <a:solidFill>
                            <a:srgbClr val="000000"/>
                          </a:solidFill>
                          <a:effectLst/>
                          <a:latin typeface="Calibri" panose="020F0502020204030204" pitchFamily="34" charset="0"/>
                        </a:rPr>
                        <a:t>1.584</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ctr" rtl="0" fontAlgn="ctr"/>
                      <a:r>
                        <a:rPr lang="tr-TR" sz="1800" b="1" i="0" u="none" strike="noStrike">
                          <a:solidFill>
                            <a:srgbClr val="000000"/>
                          </a:solidFill>
                          <a:effectLst/>
                          <a:latin typeface="Calibri" panose="020F0502020204030204" pitchFamily="34" charset="0"/>
                        </a:rPr>
                        <a:t>4,3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ctr" rtl="0" fontAlgn="ctr"/>
                      <a:r>
                        <a:rPr lang="tr-TR" sz="1800" b="1" i="0" u="none" strike="noStrike">
                          <a:solidFill>
                            <a:srgbClr val="000000"/>
                          </a:solidFill>
                          <a:effectLst/>
                          <a:latin typeface="Calibri" panose="020F0502020204030204" pitchFamily="34" charset="0"/>
                        </a:rPr>
                        <a:t>1.852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ctr" rtl="0" fontAlgn="ctr"/>
                      <a:r>
                        <a:rPr lang="tr-TR" sz="1800" b="1" i="0" u="none" strike="noStrike">
                          <a:solidFill>
                            <a:srgbClr val="000000"/>
                          </a:solidFill>
                          <a:effectLst/>
                          <a:latin typeface="Calibri" panose="020F0502020204030204" pitchFamily="34" charset="0"/>
                        </a:rPr>
                        <a:t>4,3</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ctr" fontAlgn="ctr"/>
                      <a:r>
                        <a:rPr lang="tr-TR" sz="1800" b="1" i="0" u="none" strike="noStrike">
                          <a:solidFill>
                            <a:srgbClr val="000000"/>
                          </a:solidFill>
                          <a:effectLst/>
                          <a:latin typeface="Calibri" panose="020F0502020204030204" pitchFamily="34" charset="0"/>
                        </a:rPr>
                        <a:t>268</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ctr" fontAlgn="ctr"/>
                      <a:r>
                        <a:rPr lang="tr-TR" sz="1800" b="1" i="0" u="none" strike="noStrike" dirty="0">
                          <a:solidFill>
                            <a:srgbClr val="000000"/>
                          </a:solidFill>
                          <a:effectLst/>
                          <a:latin typeface="Calibri" panose="020F0502020204030204" pitchFamily="34" charset="0"/>
                        </a:rPr>
                        <a:t>16,9</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extLst>
                  <a:ext uri="{0D108BD9-81ED-4DB2-BD59-A6C34878D82A}">
                    <a16:rowId xmlns:a16="http://schemas.microsoft.com/office/drawing/2014/main" val="1646962649"/>
                  </a:ext>
                </a:extLst>
              </a:tr>
              <a:tr h="740353">
                <a:tc>
                  <a:txBody>
                    <a:bodyPr/>
                    <a:lstStyle/>
                    <a:p>
                      <a:pPr algn="l" fontAlgn="ctr"/>
                      <a:r>
                        <a:rPr lang="tr-TR" sz="1800" b="1" i="0" u="none" strike="noStrike" dirty="0">
                          <a:solidFill>
                            <a:srgbClr val="000000"/>
                          </a:solidFill>
                          <a:effectLst/>
                          <a:latin typeface="Calibri" panose="020F0502020204030204" pitchFamily="34" charset="0"/>
                        </a:rPr>
                        <a:t>Kok ve sömikok (taşkömürü, linyit ve </a:t>
                      </a:r>
                      <a:r>
                        <a:rPr lang="tr-TR" sz="1800" b="1" i="0" u="none" strike="noStrike" dirty="0" err="1">
                          <a:solidFill>
                            <a:srgbClr val="000000"/>
                          </a:solidFill>
                          <a:effectLst/>
                          <a:latin typeface="Calibri" panose="020F0502020204030204" pitchFamily="34" charset="0"/>
                        </a:rPr>
                        <a:t>turbdan</a:t>
                      </a:r>
                      <a:r>
                        <a:rPr lang="tr-TR" sz="1800" b="1" i="0" u="none" strike="noStrike" dirty="0">
                          <a:solidFill>
                            <a:srgbClr val="000000"/>
                          </a:solidFill>
                          <a:effectLst/>
                          <a:latin typeface="Calibri" panose="020F0502020204030204" pitchFamily="34" charset="0"/>
                        </a:rPr>
                        <a:t>) karni kömürü</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ctr" rtl="0" fontAlgn="ctr"/>
                      <a:r>
                        <a:rPr lang="tr-TR" sz="1800" b="1" i="0" u="none" strike="noStrike">
                          <a:solidFill>
                            <a:srgbClr val="000000"/>
                          </a:solidFill>
                          <a:effectLst/>
                          <a:latin typeface="Calibri" panose="020F0502020204030204" pitchFamily="34" charset="0"/>
                        </a:rPr>
                        <a:t>469</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ctr" rtl="0" fontAlgn="ctr"/>
                      <a:r>
                        <a:rPr lang="tr-TR" sz="1800" b="1" i="0" u="none" strike="noStrike">
                          <a:solidFill>
                            <a:srgbClr val="000000"/>
                          </a:solidFill>
                          <a:effectLst/>
                          <a:latin typeface="Calibri" panose="020F0502020204030204" pitchFamily="34" charset="0"/>
                        </a:rPr>
                        <a:t>1,3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ctr" rtl="0" fontAlgn="ctr"/>
                      <a:r>
                        <a:rPr lang="tr-TR" sz="1800" b="1" i="0" u="none" strike="noStrike">
                          <a:solidFill>
                            <a:srgbClr val="000000"/>
                          </a:solidFill>
                          <a:effectLst/>
                          <a:latin typeface="Calibri" panose="020F0502020204030204" pitchFamily="34" charset="0"/>
                        </a:rPr>
                        <a:t>256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ctr" rtl="0" fontAlgn="ctr"/>
                      <a:r>
                        <a:rPr lang="tr-TR" sz="1800" b="1" i="0" u="none" strike="noStrike">
                          <a:solidFill>
                            <a:srgbClr val="000000"/>
                          </a:solidFill>
                          <a:effectLst/>
                          <a:latin typeface="Calibri" panose="020F0502020204030204" pitchFamily="34" charset="0"/>
                        </a:rPr>
                        <a:t>0,6</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ctr" fontAlgn="ctr"/>
                      <a:r>
                        <a:rPr lang="tr-TR" sz="1800" b="1" i="0" u="none" strike="noStrike">
                          <a:solidFill>
                            <a:srgbClr val="000000"/>
                          </a:solidFill>
                          <a:effectLst/>
                          <a:latin typeface="Calibri" panose="020F0502020204030204" pitchFamily="34" charset="0"/>
                        </a:rPr>
                        <a:t>-213</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ctr" fontAlgn="ctr"/>
                      <a:r>
                        <a:rPr lang="tr-TR" sz="1800" b="1" i="0" u="none" strike="noStrike" dirty="0">
                          <a:solidFill>
                            <a:srgbClr val="000000"/>
                          </a:solidFill>
                          <a:effectLst/>
                          <a:latin typeface="Calibri" panose="020F0502020204030204" pitchFamily="34" charset="0"/>
                        </a:rPr>
                        <a:t>-45,4</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extLst>
                  <a:ext uri="{0D108BD9-81ED-4DB2-BD59-A6C34878D82A}">
                    <a16:rowId xmlns:a16="http://schemas.microsoft.com/office/drawing/2014/main" val="1120107097"/>
                  </a:ext>
                </a:extLst>
              </a:tr>
              <a:tr h="513105">
                <a:tc>
                  <a:txBody>
                    <a:bodyPr/>
                    <a:lstStyle/>
                    <a:p>
                      <a:pPr algn="l" fontAlgn="ctr"/>
                      <a:r>
                        <a:rPr lang="tr-TR" sz="1800" b="1" i="0" u="none" strike="noStrike" dirty="0">
                          <a:solidFill>
                            <a:srgbClr val="000000"/>
                          </a:solidFill>
                          <a:effectLst/>
                          <a:latin typeface="Calibri" panose="020F0502020204030204" pitchFamily="34" charset="0"/>
                        </a:rPr>
                        <a:t>Petrol koku</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ctr" rtl="0" fontAlgn="ctr"/>
                      <a:r>
                        <a:rPr lang="tr-TR" sz="1800" b="1" i="0" u="none" strike="noStrike">
                          <a:solidFill>
                            <a:srgbClr val="000000"/>
                          </a:solidFill>
                          <a:effectLst/>
                          <a:latin typeface="Calibri" panose="020F0502020204030204" pitchFamily="34" charset="0"/>
                        </a:rPr>
                        <a:t>382</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ctr" rtl="0" fontAlgn="ctr"/>
                      <a:r>
                        <a:rPr lang="tr-TR" sz="1800" b="1" i="0" u="none" strike="noStrike">
                          <a:solidFill>
                            <a:srgbClr val="000000"/>
                          </a:solidFill>
                          <a:effectLst/>
                          <a:latin typeface="Calibri" panose="020F0502020204030204" pitchFamily="34" charset="0"/>
                        </a:rPr>
                        <a:t>1,0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ctr" rtl="0" fontAlgn="ctr"/>
                      <a:r>
                        <a:rPr lang="tr-TR" sz="1800" b="1" i="0" u="none" strike="noStrike">
                          <a:solidFill>
                            <a:srgbClr val="000000"/>
                          </a:solidFill>
                          <a:effectLst/>
                          <a:latin typeface="Calibri" panose="020F0502020204030204" pitchFamily="34" charset="0"/>
                        </a:rPr>
                        <a:t>507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ctr" rtl="0" fontAlgn="ctr"/>
                      <a:r>
                        <a:rPr lang="tr-TR" sz="1800" b="1" i="0" u="none" strike="noStrike">
                          <a:solidFill>
                            <a:srgbClr val="000000"/>
                          </a:solidFill>
                          <a:effectLst/>
                          <a:latin typeface="Calibri" panose="020F0502020204030204" pitchFamily="34" charset="0"/>
                        </a:rPr>
                        <a:t>1,2</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ctr" fontAlgn="ctr"/>
                      <a:r>
                        <a:rPr lang="tr-TR" sz="1800" b="1" i="0" u="none" strike="noStrike">
                          <a:solidFill>
                            <a:srgbClr val="000000"/>
                          </a:solidFill>
                          <a:effectLst/>
                          <a:latin typeface="Calibri" panose="020F0502020204030204" pitchFamily="34" charset="0"/>
                        </a:rPr>
                        <a:t>125</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ctr" fontAlgn="ctr"/>
                      <a:r>
                        <a:rPr lang="tr-TR" sz="1800" b="1" i="0" u="none" strike="noStrike" dirty="0">
                          <a:solidFill>
                            <a:srgbClr val="000000"/>
                          </a:solidFill>
                          <a:effectLst/>
                          <a:latin typeface="Calibri" panose="020F0502020204030204" pitchFamily="34" charset="0"/>
                        </a:rPr>
                        <a:t>32,6</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extLst>
                  <a:ext uri="{0D108BD9-81ED-4DB2-BD59-A6C34878D82A}">
                    <a16:rowId xmlns:a16="http://schemas.microsoft.com/office/drawing/2014/main" val="1665377546"/>
                  </a:ext>
                </a:extLst>
              </a:tr>
              <a:tr h="513105">
                <a:tc>
                  <a:txBody>
                    <a:bodyPr/>
                    <a:lstStyle/>
                    <a:p>
                      <a:pPr algn="l" fontAlgn="ctr"/>
                      <a:r>
                        <a:rPr lang="tr-TR" sz="1800" b="1" i="0" u="none" strike="noStrike" dirty="0">
                          <a:solidFill>
                            <a:srgbClr val="000000"/>
                          </a:solidFill>
                          <a:effectLst/>
                          <a:latin typeface="Calibri" panose="020F0502020204030204" pitchFamily="34" charset="0"/>
                        </a:rPr>
                        <a:t>Diğerleri</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CE4D6"/>
                    </a:solidFill>
                  </a:tcPr>
                </a:tc>
                <a:tc>
                  <a:txBody>
                    <a:bodyPr/>
                    <a:lstStyle/>
                    <a:p>
                      <a:pPr algn="ctr" fontAlgn="ctr"/>
                      <a:r>
                        <a:rPr lang="tr-TR" sz="1800" b="1" i="0" u="none" strike="noStrike">
                          <a:solidFill>
                            <a:srgbClr val="000000"/>
                          </a:solidFill>
                          <a:effectLst/>
                          <a:latin typeface="Calibri" panose="020F0502020204030204" pitchFamily="34" charset="0"/>
                        </a:rPr>
                        <a:t>458</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CE4D6"/>
                    </a:solidFill>
                  </a:tcPr>
                </a:tc>
                <a:tc>
                  <a:txBody>
                    <a:bodyPr/>
                    <a:lstStyle/>
                    <a:p>
                      <a:pPr algn="ctr" rtl="0" fontAlgn="ctr"/>
                      <a:r>
                        <a:rPr lang="tr-TR" sz="1800" b="1" i="0" u="none" strike="noStrike">
                          <a:solidFill>
                            <a:srgbClr val="000000"/>
                          </a:solidFill>
                          <a:effectLst/>
                          <a:latin typeface="Calibri" panose="020F0502020204030204" pitchFamily="34" charset="0"/>
                        </a:rPr>
                        <a:t>1,2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CE4D6"/>
                    </a:solidFill>
                  </a:tcPr>
                </a:tc>
                <a:tc>
                  <a:txBody>
                    <a:bodyPr/>
                    <a:lstStyle/>
                    <a:p>
                      <a:pPr algn="ctr" fontAlgn="ctr"/>
                      <a:r>
                        <a:rPr lang="tr-TR" sz="1800" b="1" i="0" u="none" strike="noStrike">
                          <a:solidFill>
                            <a:srgbClr val="000000"/>
                          </a:solidFill>
                          <a:effectLst/>
                          <a:latin typeface="Calibri" panose="020F0502020204030204" pitchFamily="34" charset="0"/>
                        </a:rPr>
                        <a:t>529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CE4D6"/>
                    </a:solidFill>
                  </a:tcPr>
                </a:tc>
                <a:tc>
                  <a:txBody>
                    <a:bodyPr/>
                    <a:lstStyle/>
                    <a:p>
                      <a:pPr algn="ctr" rtl="0" fontAlgn="ctr"/>
                      <a:r>
                        <a:rPr lang="tr-TR" sz="1800" b="1" i="0" u="none" strike="noStrike">
                          <a:solidFill>
                            <a:srgbClr val="000000"/>
                          </a:solidFill>
                          <a:effectLst/>
                          <a:latin typeface="Calibri" panose="020F0502020204030204" pitchFamily="34" charset="0"/>
                        </a:rPr>
                        <a:t>1,2</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CE4D6"/>
                    </a:solidFill>
                  </a:tcPr>
                </a:tc>
                <a:tc>
                  <a:txBody>
                    <a:bodyPr/>
                    <a:lstStyle/>
                    <a:p>
                      <a:pPr algn="ctr" fontAlgn="ctr"/>
                      <a:r>
                        <a:rPr lang="tr-TR" sz="1800" b="1" i="0" u="none" strike="noStrike">
                          <a:solidFill>
                            <a:srgbClr val="000000"/>
                          </a:solidFill>
                          <a:effectLst/>
                          <a:latin typeface="Calibri" panose="020F0502020204030204" pitchFamily="34" charset="0"/>
                        </a:rPr>
                        <a:t>71</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CE4D6"/>
                    </a:solidFill>
                  </a:tcPr>
                </a:tc>
                <a:tc>
                  <a:txBody>
                    <a:bodyPr/>
                    <a:lstStyle/>
                    <a:p>
                      <a:pPr algn="ctr" fontAlgn="ctr"/>
                      <a:r>
                        <a:rPr lang="tr-TR" sz="1800" b="1" i="0" u="none" strike="noStrike" dirty="0">
                          <a:solidFill>
                            <a:srgbClr val="000000"/>
                          </a:solidFill>
                          <a:effectLst/>
                          <a:latin typeface="Calibri" panose="020F0502020204030204" pitchFamily="34" charset="0"/>
                        </a:rPr>
                        <a:t>15,5</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CE4D6"/>
                    </a:solidFill>
                  </a:tcPr>
                </a:tc>
                <a:extLst>
                  <a:ext uri="{0D108BD9-81ED-4DB2-BD59-A6C34878D82A}">
                    <a16:rowId xmlns:a16="http://schemas.microsoft.com/office/drawing/2014/main" val="3167147017"/>
                  </a:ext>
                </a:extLst>
              </a:tr>
              <a:tr h="513105">
                <a:tc>
                  <a:txBody>
                    <a:bodyPr/>
                    <a:lstStyle/>
                    <a:p>
                      <a:pPr algn="l" fontAlgn="ctr"/>
                      <a:r>
                        <a:rPr lang="tr-TR" sz="1800" b="1" i="0" u="none" strike="noStrike" dirty="0">
                          <a:solidFill>
                            <a:srgbClr val="000000"/>
                          </a:solidFill>
                          <a:effectLst/>
                          <a:latin typeface="Calibri" panose="020F0502020204030204" pitchFamily="34" charset="0"/>
                        </a:rPr>
                        <a:t>Toplam</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algn="ctr" fontAlgn="ctr"/>
                      <a:r>
                        <a:rPr lang="tr-TR" sz="1800" b="1" i="0" u="none" strike="noStrike" dirty="0">
                          <a:solidFill>
                            <a:srgbClr val="000000"/>
                          </a:solidFill>
                          <a:effectLst/>
                          <a:latin typeface="Calibri" panose="020F0502020204030204" pitchFamily="34" charset="0"/>
                        </a:rPr>
                        <a:t>37.204</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algn="ctr" rtl="0" fontAlgn="ctr"/>
                      <a:r>
                        <a:rPr lang="tr-TR" sz="1800" b="1" i="0" u="none" strike="noStrike" dirty="0">
                          <a:solidFill>
                            <a:srgbClr val="000000"/>
                          </a:solidFill>
                          <a:effectLst/>
                          <a:latin typeface="Calibri" panose="020F0502020204030204" pitchFamily="34" charset="0"/>
                        </a:rPr>
                        <a:t>100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algn="ctr" fontAlgn="ctr"/>
                      <a:r>
                        <a:rPr lang="tr-TR" sz="1800" b="1" i="0" u="none" strike="noStrike" dirty="0">
                          <a:solidFill>
                            <a:srgbClr val="000000"/>
                          </a:solidFill>
                          <a:effectLst/>
                          <a:latin typeface="Calibri" panose="020F0502020204030204" pitchFamily="34" charset="0"/>
                        </a:rPr>
                        <a:t>43.004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algn="ctr" rtl="0" fontAlgn="ctr"/>
                      <a:r>
                        <a:rPr lang="tr-TR" sz="1800" b="1" i="0" u="none" strike="noStrike" dirty="0">
                          <a:solidFill>
                            <a:srgbClr val="000000"/>
                          </a:solidFill>
                          <a:effectLst/>
                          <a:latin typeface="Calibri" panose="020F0502020204030204" pitchFamily="34" charset="0"/>
                        </a:rPr>
                        <a:t>100</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algn="ctr" fontAlgn="ctr"/>
                      <a:r>
                        <a:rPr lang="tr-TR" sz="1800" b="1" i="0" u="none" strike="noStrike" dirty="0">
                          <a:solidFill>
                            <a:srgbClr val="000000"/>
                          </a:solidFill>
                          <a:effectLst/>
                          <a:latin typeface="Calibri" panose="020F0502020204030204" pitchFamily="34" charset="0"/>
                        </a:rPr>
                        <a:t>5.801</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algn="ctr" fontAlgn="ctr"/>
                      <a:r>
                        <a:rPr lang="tr-TR" sz="1800" b="1" i="0" u="none" strike="noStrike" dirty="0">
                          <a:solidFill>
                            <a:srgbClr val="000000"/>
                          </a:solidFill>
                          <a:effectLst/>
                          <a:latin typeface="Calibri" panose="020F0502020204030204" pitchFamily="34" charset="0"/>
                        </a:rPr>
                        <a:t>15,6</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extLst>
                  <a:ext uri="{0D108BD9-81ED-4DB2-BD59-A6C34878D82A}">
                    <a16:rowId xmlns:a16="http://schemas.microsoft.com/office/drawing/2014/main" val="1900885375"/>
                  </a:ext>
                </a:extLst>
              </a:tr>
            </a:tbl>
          </a:graphicData>
        </a:graphic>
      </p:graphicFrame>
      <p:sp>
        <p:nvSpPr>
          <p:cNvPr id="5" name="1 Başlık"/>
          <p:cNvSpPr txBox="1">
            <a:spLocks/>
          </p:cNvSpPr>
          <p:nvPr/>
        </p:nvSpPr>
        <p:spPr bwMode="auto">
          <a:xfrm>
            <a:off x="467546" y="6446440"/>
            <a:ext cx="3852936" cy="332445"/>
          </a:xfrm>
          <a:prstGeom prst="rect">
            <a:avLst/>
          </a:prstGeom>
          <a:noFill/>
          <a:ln w="9525">
            <a:noFill/>
            <a:miter lim="800000"/>
            <a:headEnd/>
            <a:tailEnd/>
          </a:ln>
        </p:spPr>
        <p:txBody>
          <a:bodyPr anchor="ctr"/>
          <a:lstStyle/>
          <a:p>
            <a:pPr eaLnBrk="0" hangingPunct="0">
              <a:defRPr/>
            </a:pPr>
            <a:r>
              <a:rPr lang="tr-TR" sz="1600" dirty="0">
                <a:solidFill>
                  <a:srgbClr val="C00000"/>
                </a:solidFill>
                <a:ea typeface="+mj-ea"/>
                <a:cs typeface="+mj-cs"/>
              </a:rPr>
              <a:t>Kaynak</a:t>
            </a:r>
            <a:r>
              <a:rPr lang="tr-TR" sz="1600" dirty="0" smtClean="0">
                <a:solidFill>
                  <a:srgbClr val="C00000"/>
                </a:solidFill>
                <a:ea typeface="+mj-ea"/>
                <a:cs typeface="+mj-cs"/>
              </a:rPr>
              <a:t>:</a:t>
            </a:r>
            <a:r>
              <a:rPr lang="tr-TR" sz="1600" dirty="0" smtClean="0">
                <a:solidFill>
                  <a:srgbClr val="0000FF"/>
                </a:solidFill>
                <a:ea typeface="+mj-ea"/>
                <a:cs typeface="+mj-cs"/>
              </a:rPr>
              <a:t> TÜİK, Aktaran Mustafa SÖNMEZ</a:t>
            </a:r>
            <a:endParaRPr lang="tr-TR" sz="1600" dirty="0">
              <a:solidFill>
                <a:srgbClr val="0000FF"/>
              </a:solidFill>
              <a:latin typeface="Trebuchet MS" pitchFamily="34" charset="0"/>
              <a:ea typeface="+mj-ea"/>
              <a:cs typeface="+mj-cs"/>
            </a:endParaRPr>
          </a:p>
        </p:txBody>
      </p:sp>
    </p:spTree>
    <p:extLst>
      <p:ext uri="{BB962C8B-B14F-4D97-AF65-F5344CB8AC3E}">
        <p14:creationId xmlns:p14="http://schemas.microsoft.com/office/powerpoint/2010/main" val="174785329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1"/>
          <p:cNvSpPr txBox="1">
            <a:spLocks/>
          </p:cNvSpPr>
          <p:nvPr/>
        </p:nvSpPr>
        <p:spPr>
          <a:xfrm>
            <a:off x="0" y="476672"/>
            <a:ext cx="8783638" cy="3528591"/>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742950" indent="-115888">
              <a:buClr>
                <a:srgbClr val="470E9A"/>
              </a:buClr>
              <a:buSzPct val="100000"/>
              <a:buFont typeface="+mj-lt"/>
              <a:buAutoNum type="arabicPeriod"/>
            </a:pPr>
            <a:endParaRPr lang="tr-TR" sz="4800" b="1" dirty="0" smtClean="0">
              <a:solidFill>
                <a:srgbClr val="470E9A"/>
              </a:solidFill>
            </a:endParaRPr>
          </a:p>
        </p:txBody>
      </p:sp>
      <p:sp>
        <p:nvSpPr>
          <p:cNvPr id="8" name="Slayt Numarası Yer Tutucusu 7"/>
          <p:cNvSpPr>
            <a:spLocks noGrp="1"/>
          </p:cNvSpPr>
          <p:nvPr>
            <p:ph type="sldNum" sz="quarter" idx="12"/>
          </p:nvPr>
        </p:nvSpPr>
        <p:spPr/>
        <p:txBody>
          <a:bodyPr/>
          <a:lstStyle/>
          <a:p>
            <a:fld id="{2980368C-8C33-40A0-AE12-C79D8B8014BE}" type="slidenum">
              <a:rPr lang="tr-TR" smtClean="0"/>
              <a:pPr/>
              <a:t>2</a:t>
            </a:fld>
            <a:endParaRPr lang="tr-TR" dirty="0"/>
          </a:p>
        </p:txBody>
      </p:sp>
      <p:sp>
        <p:nvSpPr>
          <p:cNvPr id="2049" name="Rectangle 1"/>
          <p:cNvSpPr>
            <a:spLocks noChangeArrowheads="1"/>
          </p:cNvSpPr>
          <p:nvPr/>
        </p:nvSpPr>
        <p:spPr bwMode="auto">
          <a:xfrm>
            <a:off x="107504" y="986039"/>
            <a:ext cx="8676134" cy="524759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ts val="600"/>
              </a:spcAft>
              <a:buClrTx/>
              <a:buSzTx/>
              <a:buFontTx/>
              <a:buNone/>
              <a:tabLst>
                <a:tab pos="381000" algn="l"/>
              </a:tabLst>
            </a:pPr>
            <a:r>
              <a:rPr kumimoji="0" lang="tr-TR" sz="1600" b="1" i="0" u="none" strike="noStrike" cap="none" normalizeH="0" baseline="0" dirty="0" smtClean="0">
                <a:ln>
                  <a:noFill/>
                </a:ln>
                <a:solidFill>
                  <a:schemeClr val="tx1"/>
                </a:solidFill>
                <a:effectLst/>
                <a:latin typeface="Arial" pitchFamily="34" charset="0"/>
                <a:ea typeface="Times New Roman" pitchFamily="18" charset="0"/>
                <a:cs typeface="Calibri" pitchFamily="34" charset="0"/>
              </a:rPr>
              <a:t>Enerjiden yararlanmak modern çağın gereği ve temel bir insan hakkıdır. Enerji kaynaklarının değerlendirmesinden başlayarak üretim, iletim, dağıtım aşamalarında toplum çıkarlarının gözetilmesi, bütün bu süreçlerde çevreye, iklime ve doğaya olumsuz etkileri asgari düzeyde tutulması gereklidir. Bu ölçüt enerji ile ilgili tüm faaliyetlerde geçerli olmalıdır. En</a:t>
            </a:r>
            <a:r>
              <a:rPr lang="tr-TR" sz="1600" b="1" dirty="0" smtClean="0">
                <a:latin typeface="Arial" pitchFamily="34" charset="0"/>
                <a:ea typeface="Times New Roman" pitchFamily="18" charset="0"/>
                <a:cs typeface="Calibri" pitchFamily="34" charset="0"/>
              </a:rPr>
              <a:t>erjinin </a:t>
            </a:r>
            <a:r>
              <a:rPr lang="tr-TR" sz="1600" b="1" dirty="0">
                <a:latin typeface="Arial" pitchFamily="34" charset="0"/>
                <a:ea typeface="Times New Roman" pitchFamily="18" charset="0"/>
                <a:cs typeface="Calibri" pitchFamily="34" charset="0"/>
              </a:rPr>
              <a:t>tüm tüketicilere yeterli, kaliteli, sürekli, düşük maliyetli ve güvenilir bir </a:t>
            </a:r>
            <a:r>
              <a:rPr lang="tr-TR" sz="1600" b="1" dirty="0" smtClean="0">
                <a:latin typeface="Arial" pitchFamily="34" charset="0"/>
                <a:ea typeface="Times New Roman" pitchFamily="18" charset="0"/>
                <a:cs typeface="Calibri" pitchFamily="34" charset="0"/>
              </a:rPr>
              <a:t>şekilde sunulması</a:t>
            </a:r>
            <a:r>
              <a:rPr lang="tr-TR" sz="1600" b="1" dirty="0">
                <a:latin typeface="Arial" pitchFamily="34" charset="0"/>
                <a:ea typeface="Times New Roman" pitchFamily="18" charset="0"/>
                <a:cs typeface="Calibri" pitchFamily="34" charset="0"/>
              </a:rPr>
              <a:t>, temel bir enerji politikası olmak zorundadır. Elektrik enerjisi; insan yaşamının zorunlu bir ihtiyacı, ortak bir gereksinim olarak toplumsal yapının vazgeçilmez bir öğesidir. </a:t>
            </a:r>
          </a:p>
          <a:p>
            <a:pPr marR="0" lvl="0" indent="0" algn="just" eaLnBrk="0" fontAlgn="base" hangingPunct="0">
              <a:lnSpc>
                <a:spcPct val="100000"/>
              </a:lnSpc>
              <a:spcBef>
                <a:spcPct val="0"/>
              </a:spcBef>
              <a:spcAft>
                <a:spcPts val="600"/>
              </a:spcAft>
              <a:buClrTx/>
              <a:buSzTx/>
              <a:buFontTx/>
              <a:buNone/>
              <a:tabLst>
                <a:tab pos="381000" algn="l"/>
              </a:tabLst>
            </a:pPr>
            <a:r>
              <a:rPr lang="tr-TR" sz="1600" b="1" dirty="0">
                <a:latin typeface="Arial" pitchFamily="34" charset="0"/>
                <a:ea typeface="Times New Roman" pitchFamily="18" charset="0"/>
                <a:cs typeface="Calibri" pitchFamily="34" charset="0"/>
              </a:rPr>
              <a:t>Sosyal devlet anlayışında enerjinin tedarik ve sunumu kamusal bir hizmeti gerekli kılmaktadır. Elektrik enerjisinde üretim, iletim ve dağıtım faaliyetleri arasında organik bir bağ söz konusudur. Bu nedenledir ki, bu üç temel faaliyetin; demokratik ve katılımcı bir anlayışla oluşturulacak; toplum, kamu, ülke çıkarlarını gözeten kamusal bir planlama anlayışı içinde yürütülmesi zorunludur.</a:t>
            </a:r>
          </a:p>
          <a:p>
            <a:pPr algn="just" eaLnBrk="0" fontAlgn="base" hangingPunct="0">
              <a:spcBef>
                <a:spcPct val="0"/>
              </a:spcBef>
              <a:spcAft>
                <a:spcPts val="600"/>
              </a:spcAft>
              <a:tabLst>
                <a:tab pos="381000" algn="l"/>
              </a:tabLst>
            </a:pPr>
            <a:r>
              <a:rPr lang="tr-TR" sz="1600" b="1" dirty="0">
                <a:latin typeface="Arial" pitchFamily="34" charset="0"/>
                <a:ea typeface="Times New Roman" pitchFamily="18" charset="0"/>
                <a:cs typeface="Calibri" pitchFamily="34" charset="0"/>
              </a:rPr>
              <a:t>Elektrik enerjisi faaliyetleri toplum çıkarının gözetilmesi gereken bir kamu hizmetidir.</a:t>
            </a:r>
          </a:p>
          <a:p>
            <a:pPr algn="just" eaLnBrk="0" fontAlgn="base" hangingPunct="0">
              <a:spcBef>
                <a:spcPct val="0"/>
              </a:spcBef>
              <a:spcAft>
                <a:spcPts val="600"/>
              </a:spcAft>
              <a:tabLst>
                <a:tab pos="381000" algn="l"/>
              </a:tabLst>
            </a:pPr>
            <a:r>
              <a:rPr lang="tr-TR" sz="1600" b="1" dirty="0">
                <a:latin typeface="Arial" pitchFamily="34" charset="0"/>
                <a:ea typeface="Times New Roman" pitchFamily="18" charset="0"/>
                <a:cs typeface="Calibri" pitchFamily="34" charset="0"/>
              </a:rPr>
              <a:t>Türkiye, özellikle son dönemlerde,  enerji ihtiyacını esas olarak yeni enerji arzıyla karşılamaya </a:t>
            </a:r>
            <a:r>
              <a:rPr lang="tr-TR" sz="1600" b="1" dirty="0" smtClean="0">
                <a:latin typeface="Arial" pitchFamily="34" charset="0"/>
                <a:ea typeface="Times New Roman" pitchFamily="18" charset="0"/>
                <a:cs typeface="Calibri" pitchFamily="34" charset="0"/>
              </a:rPr>
              <a:t>çalışan </a:t>
            </a:r>
            <a:r>
              <a:rPr lang="tr-TR" sz="1600" b="1" dirty="0">
                <a:latin typeface="Arial" pitchFamily="34" charset="0"/>
                <a:ea typeface="Times New Roman" pitchFamily="18" charset="0"/>
                <a:cs typeface="Calibri" pitchFamily="34" charset="0"/>
              </a:rPr>
              <a:t>plansız ve özel sermaye çıkarlarını gözeten bir politika izlemiştir. İletim ve </a:t>
            </a:r>
            <a:r>
              <a:rPr lang="tr-TR" sz="1600" b="1" dirty="0" smtClean="0">
                <a:latin typeface="Arial" pitchFamily="34" charset="0"/>
                <a:ea typeface="Times New Roman" pitchFamily="18" charset="0"/>
                <a:cs typeface="Calibri" pitchFamily="34" charset="0"/>
              </a:rPr>
              <a:t>dağıtımdaki  </a:t>
            </a:r>
            <a:r>
              <a:rPr lang="tr-TR" sz="1600" b="1" dirty="0">
                <a:latin typeface="Arial" pitchFamily="34" charset="0"/>
                <a:ea typeface="Times New Roman" pitchFamily="18" charset="0"/>
                <a:cs typeface="Calibri" pitchFamily="34" charset="0"/>
              </a:rPr>
              <a:t>kayıplar ve nihai sektörlerde yer yer % 50’nin üzerine çıkabilen enerji tasarrufu imkânları göz </a:t>
            </a:r>
            <a:r>
              <a:rPr lang="tr-TR" sz="1600" b="1" dirty="0" smtClean="0">
                <a:latin typeface="Arial" pitchFamily="34" charset="0"/>
                <a:ea typeface="Times New Roman" pitchFamily="18" charset="0"/>
                <a:cs typeface="Calibri" pitchFamily="34" charset="0"/>
              </a:rPr>
              <a:t>ardı edilmiştir</a:t>
            </a:r>
            <a:r>
              <a:rPr lang="tr-TR" sz="1600" b="1" dirty="0">
                <a:latin typeface="Arial" pitchFamily="34" charset="0"/>
                <a:ea typeface="Times New Roman" pitchFamily="18" charset="0"/>
                <a:cs typeface="Calibri" pitchFamily="34" charset="0"/>
              </a:rPr>
              <a:t>. Enerji ihtiyacını karşılamak üzere genelde ithal enerji kaynağı kullanılmış, fosil </a:t>
            </a:r>
            <a:r>
              <a:rPr lang="tr-TR" sz="1600" b="1" dirty="0" smtClean="0">
                <a:latin typeface="Arial" pitchFamily="34" charset="0"/>
                <a:ea typeface="Times New Roman" pitchFamily="18" charset="0"/>
                <a:cs typeface="Calibri" pitchFamily="34" charset="0"/>
              </a:rPr>
              <a:t>kaynaklı ithalata </a:t>
            </a:r>
            <a:r>
              <a:rPr lang="tr-TR" sz="1600" b="1" dirty="0">
                <a:latin typeface="Arial" pitchFamily="34" charset="0"/>
                <a:ea typeface="Times New Roman" pitchFamily="18" charset="0"/>
                <a:cs typeface="Calibri" pitchFamily="34" charset="0"/>
              </a:rPr>
              <a:t>dayalı yüksek maliyetli yatırımlar yapılmış, enerjideki dışa bağımlılık Türkiye için </a:t>
            </a:r>
            <a:r>
              <a:rPr lang="tr-TR" sz="1600" b="1" dirty="0" smtClean="0">
                <a:latin typeface="Arial" pitchFamily="34" charset="0"/>
                <a:ea typeface="Times New Roman" pitchFamily="18" charset="0"/>
                <a:cs typeface="Calibri" pitchFamily="34" charset="0"/>
              </a:rPr>
              <a:t>ciddi boyutlara </a:t>
            </a:r>
            <a:r>
              <a:rPr lang="tr-TR" sz="1600" b="1" dirty="0">
                <a:latin typeface="Arial" pitchFamily="34" charset="0"/>
                <a:ea typeface="Times New Roman" pitchFamily="18" charset="0"/>
                <a:cs typeface="Calibri" pitchFamily="34" charset="0"/>
              </a:rPr>
              <a:t>ulaşmıştır</a:t>
            </a:r>
            <a:r>
              <a:rPr lang="tr-TR" sz="1600" b="1" dirty="0" smtClean="0">
                <a:latin typeface="Arial" pitchFamily="34" charset="0"/>
                <a:ea typeface="Times New Roman" pitchFamily="18" charset="0"/>
                <a:cs typeface="Calibri" pitchFamily="34" charset="0"/>
              </a:rPr>
              <a:t>.</a:t>
            </a:r>
            <a:endParaRPr lang="tr-TR" sz="1600" b="1" dirty="0">
              <a:latin typeface="Arial" pitchFamily="34" charset="0"/>
              <a:ea typeface="Times New Roman" pitchFamily="18" charset="0"/>
              <a:cs typeface="Calibri" pitchFamily="34" charset="0"/>
            </a:endParaRPr>
          </a:p>
        </p:txBody>
      </p:sp>
      <p:sp>
        <p:nvSpPr>
          <p:cNvPr id="2" name="Metin kutusu 1"/>
          <p:cNvSpPr txBox="1"/>
          <p:nvPr/>
        </p:nvSpPr>
        <p:spPr>
          <a:xfrm>
            <a:off x="0" y="155354"/>
            <a:ext cx="1986441" cy="584775"/>
          </a:xfrm>
          <a:prstGeom prst="rect">
            <a:avLst/>
          </a:prstGeom>
          <a:noFill/>
        </p:spPr>
        <p:txBody>
          <a:bodyPr wrap="none" rtlCol="0">
            <a:spAutoFit/>
          </a:bodyPr>
          <a:lstStyle/>
          <a:p>
            <a:r>
              <a:rPr lang="tr-TR" sz="3200" b="1" dirty="0" smtClean="0">
                <a:solidFill>
                  <a:srgbClr val="C00000"/>
                </a:solidFill>
                <a:latin typeface="Arial" pitchFamily="34" charset="0"/>
                <a:ea typeface="Times New Roman" pitchFamily="18" charset="0"/>
                <a:cs typeface="Arial" pitchFamily="34" charset="0"/>
              </a:rPr>
              <a:t>SUNUŞ-1</a:t>
            </a:r>
            <a:endParaRPr lang="tr-TR" sz="3200" b="1" dirty="0">
              <a:solidFill>
                <a:srgbClr val="C00000"/>
              </a:solidFill>
              <a:latin typeface="Arial" pitchFamily="34" charset="0"/>
              <a:cs typeface="Arial" pitchFamily="34" charset="0"/>
            </a:endParaRPr>
          </a:p>
        </p:txBody>
      </p:sp>
    </p:spTree>
    <p:extLst>
      <p:ext uri="{BB962C8B-B14F-4D97-AF65-F5344CB8AC3E}">
        <p14:creationId xmlns:p14="http://schemas.microsoft.com/office/powerpoint/2010/main" val="374177223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Başlık 1"/>
          <p:cNvSpPr txBox="1">
            <a:spLocks/>
          </p:cNvSpPr>
          <p:nvPr/>
        </p:nvSpPr>
        <p:spPr>
          <a:xfrm>
            <a:off x="-1" y="0"/>
            <a:ext cx="8352000" cy="792000"/>
          </a:xfrm>
          <a:prstGeom prst="rect">
            <a:avLst/>
          </a:prstGeom>
          <a:solidFill>
            <a:srgbClr val="FFFF66"/>
          </a:solidFill>
        </p:spPr>
        <p:txBody>
          <a:bodyPr vert="horz" lIns="91440" tIns="45720" rIns="91440" bIns="45720" rtlCol="0" anchor="ct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defRPr/>
            </a:pPr>
            <a:r>
              <a:rPr lang="tr-TR" sz="2400" b="1" dirty="0" smtClean="0">
                <a:solidFill>
                  <a:srgbClr val="470E9A"/>
                </a:solidFill>
                <a:latin typeface="Arial Black" panose="020B0A04020102020204" pitchFamily="34" charset="0"/>
              </a:rPr>
              <a:t>  </a:t>
            </a:r>
            <a:r>
              <a:rPr lang="tr-TR" sz="2500" b="1" dirty="0" smtClean="0">
                <a:solidFill>
                  <a:srgbClr val="000099"/>
                </a:solidFill>
                <a:latin typeface="Arial Black" panose="020B0A04020102020204" pitchFamily="34" charset="0"/>
              </a:rPr>
              <a:t>Türkiye Enerji Ham Maddeleri İthalatı (2) </a:t>
            </a:r>
            <a:endParaRPr lang="tr-TR" sz="2500" b="1" dirty="0">
              <a:solidFill>
                <a:srgbClr val="000099"/>
              </a:solidFill>
              <a:latin typeface="Arial Black" panose="020B0A04020102020204" pitchFamily="34" charset="0"/>
            </a:endParaRPr>
          </a:p>
        </p:txBody>
      </p:sp>
      <p:sp>
        <p:nvSpPr>
          <p:cNvPr id="5" name="İçerik Yer Tutucusu 2"/>
          <p:cNvSpPr txBox="1">
            <a:spLocks/>
          </p:cNvSpPr>
          <p:nvPr/>
        </p:nvSpPr>
        <p:spPr>
          <a:xfrm>
            <a:off x="179512" y="1052736"/>
            <a:ext cx="8640960" cy="4104456"/>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just">
              <a:buClr>
                <a:srgbClr val="470E9A"/>
              </a:buClr>
            </a:pPr>
            <a:r>
              <a:rPr lang="tr-TR" sz="2400" b="1" dirty="0"/>
              <a:t>Enerji ham maddeleri ithalatı rekor kırarak 60 </a:t>
            </a:r>
            <a:r>
              <a:rPr lang="tr-TR" sz="2400" b="1" dirty="0" smtClean="0"/>
              <a:t>milyar </a:t>
            </a:r>
            <a:r>
              <a:rPr lang="tr-TR" sz="2400" b="1" dirty="0"/>
              <a:t>Dolar‘a ulaştığı </a:t>
            </a:r>
            <a:r>
              <a:rPr lang="tr-TR" sz="2400" b="1" dirty="0" smtClean="0"/>
              <a:t>2012 yılından sonra gerilemiş</a:t>
            </a:r>
            <a:r>
              <a:rPr lang="tr-TR" sz="2400" b="1" dirty="0"/>
              <a:t>, 2013'de 55,9 ve 2014'de 54,9 </a:t>
            </a:r>
            <a:r>
              <a:rPr lang="tr-TR" sz="2400" b="1" dirty="0" smtClean="0"/>
              <a:t>milyar </a:t>
            </a:r>
            <a:r>
              <a:rPr lang="tr-TR" sz="2400" b="1" dirty="0"/>
              <a:t>Dolar olarak gerçekleşmiştir. </a:t>
            </a:r>
            <a:r>
              <a:rPr lang="tr-TR" sz="2400" b="1" dirty="0" smtClean="0"/>
              <a:t>2015 </a:t>
            </a:r>
            <a:r>
              <a:rPr lang="tr-TR" sz="2400" b="1" dirty="0"/>
              <a:t>enerji ham maddeleri ithalatı, 2014’e kıyasla %37 azalmış ve 37,8 </a:t>
            </a:r>
            <a:r>
              <a:rPr lang="tr-TR" sz="2400" b="1" dirty="0" smtClean="0"/>
              <a:t>milyar </a:t>
            </a:r>
            <a:r>
              <a:rPr lang="tr-TR" sz="2400" b="1" dirty="0"/>
              <a:t>Dolar olarak gerçekleşmiştir. Petrol ve doğal gaz  fiyatlarındaki düşmenin etkisiyle, 2016 yılında 27,2 </a:t>
            </a:r>
            <a:r>
              <a:rPr lang="tr-TR" sz="2400" b="1" dirty="0" smtClean="0"/>
              <a:t>milyar </a:t>
            </a:r>
            <a:r>
              <a:rPr lang="tr-TR" sz="2400" b="1" dirty="0"/>
              <a:t>Dolar olan enerji maddeleri ithalatı 2017 yılında yeniden artarak  </a:t>
            </a:r>
            <a:r>
              <a:rPr lang="tr-TR" sz="2400" b="1" dirty="0" smtClean="0"/>
              <a:t>37,2 milyar </a:t>
            </a:r>
            <a:r>
              <a:rPr lang="tr-TR" sz="2400" b="1" dirty="0"/>
              <a:t>Dolar olmuştur. </a:t>
            </a:r>
            <a:r>
              <a:rPr lang="tr-TR" sz="2400" b="1" dirty="0" smtClean="0"/>
              <a:t>Artış 2018’de de sürmüş  ve ithalat 43 milyar Dolar’a ulaşmıştır. </a:t>
            </a:r>
            <a:endParaRPr lang="tr-TR" sz="1800" b="1" dirty="0"/>
          </a:p>
          <a:p>
            <a:pPr marL="0" indent="0" algn="just">
              <a:buClr>
                <a:srgbClr val="470E9A"/>
              </a:buClr>
              <a:buNone/>
            </a:pPr>
            <a:endParaRPr lang="tr-TR" sz="2800" b="1" dirty="0" smtClean="0"/>
          </a:p>
          <a:p>
            <a:pPr algn="just">
              <a:buClr>
                <a:srgbClr val="470E9A"/>
              </a:buClr>
            </a:pPr>
            <a:endParaRPr lang="tr-TR" b="1" dirty="0">
              <a:latin typeface="Arial" pitchFamily="34" charset="0"/>
              <a:cs typeface="Arial" pitchFamily="34" charset="0"/>
            </a:endParaRPr>
          </a:p>
        </p:txBody>
      </p:sp>
      <p:sp>
        <p:nvSpPr>
          <p:cNvPr id="9" name="Slayt Numarası Yer Tutucusu 8"/>
          <p:cNvSpPr>
            <a:spLocks noGrp="1"/>
          </p:cNvSpPr>
          <p:nvPr>
            <p:ph type="sldNum" sz="quarter" idx="4294967295"/>
          </p:nvPr>
        </p:nvSpPr>
        <p:spPr/>
        <p:txBody>
          <a:bodyPr/>
          <a:lstStyle/>
          <a:p>
            <a:fld id="{2980368C-8C33-40A0-AE12-C79D8B8014BE}" type="slidenum">
              <a:rPr lang="tr-TR" sz="1400" smtClean="0"/>
              <a:pPr/>
              <a:t>20</a:t>
            </a:fld>
            <a:endParaRPr lang="tr-TR" sz="1400" dirty="0"/>
          </a:p>
        </p:txBody>
      </p:sp>
    </p:spTree>
    <p:extLst>
      <p:ext uri="{BB962C8B-B14F-4D97-AF65-F5344CB8AC3E}">
        <p14:creationId xmlns:p14="http://schemas.microsoft.com/office/powerpoint/2010/main" val="405227181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 Başlık"/>
          <p:cNvSpPr txBox="1">
            <a:spLocks/>
          </p:cNvSpPr>
          <p:nvPr/>
        </p:nvSpPr>
        <p:spPr bwMode="auto">
          <a:xfrm>
            <a:off x="0" y="0"/>
            <a:ext cx="8352000" cy="828000"/>
          </a:xfrm>
          <a:prstGeom prst="rect">
            <a:avLst/>
          </a:prstGeom>
          <a:solidFill>
            <a:srgbClr val="FFFF66"/>
          </a:solidFill>
          <a:ln w="9525">
            <a:noFill/>
            <a:miter lim="800000"/>
            <a:headEnd/>
            <a:tailEnd/>
          </a:ln>
        </p:spPr>
        <p:txBody>
          <a:bodyPr anchor="ctr"/>
          <a:lstStyle/>
          <a:p>
            <a:pPr algn="ctr"/>
            <a:r>
              <a:rPr lang="tr-TR" sz="2400" dirty="0">
                <a:solidFill>
                  <a:srgbClr val="000099"/>
                </a:solidFill>
                <a:latin typeface="Arial Black" panose="020B0A04020102020204" pitchFamily="34" charset="0"/>
              </a:rPr>
              <a:t>Türkiye Birincil Enerji Tüketiminde Dışa </a:t>
            </a:r>
            <a:r>
              <a:rPr lang="tr-TR" sz="2400" dirty="0" smtClean="0">
                <a:solidFill>
                  <a:srgbClr val="000099"/>
                </a:solidFill>
                <a:latin typeface="Arial Black" panose="020B0A04020102020204" pitchFamily="34" charset="0"/>
              </a:rPr>
              <a:t>Bağımlılık, 2017 </a:t>
            </a:r>
            <a:endParaRPr lang="tr-TR" sz="2400" dirty="0">
              <a:solidFill>
                <a:srgbClr val="000099"/>
              </a:solidFill>
            </a:endParaRPr>
          </a:p>
        </p:txBody>
      </p:sp>
      <p:sp>
        <p:nvSpPr>
          <p:cNvPr id="7" name="Metin kutusu 8"/>
          <p:cNvSpPr txBox="1">
            <a:spLocks noChangeArrowheads="1"/>
          </p:cNvSpPr>
          <p:nvPr/>
        </p:nvSpPr>
        <p:spPr bwMode="auto">
          <a:xfrm>
            <a:off x="101116" y="6237312"/>
            <a:ext cx="7495220" cy="523220"/>
          </a:xfrm>
          <a:prstGeom prst="rect">
            <a:avLst/>
          </a:prstGeom>
          <a:noFill/>
          <a:ln w="9525">
            <a:noFill/>
            <a:miter lim="800000"/>
            <a:headEnd/>
            <a:tailEnd/>
          </a:ln>
        </p:spPr>
        <p:txBody>
          <a:bodyPr wrap="square">
            <a:spAutoFit/>
          </a:bodyPr>
          <a:lstStyle/>
          <a:p>
            <a:r>
              <a:rPr lang="tr-TR" sz="1400" dirty="0">
                <a:solidFill>
                  <a:srgbClr val="FF0000"/>
                </a:solidFill>
                <a:latin typeface="+mj-lt"/>
              </a:rPr>
              <a:t>Kaynak:</a:t>
            </a:r>
            <a:r>
              <a:rPr lang="tr-TR" sz="1400" dirty="0">
                <a:solidFill>
                  <a:srgbClr val="FF0000"/>
                </a:solidFill>
                <a:latin typeface="Trebuchet MS" pitchFamily="34" charset="0"/>
              </a:rPr>
              <a:t> </a:t>
            </a:r>
            <a:r>
              <a:rPr lang="tr-TR" sz="1400" dirty="0" smtClean="0">
                <a:solidFill>
                  <a:srgbClr val="0000FF"/>
                </a:solidFill>
              </a:rPr>
              <a:t>ETBK 2017 yılı Ulusal </a:t>
            </a:r>
            <a:r>
              <a:rPr lang="tr-TR" sz="1400" dirty="0">
                <a:solidFill>
                  <a:srgbClr val="0000FF"/>
                </a:solidFill>
              </a:rPr>
              <a:t>Enerji Denge </a:t>
            </a:r>
            <a:r>
              <a:rPr lang="tr-TR" sz="1400" dirty="0" smtClean="0">
                <a:solidFill>
                  <a:srgbClr val="0000FF"/>
                </a:solidFill>
              </a:rPr>
              <a:t>Tabloları; EPDK </a:t>
            </a:r>
            <a:r>
              <a:rPr lang="tr-TR" sz="1400" dirty="0">
                <a:solidFill>
                  <a:srgbClr val="0000FF"/>
                </a:solidFill>
              </a:rPr>
              <a:t>2017 Petrol </a:t>
            </a:r>
            <a:r>
              <a:rPr lang="tr-TR" sz="1400" dirty="0" smtClean="0">
                <a:solidFill>
                  <a:srgbClr val="0000FF"/>
                </a:solidFill>
              </a:rPr>
              <a:t>ve Doğal Gaz Sektör Raporları; </a:t>
            </a:r>
          </a:p>
          <a:p>
            <a:r>
              <a:rPr lang="tr-TR" sz="1400" dirty="0" smtClean="0">
                <a:solidFill>
                  <a:srgbClr val="0000FF"/>
                </a:solidFill>
              </a:rPr>
              <a:t>TKİ 2017 Kömür Sektör Raporları</a:t>
            </a:r>
          </a:p>
        </p:txBody>
      </p:sp>
      <p:sp>
        <p:nvSpPr>
          <p:cNvPr id="10" name="Slayt Numarası Yer Tutucusu 9"/>
          <p:cNvSpPr>
            <a:spLocks noGrp="1"/>
          </p:cNvSpPr>
          <p:nvPr>
            <p:ph type="sldNum" sz="quarter" idx="12"/>
          </p:nvPr>
        </p:nvSpPr>
        <p:spPr>
          <a:xfrm>
            <a:off x="8604448" y="6401072"/>
            <a:ext cx="515802" cy="417389"/>
          </a:xfrm>
        </p:spPr>
        <p:txBody>
          <a:bodyPr/>
          <a:lstStyle/>
          <a:p>
            <a:fld id="{2980368C-8C33-40A0-AE12-C79D8B8014BE}" type="slidenum">
              <a:rPr lang="tr-TR" sz="1400" smtClean="0"/>
              <a:pPr/>
              <a:t>21</a:t>
            </a:fld>
            <a:endParaRPr lang="tr-TR" sz="1400" dirty="0"/>
          </a:p>
        </p:txBody>
      </p:sp>
      <p:sp>
        <p:nvSpPr>
          <p:cNvPr id="2" name="Metin kutusu 1"/>
          <p:cNvSpPr txBox="1"/>
          <p:nvPr/>
        </p:nvSpPr>
        <p:spPr>
          <a:xfrm>
            <a:off x="251520" y="5733256"/>
            <a:ext cx="8030432" cy="584775"/>
          </a:xfrm>
          <a:prstGeom prst="rect">
            <a:avLst/>
          </a:prstGeom>
          <a:noFill/>
        </p:spPr>
        <p:txBody>
          <a:bodyPr wrap="square" rtlCol="0">
            <a:spAutoFit/>
          </a:bodyPr>
          <a:lstStyle/>
          <a:p>
            <a:pPr algn="just"/>
            <a:r>
              <a:rPr lang="tr-TR" sz="1600" b="1" dirty="0" smtClean="0"/>
              <a:t>1</a:t>
            </a:r>
            <a:r>
              <a:rPr lang="tr-TR" sz="1600" b="1" dirty="0"/>
              <a:t> </a:t>
            </a:r>
            <a:r>
              <a:rPr lang="tr-TR" sz="1600" b="1" dirty="0" smtClean="0"/>
              <a:t>TEP; 0,95 </a:t>
            </a:r>
            <a:r>
              <a:rPr lang="tr-TR" sz="1600" b="1" dirty="0"/>
              <a:t>ton ham petrol</a:t>
            </a:r>
            <a:r>
              <a:rPr lang="tr-TR" sz="1600" b="1" dirty="0" smtClean="0"/>
              <a:t>, 1,018 ton petrol ürünü,</a:t>
            </a:r>
            <a:r>
              <a:rPr lang="tr-TR" sz="1600" b="1" dirty="0"/>
              <a:t> </a:t>
            </a:r>
            <a:r>
              <a:rPr lang="tr-TR" sz="1600" b="1" dirty="0" smtClean="0"/>
              <a:t>1,57</a:t>
            </a:r>
            <a:r>
              <a:rPr lang="tr-TR" sz="1600" b="1" dirty="0"/>
              <a:t> ton taşkömürü ve </a:t>
            </a:r>
            <a:r>
              <a:rPr lang="tr-TR" sz="1600" b="1" dirty="0" smtClean="0"/>
              <a:t>1.212</a:t>
            </a:r>
            <a:r>
              <a:rPr lang="tr-TR" sz="1600" b="1" dirty="0"/>
              <a:t> m3 doğal gaza eşdeğer olarak alınmıştır.</a:t>
            </a:r>
          </a:p>
        </p:txBody>
      </p:sp>
      <p:pic>
        <p:nvPicPr>
          <p:cNvPr id="5" name="Resim 4"/>
          <p:cNvPicPr>
            <a:picLocks noChangeAspect="1"/>
          </p:cNvPicPr>
          <p:nvPr/>
        </p:nvPicPr>
        <p:blipFill>
          <a:blip r:embed="rId2" cstate="print"/>
          <a:stretch>
            <a:fillRect/>
          </a:stretch>
        </p:blipFill>
        <p:spPr>
          <a:xfrm>
            <a:off x="-7045" y="554491"/>
            <a:ext cx="4706520" cy="5255207"/>
          </a:xfrm>
          <a:prstGeom prst="rect">
            <a:avLst/>
          </a:prstGeom>
        </p:spPr>
      </p:pic>
      <p:pic>
        <p:nvPicPr>
          <p:cNvPr id="6" name="Resim 5"/>
          <p:cNvPicPr>
            <a:picLocks noChangeAspect="1"/>
          </p:cNvPicPr>
          <p:nvPr/>
        </p:nvPicPr>
        <p:blipFill>
          <a:blip r:embed="rId3" cstate="print"/>
          <a:stretch>
            <a:fillRect/>
          </a:stretch>
        </p:blipFill>
        <p:spPr>
          <a:xfrm>
            <a:off x="4393594" y="844492"/>
            <a:ext cx="4468755" cy="4901609"/>
          </a:xfrm>
          <a:prstGeom prst="rect">
            <a:avLst/>
          </a:prstGeom>
        </p:spPr>
      </p:pic>
    </p:spTree>
    <p:extLst>
      <p:ext uri="{BB962C8B-B14F-4D97-AF65-F5344CB8AC3E}">
        <p14:creationId xmlns:p14="http://schemas.microsoft.com/office/powerpoint/2010/main" val="366081458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ikdörtgen 3"/>
          <p:cNvSpPr/>
          <p:nvPr/>
        </p:nvSpPr>
        <p:spPr>
          <a:xfrm>
            <a:off x="0" y="0"/>
            <a:ext cx="8351838" cy="769938"/>
          </a:xfrm>
          <a:prstGeom prst="rect">
            <a:avLst/>
          </a:prstGeom>
          <a:solidFill>
            <a:srgbClr val="FFFF66"/>
          </a:solidFill>
        </p:spPr>
        <p:txBody>
          <a:bodyPr anchor="ctr">
            <a:spAutoFit/>
          </a:bodyPr>
          <a:lstStyle/>
          <a:p>
            <a:pPr algn="ctr" fontAlgn="auto">
              <a:spcBef>
                <a:spcPts val="0"/>
              </a:spcBef>
              <a:spcAft>
                <a:spcPts val="0"/>
              </a:spcAft>
              <a:defRPr/>
            </a:pPr>
            <a:r>
              <a:rPr lang="tr-TR" sz="2400" dirty="0">
                <a:solidFill>
                  <a:srgbClr val="000099"/>
                </a:solidFill>
                <a:latin typeface="Arial Black" panose="020B0A04020102020204" pitchFamily="34" charset="0"/>
                <a:ea typeface="+mj-ea"/>
                <a:cs typeface="+mj-cs"/>
              </a:rPr>
              <a:t>Enerji Verimliliği: En Değerli Öz Kaynak!</a:t>
            </a:r>
          </a:p>
          <a:p>
            <a:pPr algn="ctr" fontAlgn="auto">
              <a:spcBef>
                <a:spcPts val="0"/>
              </a:spcBef>
              <a:spcAft>
                <a:spcPts val="0"/>
              </a:spcAft>
              <a:defRPr/>
            </a:pPr>
            <a:endParaRPr lang="tr-TR" sz="2000" dirty="0">
              <a:solidFill>
                <a:srgbClr val="470E9A"/>
              </a:solidFill>
              <a:latin typeface="Arial Black" panose="020B0A04020102020204" pitchFamily="34" charset="0"/>
              <a:ea typeface="+mj-ea"/>
              <a:cs typeface="+mj-cs"/>
            </a:endParaRPr>
          </a:p>
        </p:txBody>
      </p:sp>
      <p:sp>
        <p:nvSpPr>
          <p:cNvPr id="9219" name="Slayt Numarası Yer Tutucusu 8"/>
          <p:cNvSpPr>
            <a:spLocks noGrp="1"/>
          </p:cNvSpPr>
          <p:nvPr>
            <p:ph type="sldNum" sz="quarter" idx="11"/>
          </p:nvPr>
        </p:nvSpPr>
        <p:spPr bwMode="auto">
          <a:xfrm>
            <a:off x="8677275" y="6459538"/>
            <a:ext cx="442913" cy="358775"/>
          </a:xfrm>
          <a:ln w="9525">
            <a:noFill/>
          </a:ln>
          <a:effectLst/>
          <a:extLst>
            <a:ext uri="{91240B29-F687-4F45-9708-019B960494DF}">
              <a14:hiddenLine xmlns:a14="http://schemas.microsoft.com/office/drawing/2010/main" w="9525" algn="ctr">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pPr>
            <a:fld id="{BD635B59-0CD3-41C0-8B47-4980D6B4E372}" type="slidenum">
              <a:rPr lang="tr-TR" altLang="tr-TR" sz="1400" b="0" smtClean="0">
                <a:solidFill>
                  <a:schemeClr val="bg1"/>
                </a:solidFill>
              </a:rPr>
              <a:pPr fontAlgn="base">
                <a:spcBef>
                  <a:spcPct val="0"/>
                </a:spcBef>
                <a:spcAft>
                  <a:spcPct val="0"/>
                </a:spcAft>
              </a:pPr>
              <a:t>22</a:t>
            </a:fld>
            <a:endParaRPr lang="tr-TR" altLang="tr-TR" sz="1400" b="0" smtClean="0">
              <a:solidFill>
                <a:schemeClr val="bg1"/>
              </a:solidFill>
            </a:endParaRPr>
          </a:p>
        </p:txBody>
      </p:sp>
      <p:sp>
        <p:nvSpPr>
          <p:cNvPr id="9220" name="4 Metin kutusu"/>
          <p:cNvSpPr txBox="1">
            <a:spLocks noChangeArrowheads="1"/>
          </p:cNvSpPr>
          <p:nvPr/>
        </p:nvSpPr>
        <p:spPr bwMode="auto">
          <a:xfrm>
            <a:off x="179388" y="763588"/>
            <a:ext cx="8713787" cy="51706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marL="342900" indent="-342900" algn="just">
              <a:buFont typeface="Arial" panose="020B0604020202020204" pitchFamily="34" charset="0"/>
              <a:buChar char="•"/>
            </a:pPr>
            <a:r>
              <a:rPr lang="tr-TR" altLang="tr-TR" sz="2200" b="1" dirty="0"/>
              <a:t>Dünya’nın baskı altında olduğu ve ülkelerin birbirini izlediği bu süreçte hala fosil yakıtlara dayalı, verimliliği öncelik olarak  gözetmeyen farklı bir yol haritasından yürünmesi mümkün değildir. Düşük karbonlu ve iklime dirençli bir kalkınma modeli Türkiye için zorunluluktur.</a:t>
            </a:r>
          </a:p>
          <a:p>
            <a:pPr marL="342900" indent="-342900" algn="just">
              <a:buFont typeface="Arial" panose="020B0604020202020204" pitchFamily="34" charset="0"/>
              <a:buChar char="•"/>
            </a:pPr>
            <a:r>
              <a:rPr lang="tr-TR" altLang="tr-TR" sz="2200" b="1" dirty="0"/>
              <a:t>Enerji verimliliği, Türkiye’nin de en önemli öz enerji kaynağı olma potansiyelini elinde tutmaktadır. Bu konuda bilimsel verilere ve kaynağından toplanmış istatistiklere dayanan ayrıntılı bir çalışma yapılmamış olmasına rağmen, diğer ülkelerin çeşitli tüketim endeksleri ile yapılan kıyaslamalar, Türkiye’nin enerji verimliliğini en az %25  artırma potansiyeline sahip olduğuna işaret etmektedir.</a:t>
            </a:r>
            <a:endParaRPr lang="tr-TR" altLang="tr-TR" sz="2200" dirty="0"/>
          </a:p>
          <a:p>
            <a:pPr marL="342900" indent="-342900" algn="just">
              <a:buFont typeface="Arial" panose="020B0604020202020204" pitchFamily="34" charset="0"/>
              <a:buChar char="•"/>
            </a:pPr>
            <a:r>
              <a:rPr lang="tr-TR" altLang="tr-TR" sz="2200" b="1" dirty="0" smtClean="0"/>
              <a:t>Sadece </a:t>
            </a:r>
            <a:r>
              <a:rPr lang="tr-TR" altLang="tr-TR" sz="2200" b="1" dirty="0"/>
              <a:t>arz tarafına önem veren enerji politikası terk edilmediği ve enerji arzı ve tüketimi, toplum çıkarları doğrultusunda, gerçekçi  rakamsal hedefler ile verimlilik kazançlarına dayalı olarak  planlanıp </a:t>
            </a:r>
            <a:r>
              <a:rPr lang="tr-TR" altLang="tr-TR" sz="2200" b="1" dirty="0" smtClean="0"/>
              <a:t>uygulanmadığı </a:t>
            </a:r>
            <a:r>
              <a:rPr lang="tr-TR" altLang="tr-TR" sz="2200" b="1" dirty="0"/>
              <a:t>sürece</a:t>
            </a:r>
            <a:r>
              <a:rPr lang="tr-TR" altLang="tr-TR" sz="2200" b="1" dirty="0" smtClean="0"/>
              <a:t>; </a:t>
            </a:r>
            <a:r>
              <a:rPr lang="tr-TR" altLang="tr-TR" sz="2200" b="1" dirty="0"/>
              <a:t>bu önemli kaynağı geri kazanmak mümkün değildir.</a:t>
            </a:r>
          </a:p>
        </p:txBody>
      </p:sp>
    </p:spTree>
    <p:extLst>
      <p:ext uri="{BB962C8B-B14F-4D97-AF65-F5344CB8AC3E}">
        <p14:creationId xmlns:p14="http://schemas.microsoft.com/office/powerpoint/2010/main" val="159270760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1"/>
          <p:cNvSpPr txBox="1">
            <a:spLocks/>
          </p:cNvSpPr>
          <p:nvPr/>
        </p:nvSpPr>
        <p:spPr>
          <a:xfrm>
            <a:off x="0" y="1341438"/>
            <a:ext cx="9145588" cy="2444750"/>
          </a:xfrm>
          <a:prstGeom prst="rect">
            <a:avLst/>
          </a:prstGeom>
          <a:noFill/>
          <a:ln w="9525">
            <a:noFill/>
            <a:miter lim="800000"/>
            <a:headEnd/>
            <a:tailEnd/>
          </a:ln>
        </p:spPr>
        <p:txBody>
          <a:bodyPr vert="horz" wrap="square" lIns="91440" tIns="45720" rIns="91440" bIns="45720" numCol="1" rtlCol="0" anchor="t" anchorCtr="0" compatLnSpc="1">
            <a:prstTxWarp prst="textNoShape">
              <a:avLst/>
            </a:prstTxWarp>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914400" indent="-19050">
              <a:buClr>
                <a:srgbClr val="0000FF"/>
              </a:buClr>
              <a:buSzPct val="100000"/>
              <a:buFont typeface="Arial" panose="020B0604020202020204" pitchFamily="34" charset="0"/>
              <a:buNone/>
            </a:pPr>
            <a:r>
              <a:rPr lang="tr-TR" sz="4800" b="1" dirty="0" smtClean="0">
                <a:solidFill>
                  <a:srgbClr val="000099"/>
                </a:solidFill>
              </a:rPr>
              <a:t>3.</a:t>
            </a:r>
          </a:p>
          <a:p>
            <a:pPr marL="914400" indent="-19050">
              <a:buClr>
                <a:srgbClr val="0000FF"/>
              </a:buClr>
              <a:buSzPct val="100000"/>
              <a:buFont typeface="Arial" panose="020B0604020202020204" pitchFamily="34" charset="0"/>
              <a:buNone/>
            </a:pPr>
            <a:r>
              <a:rPr lang="tr-TR" sz="4800" b="1" dirty="0" smtClean="0">
                <a:solidFill>
                  <a:srgbClr val="000099"/>
                </a:solidFill>
              </a:rPr>
              <a:t>TÜRKİYE ELEKTRİK ÜRETİMİ VE   TÜKETİMİ</a:t>
            </a:r>
            <a:endParaRPr lang="tr-TR" sz="4800" b="1" dirty="0">
              <a:solidFill>
                <a:srgbClr val="000099"/>
              </a:solidFill>
            </a:endParaRPr>
          </a:p>
        </p:txBody>
      </p:sp>
      <p:sp>
        <p:nvSpPr>
          <p:cNvPr id="8" name="Slayt Numarası Yer Tutucusu 7"/>
          <p:cNvSpPr>
            <a:spLocks noGrp="1"/>
          </p:cNvSpPr>
          <p:nvPr>
            <p:ph type="sldNum" sz="quarter" idx="12"/>
          </p:nvPr>
        </p:nvSpPr>
        <p:spPr>
          <a:xfrm>
            <a:off x="8604448" y="6381328"/>
            <a:ext cx="515802" cy="437133"/>
          </a:xfrm>
        </p:spPr>
        <p:txBody>
          <a:bodyPr/>
          <a:lstStyle/>
          <a:p>
            <a:fld id="{2980368C-8C33-40A0-AE12-C79D8B8014BE}" type="slidenum">
              <a:rPr lang="tr-TR" sz="1400" smtClean="0"/>
              <a:pPr/>
              <a:t>23</a:t>
            </a:fld>
            <a:endParaRPr lang="tr-TR" sz="1400" dirty="0"/>
          </a:p>
        </p:txBody>
      </p:sp>
    </p:spTree>
    <p:extLst>
      <p:ext uri="{BB962C8B-B14F-4D97-AF65-F5344CB8AC3E}">
        <p14:creationId xmlns:p14="http://schemas.microsoft.com/office/powerpoint/2010/main" val="299976324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3" name="TextBox 5"/>
          <p:cNvSpPr txBox="1">
            <a:spLocks noChangeArrowheads="1"/>
          </p:cNvSpPr>
          <p:nvPr/>
        </p:nvSpPr>
        <p:spPr bwMode="auto">
          <a:xfrm>
            <a:off x="179388" y="6118225"/>
            <a:ext cx="7776988" cy="307777"/>
          </a:xfrm>
          <a:prstGeom prst="rect">
            <a:avLst/>
          </a:prstGeom>
          <a:noFill/>
          <a:ln w="9525">
            <a:noFill/>
            <a:miter lim="800000"/>
            <a:headEnd/>
            <a:tailEnd/>
          </a:ln>
        </p:spPr>
        <p:txBody>
          <a:bodyPr wrap="square">
            <a:spAutoFit/>
          </a:bodyPr>
          <a:lstStyle/>
          <a:p>
            <a:r>
              <a:rPr lang="tr-TR" sz="1400" dirty="0" smtClean="0">
                <a:solidFill>
                  <a:srgbClr val="C00000"/>
                </a:solidFill>
                <a:latin typeface="Calibri" pitchFamily="34" charset="0"/>
              </a:rPr>
              <a:t>Kaynak: </a:t>
            </a:r>
            <a:r>
              <a:rPr lang="tr-TR" sz="1400" dirty="0">
                <a:solidFill>
                  <a:srgbClr val="C00000"/>
                </a:solidFill>
                <a:latin typeface="Calibri" pitchFamily="34" charset="0"/>
                <a:hlinkClick r:id="rId2"/>
              </a:rPr>
              <a:t>https://www.teias.gov.tr/tr/turkiye-elektrik-uretim-iletim-istatistikleri</a:t>
            </a:r>
            <a:endParaRPr lang="tr-TR" sz="1600" b="1" dirty="0">
              <a:solidFill>
                <a:srgbClr val="C00000"/>
              </a:solidFill>
              <a:latin typeface="Calibri" pitchFamily="34" charset="0"/>
            </a:endParaRPr>
          </a:p>
        </p:txBody>
      </p:sp>
      <p:sp>
        <p:nvSpPr>
          <p:cNvPr id="10" name="Slayt Numarası Yer Tutucusu 9"/>
          <p:cNvSpPr>
            <a:spLocks noGrp="1"/>
          </p:cNvSpPr>
          <p:nvPr>
            <p:ph type="sldNum" sz="quarter" idx="4294967295"/>
          </p:nvPr>
        </p:nvSpPr>
        <p:spPr>
          <a:xfrm>
            <a:off x="8677275" y="6453188"/>
            <a:ext cx="442913" cy="365125"/>
          </a:xfrm>
          <a:prstGeom prst="rect">
            <a:avLst/>
          </a:prstGeom>
          <a:solidFill>
            <a:srgbClr val="990099"/>
          </a:solidFill>
        </p:spPr>
        <p:txBody>
          <a:bodyPr/>
          <a:lstStyle/>
          <a:p>
            <a:pPr>
              <a:defRPr/>
            </a:pPr>
            <a:fld id="{F717D417-19E8-4F75-8DE0-853AC277C394}" type="slidenum">
              <a:rPr lang="tr-TR" sz="1400">
                <a:solidFill>
                  <a:schemeClr val="bg1"/>
                </a:solidFill>
              </a:rPr>
              <a:pPr>
                <a:defRPr/>
              </a:pPr>
              <a:t>24</a:t>
            </a:fld>
            <a:endParaRPr lang="tr-TR" sz="1400" dirty="0">
              <a:solidFill>
                <a:schemeClr val="bg1"/>
              </a:solidFill>
            </a:endParaRPr>
          </a:p>
        </p:txBody>
      </p:sp>
      <p:sp>
        <p:nvSpPr>
          <p:cNvPr id="6" name="Title 1"/>
          <p:cNvSpPr txBox="1">
            <a:spLocks/>
          </p:cNvSpPr>
          <p:nvPr/>
        </p:nvSpPr>
        <p:spPr>
          <a:xfrm>
            <a:off x="0" y="0"/>
            <a:ext cx="8352000" cy="864000"/>
          </a:xfrm>
          <a:prstGeom prst="rect">
            <a:avLst/>
          </a:prstGeom>
          <a:solidFill>
            <a:srgbClr val="FFFF66"/>
          </a:solidFill>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defRPr/>
            </a:pPr>
            <a:r>
              <a:rPr lang="tr-TR" sz="2400" dirty="0" smtClean="0">
                <a:solidFill>
                  <a:srgbClr val="000099"/>
                </a:solidFill>
                <a:latin typeface="Arial Black" panose="020B0A04020102020204" pitchFamily="34" charset="0"/>
              </a:rPr>
              <a:t>Elektrik Tüketiminin Bir Önceki Yıla Göre Değişimi, 2000-2018 (%)</a:t>
            </a:r>
            <a:endParaRPr lang="tr-TR" sz="2400" dirty="0">
              <a:solidFill>
                <a:srgbClr val="000099"/>
              </a:solidFill>
              <a:latin typeface="Arial Black" panose="020B0A04020102020204" pitchFamily="34" charset="0"/>
            </a:endParaRPr>
          </a:p>
        </p:txBody>
      </p:sp>
      <p:graphicFrame>
        <p:nvGraphicFramePr>
          <p:cNvPr id="7" name="Grafik 6"/>
          <p:cNvGraphicFramePr>
            <a:graphicFrameLocks/>
          </p:cNvGraphicFramePr>
          <p:nvPr>
            <p:extLst>
              <p:ext uri="{D42A27DB-BD31-4B8C-83A1-F6EECF244321}">
                <p14:modId xmlns:p14="http://schemas.microsoft.com/office/powerpoint/2010/main" val="3546981217"/>
              </p:ext>
            </p:extLst>
          </p:nvPr>
        </p:nvGraphicFramePr>
        <p:xfrm>
          <a:off x="179388" y="1124744"/>
          <a:ext cx="8857107" cy="4896544"/>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16490050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layt Numarası Yer Tutucusu 9"/>
          <p:cNvSpPr>
            <a:spLocks noGrp="1"/>
          </p:cNvSpPr>
          <p:nvPr>
            <p:ph type="sldNum" sz="quarter" idx="4294967295"/>
          </p:nvPr>
        </p:nvSpPr>
        <p:spPr>
          <a:xfrm>
            <a:off x="8677275" y="6453188"/>
            <a:ext cx="442913" cy="365125"/>
          </a:xfrm>
          <a:prstGeom prst="rect">
            <a:avLst/>
          </a:prstGeom>
          <a:solidFill>
            <a:srgbClr val="990099"/>
          </a:solidFill>
        </p:spPr>
        <p:txBody>
          <a:bodyPr/>
          <a:lstStyle/>
          <a:p>
            <a:pPr>
              <a:defRPr/>
            </a:pPr>
            <a:fld id="{F717D417-19E8-4F75-8DE0-853AC277C394}" type="slidenum">
              <a:rPr lang="tr-TR" sz="1400">
                <a:solidFill>
                  <a:schemeClr val="bg1"/>
                </a:solidFill>
              </a:rPr>
              <a:pPr>
                <a:defRPr/>
              </a:pPr>
              <a:t>25</a:t>
            </a:fld>
            <a:endParaRPr lang="tr-TR" sz="1400" dirty="0">
              <a:solidFill>
                <a:schemeClr val="bg1"/>
              </a:solidFill>
            </a:endParaRPr>
          </a:p>
        </p:txBody>
      </p:sp>
      <p:sp>
        <p:nvSpPr>
          <p:cNvPr id="9" name="Title 1"/>
          <p:cNvSpPr txBox="1">
            <a:spLocks/>
          </p:cNvSpPr>
          <p:nvPr/>
        </p:nvSpPr>
        <p:spPr>
          <a:xfrm>
            <a:off x="0" y="165168"/>
            <a:ext cx="8352000" cy="461665"/>
          </a:xfrm>
          <a:prstGeom prst="rect">
            <a:avLst/>
          </a:prstGeom>
          <a:solidFill>
            <a:srgbClr val="FFFF66"/>
          </a:solidFill>
        </p:spPr>
        <p:txBody>
          <a:bodyPr vert="horz" wrap="square" lIns="91440" tIns="45720" rIns="91440" bIns="45720" rtlCol="0" anchor="ctr">
            <a:sp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tr-TR" sz="2400" b="1" dirty="0" smtClean="0">
                <a:solidFill>
                  <a:srgbClr val="000099"/>
                </a:solidFill>
                <a:latin typeface="Arial Black" panose="020B0A04020102020204" pitchFamily="34" charset="0"/>
              </a:rPr>
              <a:t>Elektrik Enerjisi Talep Tahminleri (ETKB) </a:t>
            </a:r>
            <a:endParaRPr lang="tr-TR" sz="2400" b="1" dirty="0" smtClean="0">
              <a:solidFill>
                <a:srgbClr val="000099"/>
              </a:solidFill>
            </a:endParaRPr>
          </a:p>
        </p:txBody>
      </p:sp>
      <p:graphicFrame>
        <p:nvGraphicFramePr>
          <p:cNvPr id="3" name="Tablo 2"/>
          <p:cNvGraphicFramePr>
            <a:graphicFrameLocks noGrp="1"/>
          </p:cNvGraphicFramePr>
          <p:nvPr>
            <p:extLst>
              <p:ext uri="{D42A27DB-BD31-4B8C-83A1-F6EECF244321}">
                <p14:modId xmlns:p14="http://schemas.microsoft.com/office/powerpoint/2010/main" val="1387258577"/>
              </p:ext>
            </p:extLst>
          </p:nvPr>
        </p:nvGraphicFramePr>
        <p:xfrm>
          <a:off x="200572" y="6125251"/>
          <a:ext cx="8352928" cy="655874"/>
        </p:xfrm>
        <a:graphic>
          <a:graphicData uri="http://schemas.openxmlformats.org/drawingml/2006/table">
            <a:tbl>
              <a:tblPr>
                <a:tableStyleId>{5C22544A-7EE6-4342-B048-85BDC9FD1C3A}</a:tableStyleId>
              </a:tblPr>
              <a:tblGrid>
                <a:gridCol w="8352928">
                  <a:extLst>
                    <a:ext uri="{9D8B030D-6E8A-4147-A177-3AD203B41FA5}">
                      <a16:colId xmlns:a16="http://schemas.microsoft.com/office/drawing/2014/main" val="20000"/>
                    </a:ext>
                  </a:extLst>
                </a:gridCol>
              </a:tblGrid>
              <a:tr h="655874">
                <a:tc>
                  <a:txBody>
                    <a:bodyPr/>
                    <a:lstStyle/>
                    <a:p>
                      <a:pPr marL="0" marR="0" indent="0" algn="l" defTabSz="914400" rtl="0" eaLnBrk="1" fontAlgn="b" latinLnBrk="0" hangingPunct="1">
                        <a:lnSpc>
                          <a:spcPct val="100000"/>
                        </a:lnSpc>
                        <a:spcBef>
                          <a:spcPts val="0"/>
                        </a:spcBef>
                        <a:spcAft>
                          <a:spcPts val="0"/>
                        </a:spcAft>
                        <a:buClrTx/>
                        <a:buSzTx/>
                        <a:buFontTx/>
                        <a:buNone/>
                        <a:tabLst/>
                        <a:defRPr/>
                      </a:pPr>
                      <a:r>
                        <a:rPr lang="tr-TR" sz="1400" u="none" strike="noStrike" dirty="0">
                          <a:solidFill>
                            <a:srgbClr val="000099"/>
                          </a:solidFill>
                          <a:effectLst/>
                          <a:latin typeface="Arial" panose="020B0604020202020204" pitchFamily="34" charset="0"/>
                          <a:cs typeface="Arial" panose="020B0604020202020204" pitchFamily="34" charset="0"/>
                          <a:hlinkClick r:id="rId2"/>
                        </a:rPr>
                        <a:t>https://www.enerji.gov.tr/File/?</a:t>
                      </a:r>
                      <a:r>
                        <a:rPr lang="tr-TR" sz="1400" u="none" strike="noStrike" dirty="0" smtClean="0">
                          <a:solidFill>
                            <a:srgbClr val="000099"/>
                          </a:solidFill>
                          <a:effectLst/>
                          <a:latin typeface="Arial" panose="020B0604020202020204" pitchFamily="34" charset="0"/>
                          <a:cs typeface="Arial" panose="020B0604020202020204" pitchFamily="34" charset="0"/>
                          <a:hlinkClick r:id="rId2"/>
                        </a:rPr>
                        <a:t>path=ROOT%2f1%2fDocuments%2fE%C4%B0GM%20Ana%20Rapor%2fT%C3%BCrkiye%20Elektrik%20Enerjisi%20Talep%20Projeksiyonu%20Raporu.pdf</a:t>
                      </a:r>
                      <a:endParaRPr lang="tr-TR" sz="1400" b="0" i="0" u="none" strike="noStrike" dirty="0">
                        <a:solidFill>
                          <a:srgbClr val="000099"/>
                        </a:solidFill>
                        <a:effectLst/>
                        <a:latin typeface="Arial" panose="020B0604020202020204" pitchFamily="34" charset="0"/>
                        <a:cs typeface="Arial" panose="020B0604020202020204" pitchFamily="34" charset="0"/>
                      </a:endParaRPr>
                    </a:p>
                  </a:txBody>
                  <a:tcPr marL="9525" marR="9525" marT="9525" marB="0" anchor="b"/>
                </a:tc>
                <a:extLst>
                  <a:ext uri="{0D108BD9-81ED-4DB2-BD59-A6C34878D82A}">
                    <a16:rowId xmlns:a16="http://schemas.microsoft.com/office/drawing/2014/main" val="10000"/>
                  </a:ext>
                </a:extLst>
              </a:tr>
            </a:tbl>
          </a:graphicData>
        </a:graphic>
      </p:graphicFrame>
      <p:grpSp>
        <p:nvGrpSpPr>
          <p:cNvPr id="2" name="Grup 1"/>
          <p:cNvGrpSpPr/>
          <p:nvPr/>
        </p:nvGrpSpPr>
        <p:grpSpPr>
          <a:xfrm>
            <a:off x="179511" y="683404"/>
            <a:ext cx="4392489" cy="5176546"/>
            <a:chOff x="179511" y="683404"/>
            <a:chExt cx="4392489" cy="5176546"/>
          </a:xfrm>
        </p:grpSpPr>
        <p:pic>
          <p:nvPicPr>
            <p:cNvPr id="8"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9511" y="1052736"/>
              <a:ext cx="4392489" cy="480721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Metin kutusu 4"/>
            <p:cNvSpPr txBox="1"/>
            <p:nvPr/>
          </p:nvSpPr>
          <p:spPr>
            <a:xfrm>
              <a:off x="2051720" y="683404"/>
              <a:ext cx="1326004" cy="369332"/>
            </a:xfrm>
            <a:prstGeom prst="rect">
              <a:avLst/>
            </a:prstGeom>
            <a:noFill/>
          </p:spPr>
          <p:txBody>
            <a:bodyPr wrap="none" rtlCol="0">
              <a:spAutoFit/>
            </a:bodyPr>
            <a:lstStyle/>
            <a:p>
              <a:r>
                <a:rPr lang="tr-TR" b="1" dirty="0" smtClean="0">
                  <a:solidFill>
                    <a:srgbClr val="000099"/>
                  </a:solidFill>
                  <a:latin typeface="Arial" panose="020B0604020202020204" pitchFamily="34" charset="0"/>
                  <a:cs typeface="Arial" panose="020B0604020202020204" pitchFamily="34" charset="0"/>
                </a:rPr>
                <a:t>YENİ SERİ</a:t>
              </a:r>
              <a:endParaRPr lang="tr-TR" b="1" dirty="0">
                <a:solidFill>
                  <a:srgbClr val="000099"/>
                </a:solidFill>
                <a:latin typeface="Arial" panose="020B0604020202020204" pitchFamily="34" charset="0"/>
                <a:cs typeface="Arial" panose="020B0604020202020204" pitchFamily="34" charset="0"/>
              </a:endParaRPr>
            </a:p>
          </p:txBody>
        </p:sp>
      </p:grpSp>
      <p:sp>
        <p:nvSpPr>
          <p:cNvPr id="6" name="Metin kutusu 5"/>
          <p:cNvSpPr txBox="1"/>
          <p:nvPr/>
        </p:nvSpPr>
        <p:spPr>
          <a:xfrm>
            <a:off x="169718" y="5871694"/>
            <a:ext cx="8722761" cy="338554"/>
          </a:xfrm>
          <a:prstGeom prst="rect">
            <a:avLst/>
          </a:prstGeom>
          <a:noFill/>
        </p:spPr>
        <p:txBody>
          <a:bodyPr wrap="square" rtlCol="0">
            <a:spAutoFit/>
          </a:bodyPr>
          <a:lstStyle/>
          <a:p>
            <a:pPr fontAlgn="b">
              <a:defRPr/>
            </a:pPr>
            <a:r>
              <a:rPr lang="tr-TR" sz="1600" b="1" dirty="0">
                <a:solidFill>
                  <a:srgbClr val="FF0000"/>
                </a:solidFill>
              </a:rPr>
              <a:t>2019 Yılı Cumhurbaşkanlığı Programında 2019 yılı tüketim tahmini 317.022 </a:t>
            </a:r>
            <a:r>
              <a:rPr lang="tr-TR" sz="1600" b="1" dirty="0" err="1">
                <a:solidFill>
                  <a:srgbClr val="FF0000"/>
                </a:solidFill>
              </a:rPr>
              <a:t>GWh</a:t>
            </a:r>
            <a:r>
              <a:rPr lang="tr-TR" sz="1600" b="1" dirty="0">
                <a:solidFill>
                  <a:srgbClr val="FF0000"/>
                </a:solidFill>
              </a:rPr>
              <a:t> olarak verilmektedir</a:t>
            </a:r>
            <a:r>
              <a:rPr lang="tr-TR" sz="1600" b="1" dirty="0" smtClean="0">
                <a:solidFill>
                  <a:srgbClr val="FF0000"/>
                </a:solidFill>
              </a:rPr>
              <a:t>.</a:t>
            </a:r>
            <a:endParaRPr lang="tr-TR" dirty="0">
              <a:solidFill>
                <a:srgbClr val="000099"/>
              </a:solidFill>
              <a:latin typeface="Arial" panose="020B0604020202020204" pitchFamily="34" charset="0"/>
              <a:cs typeface="Arial" panose="020B0604020202020204" pitchFamily="34" charset="0"/>
            </a:endParaRPr>
          </a:p>
        </p:txBody>
      </p:sp>
      <p:grpSp>
        <p:nvGrpSpPr>
          <p:cNvPr id="4" name="Grup 3"/>
          <p:cNvGrpSpPr/>
          <p:nvPr/>
        </p:nvGrpSpPr>
        <p:grpSpPr>
          <a:xfrm>
            <a:off x="4716016" y="709038"/>
            <a:ext cx="4305300" cy="5150912"/>
            <a:chOff x="4716016" y="709038"/>
            <a:chExt cx="4305300" cy="5150912"/>
          </a:xfrm>
        </p:grpSpPr>
        <p:sp>
          <p:nvSpPr>
            <p:cNvPr id="14" name="Metin kutusu 13"/>
            <p:cNvSpPr txBox="1"/>
            <p:nvPr/>
          </p:nvSpPr>
          <p:spPr>
            <a:xfrm>
              <a:off x="6300192" y="709038"/>
              <a:ext cx="1326004" cy="369332"/>
            </a:xfrm>
            <a:prstGeom prst="rect">
              <a:avLst/>
            </a:prstGeom>
            <a:noFill/>
          </p:spPr>
          <p:txBody>
            <a:bodyPr wrap="none" rtlCol="0">
              <a:spAutoFit/>
            </a:bodyPr>
            <a:lstStyle/>
            <a:p>
              <a:r>
                <a:rPr lang="tr-TR" b="1" dirty="0" smtClean="0">
                  <a:solidFill>
                    <a:srgbClr val="CC0066"/>
                  </a:solidFill>
                  <a:latin typeface="Arial" panose="020B0604020202020204" pitchFamily="34" charset="0"/>
                  <a:cs typeface="Arial" panose="020B0604020202020204" pitchFamily="34" charset="0"/>
                </a:rPr>
                <a:t>ESKİ SERİ</a:t>
              </a:r>
              <a:endParaRPr lang="tr-TR" b="1" dirty="0">
                <a:solidFill>
                  <a:srgbClr val="CC0066"/>
                </a:solidFill>
                <a:latin typeface="Arial" panose="020B0604020202020204" pitchFamily="34" charset="0"/>
                <a:cs typeface="Arial" panose="020B0604020202020204" pitchFamily="34" charset="0"/>
              </a:endParaRPr>
            </a:p>
          </p:txBody>
        </p:sp>
        <p:pic>
          <p:nvPicPr>
            <p:cNvPr id="1026"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716016" y="1078370"/>
              <a:ext cx="4305300" cy="478158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sp>
        <p:nvSpPr>
          <p:cNvPr id="12" name="Oval 11"/>
          <p:cNvSpPr/>
          <p:nvPr/>
        </p:nvSpPr>
        <p:spPr>
          <a:xfrm>
            <a:off x="5436096" y="5461247"/>
            <a:ext cx="576064" cy="414726"/>
          </a:xfrm>
          <a:prstGeom prst="ellipse">
            <a:avLst/>
          </a:prstGeom>
          <a:solidFill>
            <a:srgbClr val="000000">
              <a:alpha val="40000"/>
            </a:srgbClr>
          </a:solidFill>
          <a:ln w="508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3" name="Oval 12"/>
          <p:cNvSpPr/>
          <p:nvPr/>
        </p:nvSpPr>
        <p:spPr>
          <a:xfrm>
            <a:off x="971600" y="5445224"/>
            <a:ext cx="576064" cy="414726"/>
          </a:xfrm>
          <a:prstGeom prst="ellipse">
            <a:avLst/>
          </a:prstGeom>
          <a:solidFill>
            <a:srgbClr val="FFFF00">
              <a:alpha val="30196"/>
            </a:srgbClr>
          </a:solidFill>
          <a:ln w="508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Tree>
    <p:extLst>
      <p:ext uri="{BB962C8B-B14F-4D97-AF65-F5344CB8AC3E}">
        <p14:creationId xmlns:p14="http://schemas.microsoft.com/office/powerpoint/2010/main" val="357334196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layt Numarası Yer Tutucusu 9"/>
          <p:cNvSpPr>
            <a:spLocks noGrp="1"/>
          </p:cNvSpPr>
          <p:nvPr>
            <p:ph type="sldNum" sz="quarter" idx="4294967295"/>
          </p:nvPr>
        </p:nvSpPr>
        <p:spPr>
          <a:xfrm>
            <a:off x="8677275" y="6453188"/>
            <a:ext cx="442913" cy="365125"/>
          </a:xfrm>
          <a:prstGeom prst="rect">
            <a:avLst/>
          </a:prstGeom>
          <a:solidFill>
            <a:srgbClr val="990099"/>
          </a:solidFill>
        </p:spPr>
        <p:txBody>
          <a:bodyPr/>
          <a:lstStyle/>
          <a:p>
            <a:pPr>
              <a:defRPr/>
            </a:pPr>
            <a:fld id="{F717D417-19E8-4F75-8DE0-853AC277C394}" type="slidenum">
              <a:rPr lang="tr-TR" sz="1400">
                <a:solidFill>
                  <a:schemeClr val="bg1"/>
                </a:solidFill>
              </a:rPr>
              <a:pPr>
                <a:defRPr/>
              </a:pPr>
              <a:t>26</a:t>
            </a:fld>
            <a:endParaRPr lang="tr-TR" sz="1400" dirty="0">
              <a:solidFill>
                <a:schemeClr val="bg1"/>
              </a:solidFill>
            </a:endParaRPr>
          </a:p>
        </p:txBody>
      </p:sp>
      <p:sp>
        <p:nvSpPr>
          <p:cNvPr id="9" name="Title 1"/>
          <p:cNvSpPr txBox="1">
            <a:spLocks/>
          </p:cNvSpPr>
          <p:nvPr/>
        </p:nvSpPr>
        <p:spPr>
          <a:xfrm>
            <a:off x="0" y="165168"/>
            <a:ext cx="8352000" cy="461665"/>
          </a:xfrm>
          <a:prstGeom prst="rect">
            <a:avLst/>
          </a:prstGeom>
          <a:solidFill>
            <a:srgbClr val="FFFF66"/>
          </a:solidFill>
        </p:spPr>
        <p:txBody>
          <a:bodyPr vert="horz" wrap="square" lIns="91440" tIns="45720" rIns="91440" bIns="45720" rtlCol="0" anchor="ctr">
            <a:sp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tr-TR" sz="2400" b="1" dirty="0" smtClean="0">
                <a:solidFill>
                  <a:srgbClr val="000099"/>
                </a:solidFill>
                <a:latin typeface="Arial Black" panose="020B0A04020102020204" pitchFamily="34" charset="0"/>
              </a:rPr>
              <a:t>Elektrik Enerjisi Talep Tahminleri</a:t>
            </a:r>
            <a:endParaRPr lang="tr-TR" sz="2400" b="1" dirty="0" smtClean="0">
              <a:solidFill>
                <a:srgbClr val="000099"/>
              </a:solidFill>
            </a:endParaRPr>
          </a:p>
        </p:txBody>
      </p:sp>
      <p:sp>
        <p:nvSpPr>
          <p:cNvPr id="2" name="Metin kutusu 1"/>
          <p:cNvSpPr txBox="1"/>
          <p:nvPr/>
        </p:nvSpPr>
        <p:spPr>
          <a:xfrm>
            <a:off x="179512" y="3429000"/>
            <a:ext cx="8784976" cy="3323987"/>
          </a:xfrm>
          <a:prstGeom prst="rect">
            <a:avLst/>
          </a:prstGeom>
          <a:scene3d>
            <a:camera prst="orthographicFront"/>
            <a:lightRig rig="threePt" dir="t"/>
          </a:scene3d>
          <a:sp3d>
            <a:bevelT w="165100" prst="coolSlant"/>
          </a:sp3d>
        </p:spPr>
        <p:style>
          <a:lnRef idx="1">
            <a:schemeClr val="accent1"/>
          </a:lnRef>
          <a:fillRef idx="2">
            <a:schemeClr val="accent1"/>
          </a:fillRef>
          <a:effectRef idx="1">
            <a:schemeClr val="accent1"/>
          </a:effectRef>
          <a:fontRef idx="minor">
            <a:schemeClr val="dk1"/>
          </a:fontRef>
        </p:style>
        <p:txBody>
          <a:bodyPr wrap="square" rtlCol="0">
            <a:spAutoFit/>
          </a:bodyPr>
          <a:lstStyle/>
          <a:p>
            <a:pPr marL="342900" indent="-342900">
              <a:lnSpc>
                <a:spcPct val="150000"/>
              </a:lnSpc>
              <a:buFont typeface="Arial" panose="020B0604020202020204" pitchFamily="34" charset="0"/>
              <a:buChar char="•"/>
            </a:pPr>
            <a:r>
              <a:rPr lang="tr-TR" sz="2000" b="1" dirty="0" smtClean="0">
                <a:solidFill>
                  <a:srgbClr val="000099"/>
                </a:solidFill>
                <a:latin typeface="Arial" panose="020B0604020202020204" pitchFamily="34" charset="0"/>
                <a:cs typeface="Arial" panose="020B0604020202020204" pitchFamily="34" charset="0"/>
              </a:rPr>
              <a:t>Talep Tahmini çalışmalarında bilimsel yaklaşım olup olmadığı kuşkulu.</a:t>
            </a:r>
          </a:p>
          <a:p>
            <a:pPr marL="342900" indent="-342900">
              <a:lnSpc>
                <a:spcPct val="150000"/>
              </a:lnSpc>
              <a:buFont typeface="Arial" panose="020B0604020202020204" pitchFamily="34" charset="0"/>
              <a:buChar char="•"/>
            </a:pPr>
            <a:r>
              <a:rPr lang="tr-TR" sz="2000" b="1" dirty="0" smtClean="0">
                <a:solidFill>
                  <a:srgbClr val="000099"/>
                </a:solidFill>
                <a:latin typeface="Arial" panose="020B0604020202020204" pitchFamily="34" charset="0"/>
                <a:cs typeface="Arial" panose="020B0604020202020204" pitchFamily="34" charset="0"/>
              </a:rPr>
              <a:t>Bir önceki tahminler ile son tahminler arasında önemli fark var.</a:t>
            </a:r>
          </a:p>
          <a:p>
            <a:pPr marL="342900" indent="-342900">
              <a:lnSpc>
                <a:spcPct val="150000"/>
              </a:lnSpc>
              <a:buFont typeface="Arial" panose="020B0604020202020204" pitchFamily="34" charset="0"/>
              <a:buChar char="•"/>
            </a:pPr>
            <a:r>
              <a:rPr lang="tr-TR" sz="2000" b="1" dirty="0" smtClean="0">
                <a:solidFill>
                  <a:srgbClr val="000099"/>
                </a:solidFill>
                <a:latin typeface="Arial" panose="020B0604020202020204" pitchFamily="34" charset="0"/>
                <a:cs typeface="Arial" panose="020B0604020202020204" pitchFamily="34" charset="0"/>
              </a:rPr>
              <a:t>Biz yıllardır talep tahminlerinin yüksek ve abartılı olduğunu, bu hatalı kabüller nedeniyle  ihtiyacın üzerinde elektrik üretim tesisi yatırımı yapıldığını ve arz fazlası oluştuğunu belirttik. Son yıllardaki gerçekleşmeler bizim tezimizi doğruladı.</a:t>
            </a:r>
            <a:endParaRPr lang="tr-TR" sz="2000" b="1" dirty="0">
              <a:solidFill>
                <a:srgbClr val="000099"/>
              </a:solidFill>
              <a:latin typeface="Arial" panose="020B0604020202020204" pitchFamily="34" charset="0"/>
              <a:cs typeface="Arial" panose="020B0604020202020204" pitchFamily="34" charset="0"/>
            </a:endParaRPr>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55576" y="984876"/>
            <a:ext cx="7416824" cy="2328151"/>
          </a:xfrm>
          <a:prstGeom prst="rect">
            <a:avLst/>
          </a:prstGeom>
          <a:noFill/>
          <a:ln w="9525">
            <a:solidFill>
              <a:schemeClr val="tx1"/>
            </a:solidFill>
            <a:miter lim="800000"/>
            <a:headEnd/>
            <a:tailEnd/>
          </a:ln>
          <a:scene3d>
            <a:camera prst="orthographicFront"/>
            <a:lightRig rig="threePt" dir="t"/>
          </a:scene3d>
          <a:sp3d>
            <a:bevelT w="165100" prst="coolSlant"/>
          </a:sp3d>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385944034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ayt Numarası Yer Tutucusu 8"/>
          <p:cNvSpPr>
            <a:spLocks noGrp="1"/>
          </p:cNvSpPr>
          <p:nvPr>
            <p:ph type="sldNum" sz="quarter" idx="12"/>
          </p:nvPr>
        </p:nvSpPr>
        <p:spPr/>
        <p:txBody>
          <a:bodyPr/>
          <a:lstStyle/>
          <a:p>
            <a:fld id="{2980368C-8C33-40A0-AE12-C79D8B8014BE}" type="slidenum">
              <a:rPr lang="tr-TR" sz="1400" smtClean="0"/>
              <a:pPr/>
              <a:t>27</a:t>
            </a:fld>
            <a:endParaRPr lang="tr-TR" sz="1400" dirty="0"/>
          </a:p>
        </p:txBody>
      </p:sp>
      <p:sp>
        <p:nvSpPr>
          <p:cNvPr id="10" name="Title 1"/>
          <p:cNvSpPr txBox="1">
            <a:spLocks/>
          </p:cNvSpPr>
          <p:nvPr/>
        </p:nvSpPr>
        <p:spPr>
          <a:xfrm>
            <a:off x="0" y="-19498"/>
            <a:ext cx="8352000" cy="830997"/>
          </a:xfrm>
          <a:prstGeom prst="rect">
            <a:avLst/>
          </a:prstGeom>
          <a:solidFill>
            <a:srgbClr val="FFFF66"/>
          </a:solidFill>
        </p:spPr>
        <p:txBody>
          <a:bodyPr vert="horz" wrap="square" lIns="91440" tIns="45720" rIns="91440" bIns="45720" rtlCol="0" anchor="ctr">
            <a:sp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tr-TR" sz="2400" b="1" dirty="0" smtClean="0">
                <a:solidFill>
                  <a:srgbClr val="000099"/>
                </a:solidFill>
                <a:latin typeface="Arial Black" panose="020B0A04020102020204" pitchFamily="34" charset="0"/>
              </a:rPr>
              <a:t>2018 Sonu İtibarıyla Kurulu Gücün Kaynaklara Dağılımı (%)</a:t>
            </a:r>
            <a:endParaRPr lang="tr-TR" sz="2400" b="1" dirty="0" smtClean="0">
              <a:solidFill>
                <a:srgbClr val="000099"/>
              </a:solidFill>
            </a:endParaRPr>
          </a:p>
        </p:txBody>
      </p:sp>
      <p:sp>
        <p:nvSpPr>
          <p:cNvPr id="7" name="TextBox 5"/>
          <p:cNvSpPr txBox="1">
            <a:spLocks noChangeArrowheads="1"/>
          </p:cNvSpPr>
          <p:nvPr/>
        </p:nvSpPr>
        <p:spPr bwMode="auto">
          <a:xfrm>
            <a:off x="107504" y="6519446"/>
            <a:ext cx="3096344" cy="338554"/>
          </a:xfrm>
          <a:prstGeom prst="rect">
            <a:avLst/>
          </a:prstGeom>
          <a:noFill/>
          <a:ln w="9525">
            <a:noFill/>
            <a:miter lim="800000"/>
            <a:headEnd/>
            <a:tailEnd/>
          </a:ln>
        </p:spPr>
        <p:txBody>
          <a:bodyPr wrap="square">
            <a:spAutoFit/>
          </a:bodyPr>
          <a:lstStyle/>
          <a:p>
            <a:r>
              <a:rPr lang="tr-TR" sz="1600" b="1" dirty="0" smtClean="0">
                <a:solidFill>
                  <a:srgbClr val="C00000"/>
                </a:solidFill>
                <a:latin typeface="Calibri" pitchFamily="34" charset="0"/>
              </a:rPr>
              <a:t>Kaynak: </a:t>
            </a:r>
            <a:r>
              <a:rPr lang="tr-TR" sz="1600" b="1" dirty="0">
                <a:solidFill>
                  <a:srgbClr val="C00000"/>
                </a:solidFill>
                <a:latin typeface="Calibri" pitchFamily="34" charset="0"/>
              </a:rPr>
              <a:t>https://</a:t>
            </a:r>
            <a:r>
              <a:rPr lang="tr-TR" sz="1600" b="1" dirty="0" smtClean="0">
                <a:solidFill>
                  <a:srgbClr val="C00000"/>
                </a:solidFill>
                <a:latin typeface="Calibri" pitchFamily="34" charset="0"/>
              </a:rPr>
              <a:t>www.teias.gov.tr</a:t>
            </a:r>
            <a:endParaRPr lang="tr-TR" b="1" dirty="0">
              <a:solidFill>
                <a:srgbClr val="C00000"/>
              </a:solidFill>
              <a:latin typeface="Calibri" pitchFamily="34" charset="0"/>
            </a:endParaRPr>
          </a:p>
        </p:txBody>
      </p:sp>
      <p:sp>
        <p:nvSpPr>
          <p:cNvPr id="2" name="Metin kutusu 1"/>
          <p:cNvSpPr txBox="1"/>
          <p:nvPr/>
        </p:nvSpPr>
        <p:spPr>
          <a:xfrm>
            <a:off x="1219072" y="5550019"/>
            <a:ext cx="6836038" cy="830997"/>
          </a:xfrm>
          <a:prstGeom prst="rect">
            <a:avLst/>
          </a:prstGeom>
          <a:noFill/>
        </p:spPr>
        <p:txBody>
          <a:bodyPr wrap="none" rtlCol="0">
            <a:spAutoFit/>
          </a:bodyPr>
          <a:lstStyle/>
          <a:p>
            <a:pPr algn="ctr"/>
            <a:r>
              <a:rPr lang="tr-TR" sz="2400" b="1" dirty="0" smtClean="0">
                <a:solidFill>
                  <a:srgbClr val="990099"/>
                </a:solidFill>
              </a:rPr>
              <a:t>2018 SONU TOPLAM KURULU GÜÇ : 88.550,8 MW</a:t>
            </a:r>
          </a:p>
          <a:p>
            <a:pPr algn="ctr"/>
            <a:r>
              <a:rPr lang="tr-TR" sz="2400" b="1" dirty="0" smtClean="0">
                <a:solidFill>
                  <a:srgbClr val="990099"/>
                </a:solidFill>
              </a:rPr>
              <a:t>(Nisan 2019 Sonu Toplam Kurulu Güç: 89.680,5 MW)</a:t>
            </a:r>
            <a:endParaRPr lang="tr-TR" sz="2400" b="1" dirty="0">
              <a:solidFill>
                <a:srgbClr val="990099"/>
              </a:solidFill>
            </a:endParaRPr>
          </a:p>
        </p:txBody>
      </p:sp>
      <p:graphicFrame>
        <p:nvGraphicFramePr>
          <p:cNvPr id="8" name="Grafik 7"/>
          <p:cNvGraphicFramePr>
            <a:graphicFrameLocks/>
          </p:cNvGraphicFramePr>
          <p:nvPr>
            <p:extLst>
              <p:ext uri="{D42A27DB-BD31-4B8C-83A1-F6EECF244321}">
                <p14:modId xmlns:p14="http://schemas.microsoft.com/office/powerpoint/2010/main" val="1931971735"/>
              </p:ext>
            </p:extLst>
          </p:nvPr>
        </p:nvGraphicFramePr>
        <p:xfrm>
          <a:off x="208598" y="811499"/>
          <a:ext cx="8856984" cy="4817611"/>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41224685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ayt Numarası Yer Tutucusu 2"/>
          <p:cNvSpPr>
            <a:spLocks noGrp="1"/>
          </p:cNvSpPr>
          <p:nvPr>
            <p:ph type="sldNum" sz="quarter" idx="12"/>
          </p:nvPr>
        </p:nvSpPr>
        <p:spPr/>
        <p:txBody>
          <a:bodyPr/>
          <a:lstStyle/>
          <a:p>
            <a:fld id="{2980368C-8C33-40A0-AE12-C79D8B8014BE}" type="slidenum">
              <a:rPr lang="tr-TR" smtClean="0"/>
              <a:pPr/>
              <a:t>28</a:t>
            </a:fld>
            <a:endParaRPr lang="tr-TR" dirty="0"/>
          </a:p>
        </p:txBody>
      </p:sp>
      <p:sp>
        <p:nvSpPr>
          <p:cNvPr id="4" name="Title 1"/>
          <p:cNvSpPr txBox="1">
            <a:spLocks/>
          </p:cNvSpPr>
          <p:nvPr/>
        </p:nvSpPr>
        <p:spPr>
          <a:xfrm>
            <a:off x="0" y="-19498"/>
            <a:ext cx="8352000" cy="830997"/>
          </a:xfrm>
          <a:prstGeom prst="rect">
            <a:avLst/>
          </a:prstGeom>
          <a:solidFill>
            <a:srgbClr val="FFFF66"/>
          </a:solidFill>
        </p:spPr>
        <p:txBody>
          <a:bodyPr vert="horz" wrap="square" lIns="91440" tIns="45720" rIns="91440" bIns="45720" rtlCol="0" anchor="ctr">
            <a:sp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tr-TR" sz="2400" b="1" dirty="0" smtClean="0">
                <a:solidFill>
                  <a:srgbClr val="000099"/>
                </a:solidFill>
                <a:latin typeface="Arial Black" panose="020B0A04020102020204" pitchFamily="34" charset="0"/>
              </a:rPr>
              <a:t>2018 Sonu İtibarıyla Kurulu Gücün Kaynaklara Dağılımı (%)</a:t>
            </a:r>
            <a:endParaRPr lang="tr-TR" sz="2400" b="1" dirty="0" smtClean="0">
              <a:solidFill>
                <a:srgbClr val="000099"/>
              </a:solidFill>
            </a:endParaRPr>
          </a:p>
        </p:txBody>
      </p:sp>
      <p:graphicFrame>
        <p:nvGraphicFramePr>
          <p:cNvPr id="5" name="Grafik 4"/>
          <p:cNvGraphicFramePr>
            <a:graphicFrameLocks/>
          </p:cNvGraphicFramePr>
          <p:nvPr>
            <p:extLst>
              <p:ext uri="{D42A27DB-BD31-4B8C-83A1-F6EECF244321}">
                <p14:modId xmlns:p14="http://schemas.microsoft.com/office/powerpoint/2010/main" val="3890118279"/>
              </p:ext>
            </p:extLst>
          </p:nvPr>
        </p:nvGraphicFramePr>
        <p:xfrm>
          <a:off x="179512" y="2204864"/>
          <a:ext cx="8568952" cy="421764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7" name="Tablo 6"/>
          <p:cNvGraphicFramePr>
            <a:graphicFrameLocks noGrp="1"/>
          </p:cNvGraphicFramePr>
          <p:nvPr>
            <p:extLst>
              <p:ext uri="{D42A27DB-BD31-4B8C-83A1-F6EECF244321}">
                <p14:modId xmlns:p14="http://schemas.microsoft.com/office/powerpoint/2010/main" val="2629659357"/>
              </p:ext>
            </p:extLst>
          </p:nvPr>
        </p:nvGraphicFramePr>
        <p:xfrm>
          <a:off x="395536" y="1137341"/>
          <a:ext cx="6096000" cy="741680"/>
        </p:xfrm>
        <a:graphic>
          <a:graphicData uri="http://schemas.openxmlformats.org/drawingml/2006/table">
            <a:tbl>
              <a:tblPr firstRow="1" bandRow="1">
                <a:tableStyleId>{5C22544A-7EE6-4342-B048-85BDC9FD1C3A}</a:tableStyleId>
              </a:tblPr>
              <a:tblGrid>
                <a:gridCol w="3048000">
                  <a:extLst>
                    <a:ext uri="{9D8B030D-6E8A-4147-A177-3AD203B41FA5}">
                      <a16:colId xmlns:a16="http://schemas.microsoft.com/office/drawing/2014/main" val="20000"/>
                    </a:ext>
                  </a:extLst>
                </a:gridCol>
                <a:gridCol w="3048000">
                  <a:extLst>
                    <a:ext uri="{9D8B030D-6E8A-4147-A177-3AD203B41FA5}">
                      <a16:colId xmlns:a16="http://schemas.microsoft.com/office/drawing/2014/main" val="20001"/>
                    </a:ext>
                  </a:extLst>
                </a:gridCol>
              </a:tblGrid>
              <a:tr h="370840">
                <a:tc>
                  <a:txBody>
                    <a:bodyPr/>
                    <a:lstStyle/>
                    <a:p>
                      <a:pPr algn="ctr"/>
                      <a:r>
                        <a:rPr lang="tr-TR" baseline="0" dirty="0" smtClean="0"/>
                        <a:t>FOSİL KAYNAK</a:t>
                      </a:r>
                      <a:endParaRPr lang="tr-TR" dirty="0"/>
                    </a:p>
                  </a:txBody>
                  <a:tcPr/>
                </a:tc>
                <a:tc>
                  <a:txBody>
                    <a:bodyPr/>
                    <a:lstStyle/>
                    <a:p>
                      <a:pPr algn="ctr"/>
                      <a:r>
                        <a:rPr lang="tr-TR" dirty="0" smtClean="0"/>
                        <a:t>YENİLENEBİLİR KAYNAK</a:t>
                      </a:r>
                      <a:endParaRPr lang="tr-TR" dirty="0"/>
                    </a:p>
                  </a:txBody>
                  <a:tcPr/>
                </a:tc>
                <a:extLst>
                  <a:ext uri="{0D108BD9-81ED-4DB2-BD59-A6C34878D82A}">
                    <a16:rowId xmlns:a16="http://schemas.microsoft.com/office/drawing/2014/main" val="10000"/>
                  </a:ext>
                </a:extLst>
              </a:tr>
              <a:tr h="370840">
                <a:tc>
                  <a:txBody>
                    <a:bodyPr/>
                    <a:lstStyle/>
                    <a:p>
                      <a:pPr algn="ctr"/>
                      <a:r>
                        <a:rPr lang="tr-TR" dirty="0" smtClean="0"/>
                        <a:t>%53,0</a:t>
                      </a:r>
                      <a:endParaRPr lang="tr-TR" dirty="0"/>
                    </a:p>
                  </a:txBody>
                  <a:tcPr/>
                </a:tc>
                <a:tc>
                  <a:txBody>
                    <a:bodyPr/>
                    <a:lstStyle/>
                    <a:p>
                      <a:pPr algn="ctr"/>
                      <a:r>
                        <a:rPr lang="tr-TR" dirty="0" smtClean="0"/>
                        <a:t>%47,0</a:t>
                      </a:r>
                      <a:endParaRPr lang="tr-TR" dirty="0"/>
                    </a:p>
                  </a:txBody>
                  <a:tcPr/>
                </a:tc>
                <a:extLst>
                  <a:ext uri="{0D108BD9-81ED-4DB2-BD59-A6C34878D82A}">
                    <a16:rowId xmlns:a16="http://schemas.microsoft.com/office/drawing/2014/main" val="10001"/>
                  </a:ext>
                </a:extLst>
              </a:tr>
            </a:tbl>
          </a:graphicData>
        </a:graphic>
      </p:graphicFrame>
      <p:sp>
        <p:nvSpPr>
          <p:cNvPr id="2" name="Metin kutusu 1"/>
          <p:cNvSpPr txBox="1"/>
          <p:nvPr/>
        </p:nvSpPr>
        <p:spPr>
          <a:xfrm>
            <a:off x="6679890" y="1158459"/>
            <a:ext cx="2016224" cy="646331"/>
          </a:xfrm>
          <a:prstGeom prst="rect">
            <a:avLst/>
          </a:prstGeom>
          <a:noFill/>
        </p:spPr>
        <p:txBody>
          <a:bodyPr wrap="square" rtlCol="0">
            <a:spAutoFit/>
          </a:bodyPr>
          <a:lstStyle/>
          <a:p>
            <a:pPr algn="ctr"/>
            <a:r>
              <a:rPr lang="tr-TR" dirty="0" smtClean="0">
                <a:solidFill>
                  <a:srgbClr val="FF0000"/>
                </a:solidFill>
              </a:rPr>
              <a:t>(</a:t>
            </a:r>
            <a:r>
              <a:rPr lang="tr-TR" dirty="0" err="1" smtClean="0">
                <a:solidFill>
                  <a:srgbClr val="FF0000"/>
                </a:solidFill>
              </a:rPr>
              <a:t>Biyokütle</a:t>
            </a:r>
            <a:r>
              <a:rPr lang="tr-TR" dirty="0" smtClean="0">
                <a:solidFill>
                  <a:srgbClr val="FF0000"/>
                </a:solidFill>
              </a:rPr>
              <a:t> ve Atık Isı Dahil: %48)</a:t>
            </a:r>
            <a:endParaRPr lang="tr-TR" dirty="0">
              <a:solidFill>
                <a:srgbClr val="FF0000"/>
              </a:solidFill>
            </a:endParaRPr>
          </a:p>
        </p:txBody>
      </p:sp>
    </p:spTree>
    <p:extLst>
      <p:ext uri="{BB962C8B-B14F-4D97-AF65-F5344CB8AC3E}">
        <p14:creationId xmlns:p14="http://schemas.microsoft.com/office/powerpoint/2010/main" val="2797441537"/>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ayt Numarası Yer Tutucusu 8"/>
          <p:cNvSpPr>
            <a:spLocks noGrp="1"/>
          </p:cNvSpPr>
          <p:nvPr>
            <p:ph type="sldNum" sz="quarter" idx="12"/>
          </p:nvPr>
        </p:nvSpPr>
        <p:spPr/>
        <p:txBody>
          <a:bodyPr/>
          <a:lstStyle/>
          <a:p>
            <a:fld id="{2980368C-8C33-40A0-AE12-C79D8B8014BE}" type="slidenum">
              <a:rPr lang="tr-TR" sz="1400" smtClean="0"/>
              <a:pPr/>
              <a:t>29</a:t>
            </a:fld>
            <a:endParaRPr lang="tr-TR" sz="1400" dirty="0"/>
          </a:p>
        </p:txBody>
      </p:sp>
      <p:sp>
        <p:nvSpPr>
          <p:cNvPr id="7" name="Title 1"/>
          <p:cNvSpPr txBox="1">
            <a:spLocks/>
          </p:cNvSpPr>
          <p:nvPr/>
        </p:nvSpPr>
        <p:spPr>
          <a:xfrm>
            <a:off x="0" y="-15448"/>
            <a:ext cx="8352000" cy="830997"/>
          </a:xfrm>
          <a:prstGeom prst="rect">
            <a:avLst/>
          </a:prstGeom>
          <a:solidFill>
            <a:srgbClr val="FFFF66"/>
          </a:solidFill>
        </p:spPr>
        <p:txBody>
          <a:bodyPr vert="horz" wrap="square" lIns="91440" tIns="45720" rIns="91440" bIns="45720" rtlCol="0" anchor="ctr">
            <a:sp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tr-TR" sz="2400" b="1" dirty="0" smtClean="0">
                <a:solidFill>
                  <a:srgbClr val="000099"/>
                </a:solidFill>
                <a:latin typeface="Arial Black" panose="020B0A04020102020204" pitchFamily="34" charset="0"/>
              </a:rPr>
              <a:t>Yıl Sonu İtibarıyla 2018 Yılı Elektrik Üretiminin Kaynaklara Dağılımı (%)</a:t>
            </a:r>
            <a:endParaRPr lang="tr-TR" sz="2400" dirty="0">
              <a:solidFill>
                <a:srgbClr val="000099"/>
              </a:solidFill>
            </a:endParaRPr>
          </a:p>
        </p:txBody>
      </p:sp>
      <p:sp>
        <p:nvSpPr>
          <p:cNvPr id="2" name="Dikdörtgen 1"/>
          <p:cNvSpPr/>
          <p:nvPr/>
        </p:nvSpPr>
        <p:spPr>
          <a:xfrm>
            <a:off x="2118092" y="6062998"/>
            <a:ext cx="7031134" cy="369332"/>
          </a:xfrm>
          <a:prstGeom prst="rect">
            <a:avLst/>
          </a:prstGeom>
        </p:spPr>
        <p:txBody>
          <a:bodyPr wrap="square">
            <a:spAutoFit/>
          </a:bodyPr>
          <a:lstStyle/>
          <a:p>
            <a:pPr algn="ctr"/>
            <a:r>
              <a:rPr lang="tr-TR" b="1" dirty="0" smtClean="0">
                <a:solidFill>
                  <a:srgbClr val="990099"/>
                </a:solidFill>
              </a:rPr>
              <a:t>ÜRETİMDE;  FOSİL </a:t>
            </a:r>
            <a:r>
              <a:rPr lang="tr-TR" b="1" dirty="0">
                <a:solidFill>
                  <a:srgbClr val="990099"/>
                </a:solidFill>
              </a:rPr>
              <a:t>YAKIT PAYI : % </a:t>
            </a:r>
            <a:r>
              <a:rPr lang="tr-TR" b="1" dirty="0" smtClean="0">
                <a:solidFill>
                  <a:srgbClr val="990099"/>
                </a:solidFill>
              </a:rPr>
              <a:t>77,7  ve  YENİLENEBİLİR PAYI  </a:t>
            </a:r>
            <a:r>
              <a:rPr lang="tr-TR" b="1" dirty="0">
                <a:solidFill>
                  <a:srgbClr val="990099"/>
                </a:solidFill>
              </a:rPr>
              <a:t>: % </a:t>
            </a:r>
            <a:r>
              <a:rPr lang="tr-TR" b="1" dirty="0" smtClean="0">
                <a:solidFill>
                  <a:srgbClr val="990099"/>
                </a:solidFill>
              </a:rPr>
              <a:t>32,3</a:t>
            </a:r>
            <a:endParaRPr lang="tr-TR" b="1" dirty="0">
              <a:solidFill>
                <a:srgbClr val="990099"/>
              </a:solidFill>
            </a:endParaRPr>
          </a:p>
        </p:txBody>
      </p:sp>
      <p:sp>
        <p:nvSpPr>
          <p:cNvPr id="8" name="Metin kutusu 7"/>
          <p:cNvSpPr txBox="1"/>
          <p:nvPr/>
        </p:nvSpPr>
        <p:spPr>
          <a:xfrm>
            <a:off x="2195736" y="5601333"/>
            <a:ext cx="6775226" cy="461665"/>
          </a:xfrm>
          <a:prstGeom prst="rect">
            <a:avLst/>
          </a:prstGeom>
          <a:noFill/>
        </p:spPr>
        <p:txBody>
          <a:bodyPr wrap="square" rtlCol="0">
            <a:spAutoFit/>
          </a:bodyPr>
          <a:lstStyle/>
          <a:p>
            <a:pPr algn="ctr"/>
            <a:r>
              <a:rPr lang="tr-TR" sz="2400" b="1" dirty="0" smtClean="0">
                <a:solidFill>
                  <a:srgbClr val="990099"/>
                </a:solidFill>
              </a:rPr>
              <a:t>TOPLAM ÜRETİM : 300.717 GWh</a:t>
            </a:r>
            <a:endParaRPr lang="tr-TR" sz="2400" b="1" dirty="0">
              <a:solidFill>
                <a:srgbClr val="990099"/>
              </a:solidFill>
            </a:endParaRPr>
          </a:p>
        </p:txBody>
      </p:sp>
      <p:sp>
        <p:nvSpPr>
          <p:cNvPr id="3" name="Dikdörtgen 2"/>
          <p:cNvSpPr/>
          <p:nvPr/>
        </p:nvSpPr>
        <p:spPr>
          <a:xfrm>
            <a:off x="179512" y="6473143"/>
            <a:ext cx="2520280" cy="307777"/>
          </a:xfrm>
          <a:prstGeom prst="rect">
            <a:avLst/>
          </a:prstGeom>
        </p:spPr>
        <p:txBody>
          <a:bodyPr wrap="square">
            <a:spAutoFit/>
          </a:bodyPr>
          <a:lstStyle/>
          <a:p>
            <a:r>
              <a:rPr lang="tr-TR" sz="1400" dirty="0" smtClean="0">
                <a:solidFill>
                  <a:srgbClr val="C00000"/>
                </a:solidFill>
              </a:rPr>
              <a:t>Kaynak:</a:t>
            </a:r>
            <a:r>
              <a:rPr lang="tr-TR" sz="1400" dirty="0" smtClean="0"/>
              <a:t> http</a:t>
            </a:r>
            <a:r>
              <a:rPr lang="tr-TR" sz="1400" dirty="0"/>
              <a:t>://</a:t>
            </a:r>
            <a:r>
              <a:rPr lang="tr-TR" sz="1400" dirty="0" smtClean="0"/>
              <a:t>www.teias.gov.tr</a:t>
            </a:r>
            <a:endParaRPr lang="tr-TR" sz="1400" dirty="0"/>
          </a:p>
        </p:txBody>
      </p:sp>
      <p:graphicFrame>
        <p:nvGraphicFramePr>
          <p:cNvPr id="11" name="Grafik 10"/>
          <p:cNvGraphicFramePr>
            <a:graphicFrameLocks/>
          </p:cNvGraphicFramePr>
          <p:nvPr>
            <p:extLst>
              <p:ext uri="{D42A27DB-BD31-4B8C-83A1-F6EECF244321}">
                <p14:modId xmlns:p14="http://schemas.microsoft.com/office/powerpoint/2010/main" val="802221726"/>
              </p:ext>
            </p:extLst>
          </p:nvPr>
        </p:nvGraphicFramePr>
        <p:xfrm>
          <a:off x="2118092" y="815549"/>
          <a:ext cx="6821344" cy="4485337"/>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2" name="Grafik 11"/>
          <p:cNvGraphicFramePr>
            <a:graphicFrameLocks/>
          </p:cNvGraphicFramePr>
          <p:nvPr>
            <p:extLst>
              <p:ext uri="{D42A27DB-BD31-4B8C-83A1-F6EECF244321}">
                <p14:modId xmlns:p14="http://schemas.microsoft.com/office/powerpoint/2010/main" val="1553094059"/>
              </p:ext>
            </p:extLst>
          </p:nvPr>
        </p:nvGraphicFramePr>
        <p:xfrm>
          <a:off x="33718" y="3757682"/>
          <a:ext cx="3600400" cy="2674648"/>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1166347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1"/>
          <p:cNvSpPr txBox="1">
            <a:spLocks/>
          </p:cNvSpPr>
          <p:nvPr/>
        </p:nvSpPr>
        <p:spPr>
          <a:xfrm>
            <a:off x="0" y="476672"/>
            <a:ext cx="8783638" cy="3528591"/>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742950" indent="-115888">
              <a:buClr>
                <a:srgbClr val="470E9A"/>
              </a:buClr>
              <a:buSzPct val="100000"/>
              <a:buFont typeface="+mj-lt"/>
              <a:buAutoNum type="arabicPeriod"/>
            </a:pPr>
            <a:endParaRPr lang="tr-TR" sz="4800" b="1" dirty="0" smtClean="0">
              <a:solidFill>
                <a:srgbClr val="470E9A"/>
              </a:solidFill>
            </a:endParaRPr>
          </a:p>
        </p:txBody>
      </p:sp>
      <p:sp>
        <p:nvSpPr>
          <p:cNvPr id="8" name="Slayt Numarası Yer Tutucusu 7"/>
          <p:cNvSpPr>
            <a:spLocks noGrp="1"/>
          </p:cNvSpPr>
          <p:nvPr>
            <p:ph type="sldNum" sz="quarter" idx="12"/>
          </p:nvPr>
        </p:nvSpPr>
        <p:spPr/>
        <p:txBody>
          <a:bodyPr/>
          <a:lstStyle/>
          <a:p>
            <a:fld id="{2980368C-8C33-40A0-AE12-C79D8B8014BE}" type="slidenum">
              <a:rPr lang="tr-TR" smtClean="0"/>
              <a:pPr/>
              <a:t>3</a:t>
            </a:fld>
            <a:endParaRPr lang="tr-TR" dirty="0"/>
          </a:p>
        </p:txBody>
      </p:sp>
      <p:sp>
        <p:nvSpPr>
          <p:cNvPr id="2049" name="Rectangle 1"/>
          <p:cNvSpPr>
            <a:spLocks noChangeArrowheads="1"/>
          </p:cNvSpPr>
          <p:nvPr/>
        </p:nvSpPr>
        <p:spPr bwMode="auto">
          <a:xfrm>
            <a:off x="0" y="845512"/>
            <a:ext cx="8604448" cy="187743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tab pos="381000" algn="l"/>
              </a:tabLst>
            </a:pPr>
            <a:endParaRPr kumimoji="0" lang="tr-TR" sz="25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tab pos="381000" algn="l"/>
              </a:tabLst>
            </a:pPr>
            <a:endParaRPr lang="tr-TR" sz="2500" dirty="0" smtClean="0">
              <a:latin typeface="Arial" pitchFamily="34" charset="0"/>
              <a:ea typeface="Times New Roman" pitchFamily="18"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tab pos="381000" algn="l"/>
              </a:tabLst>
            </a:pPr>
            <a:endParaRPr kumimoji="0" lang="tr-TR" sz="25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tab pos="381000" algn="l"/>
              </a:tabLst>
            </a:pPr>
            <a:endParaRPr kumimoji="0" lang="tr-TR" sz="25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381000" algn="l"/>
              </a:tabLst>
            </a:pPr>
            <a:r>
              <a:rPr kumimoji="0" lang="tr-TR" sz="1600" b="0" i="0" u="none" strike="noStrike" cap="none" normalizeH="0" baseline="0" dirty="0" smtClean="0">
                <a:ln>
                  <a:noFill/>
                </a:ln>
                <a:solidFill>
                  <a:schemeClr val="tx1"/>
                </a:solidFill>
                <a:effectLst/>
                <a:latin typeface="Arial" pitchFamily="34" charset="0"/>
                <a:cs typeface="Arial" pitchFamily="34" charset="0"/>
              </a:rPr>
              <a:t> </a:t>
            </a:r>
          </a:p>
        </p:txBody>
      </p:sp>
      <p:sp>
        <p:nvSpPr>
          <p:cNvPr id="329729" name="Rectangle 1"/>
          <p:cNvSpPr>
            <a:spLocks noChangeArrowheads="1"/>
          </p:cNvSpPr>
          <p:nvPr/>
        </p:nvSpPr>
        <p:spPr bwMode="auto">
          <a:xfrm>
            <a:off x="251520" y="886229"/>
            <a:ext cx="8426338" cy="475514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just" eaLnBrk="0" fontAlgn="base" hangingPunct="0">
              <a:spcBef>
                <a:spcPct val="0"/>
              </a:spcBef>
              <a:spcAft>
                <a:spcPts val="600"/>
              </a:spcAft>
              <a:tabLst>
                <a:tab pos="381000" algn="l"/>
              </a:tabLst>
            </a:pPr>
            <a:r>
              <a:rPr lang="tr-TR" sz="1600" b="1" dirty="0" smtClean="0">
                <a:latin typeface="Arial" pitchFamily="34" charset="0"/>
                <a:ea typeface="Times New Roman" pitchFamily="18" charset="0"/>
                <a:cs typeface="Calibri" pitchFamily="34" charset="0"/>
              </a:rPr>
              <a:t>İklim değişikliğinin olumsuz sonuçlarının sınırlanabilmesi için enerji üretiminde öncelik ve ağırlığın, fosil yakıtlara değil, yeni ve yenilenebilir enerji kaynaklarına verilmesi gerekmektedir</a:t>
            </a:r>
            <a:r>
              <a:rPr lang="tr-TR" sz="1600" b="1" dirty="0" smtClean="0">
                <a:latin typeface="Arial" pitchFamily="34" charset="0"/>
                <a:cs typeface="Arial" pitchFamily="34" charset="0"/>
              </a:rPr>
              <a:t> </a:t>
            </a:r>
          </a:p>
          <a:p>
            <a:pPr marR="0" lvl="0" indent="0" algn="just" eaLnBrk="0" fontAlgn="base" hangingPunct="0">
              <a:lnSpc>
                <a:spcPct val="100000"/>
              </a:lnSpc>
              <a:spcBef>
                <a:spcPct val="0"/>
              </a:spcBef>
              <a:spcAft>
                <a:spcPts val="600"/>
              </a:spcAft>
              <a:buClrTx/>
              <a:buSzTx/>
              <a:buFontTx/>
              <a:buNone/>
              <a:tabLst>
                <a:tab pos="381000" algn="l"/>
              </a:tabLst>
            </a:pPr>
            <a:r>
              <a:rPr lang="tr-TR" sz="1600" b="1" dirty="0" smtClean="0">
                <a:latin typeface="Arial" pitchFamily="34" charset="0"/>
                <a:ea typeface="Times New Roman" pitchFamily="18" charset="0"/>
                <a:cs typeface="Calibri" pitchFamily="34" charset="0"/>
              </a:rPr>
              <a:t>Toplum </a:t>
            </a:r>
            <a:r>
              <a:rPr lang="tr-TR" sz="1600" b="1" dirty="0">
                <a:latin typeface="Arial" pitchFamily="34" charset="0"/>
                <a:ea typeface="Times New Roman" pitchFamily="18" charset="0"/>
                <a:cs typeface="Calibri" pitchFamily="34" charset="0"/>
              </a:rPr>
              <a:t>çıkarını gözeten demokratik bir enerji planı ve programı için, sektörde bütünleşik </a:t>
            </a:r>
            <a:r>
              <a:rPr lang="tr-TR" sz="1600" b="1" dirty="0" smtClean="0">
                <a:latin typeface="Arial" pitchFamily="34" charset="0"/>
                <a:ea typeface="Times New Roman" pitchFamily="18" charset="0"/>
                <a:cs typeface="Calibri" pitchFamily="34" charset="0"/>
              </a:rPr>
              <a:t>kaynak  </a:t>
            </a:r>
            <a:r>
              <a:rPr lang="tr-TR" sz="1600" b="1" dirty="0">
                <a:latin typeface="Arial" pitchFamily="34" charset="0"/>
                <a:ea typeface="Times New Roman" pitchFamily="18" charset="0"/>
                <a:cs typeface="Calibri" pitchFamily="34" charset="0"/>
              </a:rPr>
              <a:t>planlaması zorunludur.Toplum yararını gözetecek olan bu planlama; enerji üretiminin </a:t>
            </a:r>
            <a:r>
              <a:rPr lang="tr-TR" sz="1600" b="1" dirty="0" smtClean="0">
                <a:latin typeface="Arial" pitchFamily="34" charset="0"/>
                <a:ea typeface="Times New Roman" pitchFamily="18" charset="0"/>
                <a:cs typeface="Calibri" pitchFamily="34" charset="0"/>
              </a:rPr>
              <a:t>dayanacağı  </a:t>
            </a:r>
            <a:r>
              <a:rPr lang="tr-TR" sz="1600" b="1" dirty="0">
                <a:latin typeface="Arial" pitchFamily="34" charset="0"/>
                <a:ea typeface="Times New Roman" pitchFamily="18" charset="0"/>
                <a:cs typeface="Calibri" pitchFamily="34" charset="0"/>
              </a:rPr>
              <a:t>kaynakların seçimi, yenilenebilir enerji kaynaklarına öncelik ve ağırlık verilmesi, enerji </a:t>
            </a:r>
            <a:r>
              <a:rPr lang="tr-TR" sz="1600" b="1" dirty="0" smtClean="0">
                <a:latin typeface="Arial" pitchFamily="34" charset="0"/>
                <a:ea typeface="Times New Roman" pitchFamily="18" charset="0"/>
                <a:cs typeface="Calibri" pitchFamily="34" charset="0"/>
              </a:rPr>
              <a:t>tüketim  </a:t>
            </a:r>
            <a:r>
              <a:rPr lang="tr-TR" sz="1600" b="1" dirty="0">
                <a:latin typeface="Arial" pitchFamily="34" charset="0"/>
                <a:ea typeface="Times New Roman" pitchFamily="18" charset="0"/>
                <a:cs typeface="Calibri" pitchFamily="34" charset="0"/>
              </a:rPr>
              <a:t>eğilimlerinin incelenmesi, talep tarafı yönetim uygulamalarının üzerinde yoğunlaşma, enerjinin </a:t>
            </a:r>
            <a:r>
              <a:rPr lang="tr-TR" sz="1600" b="1" dirty="0" smtClean="0">
                <a:latin typeface="Arial" pitchFamily="34" charset="0"/>
                <a:ea typeface="Times New Roman" pitchFamily="18" charset="0"/>
                <a:cs typeface="Calibri" pitchFamily="34" charset="0"/>
              </a:rPr>
              <a:t>daha  </a:t>
            </a:r>
            <a:r>
              <a:rPr lang="tr-TR" sz="1600" b="1" dirty="0">
                <a:latin typeface="Arial" pitchFamily="34" charset="0"/>
                <a:ea typeface="Times New Roman" pitchFamily="18" charset="0"/>
                <a:cs typeface="Calibri" pitchFamily="34" charset="0"/>
              </a:rPr>
              <a:t>verimli kullanımı, enerji ekipmanlarının yerli üretimi, çevreye verilen zararın asgari düzeyde olması</a:t>
            </a:r>
            <a:r>
              <a:rPr lang="tr-TR" sz="1600" b="1" dirty="0" smtClean="0">
                <a:latin typeface="Arial" pitchFamily="34" charset="0"/>
                <a:ea typeface="Times New Roman" pitchFamily="18" charset="0"/>
                <a:cs typeface="Calibri" pitchFamily="34" charset="0"/>
              </a:rPr>
              <a:t>,  </a:t>
            </a:r>
            <a:r>
              <a:rPr lang="tr-TR" sz="1600" b="1" dirty="0">
                <a:latin typeface="Arial" pitchFamily="34" charset="0"/>
                <a:ea typeface="Times New Roman" pitchFamily="18" charset="0"/>
                <a:cs typeface="Calibri" pitchFamily="34" charset="0"/>
              </a:rPr>
              <a:t>iklim değişikliğine olumsuz etkilerin sınırlanması, yatırımın yapılacağı yerde yaşayan insanların </a:t>
            </a:r>
            <a:r>
              <a:rPr lang="tr-TR" sz="1600" b="1" dirty="0" smtClean="0">
                <a:latin typeface="Arial" pitchFamily="34" charset="0"/>
                <a:ea typeface="Times New Roman" pitchFamily="18" charset="0"/>
                <a:cs typeface="Calibri" pitchFamily="34" charset="0"/>
              </a:rPr>
              <a:t>hak  </a:t>
            </a:r>
            <a:r>
              <a:rPr lang="tr-TR" sz="1600" b="1" dirty="0">
                <a:latin typeface="Arial" pitchFamily="34" charset="0"/>
                <a:ea typeface="Times New Roman" pitchFamily="18" charset="0"/>
                <a:cs typeface="Calibri" pitchFamily="34" charset="0"/>
              </a:rPr>
              <a:t>ve çıkarlarının korunması vb. ölçütler gözetilerek demokratik katılım mekanizmalarıyla yapılmalıdır.</a:t>
            </a:r>
          </a:p>
          <a:p>
            <a:pPr marR="0" lvl="0" indent="0" algn="just" eaLnBrk="0" fontAlgn="base" hangingPunct="0">
              <a:lnSpc>
                <a:spcPct val="100000"/>
              </a:lnSpc>
              <a:spcBef>
                <a:spcPct val="0"/>
              </a:spcBef>
              <a:spcAft>
                <a:spcPts val="600"/>
              </a:spcAft>
              <a:buClrTx/>
              <a:buSzTx/>
              <a:buFontTx/>
              <a:buNone/>
              <a:tabLst>
                <a:tab pos="381000" algn="l"/>
              </a:tabLst>
            </a:pPr>
            <a:r>
              <a:rPr lang="tr-TR" sz="1600" b="1" dirty="0">
                <a:latin typeface="Arial" pitchFamily="34" charset="0"/>
                <a:ea typeface="Times New Roman" pitchFamily="18" charset="0"/>
                <a:cs typeface="Calibri" pitchFamily="34" charset="0"/>
              </a:rPr>
              <a:t>Planlama çalışmalarına; kültür ve tabiat varlıklarını koruyan, çevresel ve sosyal etkileri </a:t>
            </a:r>
            <a:r>
              <a:rPr lang="tr-TR" sz="1600" b="1" dirty="0" smtClean="0">
                <a:latin typeface="Arial" pitchFamily="34" charset="0"/>
                <a:ea typeface="Times New Roman" pitchFamily="18" charset="0"/>
                <a:cs typeface="Calibri" pitchFamily="34" charset="0"/>
              </a:rPr>
              <a:t>itibarıyla sorunsuz</a:t>
            </a:r>
            <a:r>
              <a:rPr lang="tr-TR" sz="1600" b="1" dirty="0">
                <a:latin typeface="Arial" pitchFamily="34" charset="0"/>
                <a:ea typeface="Times New Roman" pitchFamily="18" charset="0"/>
                <a:cs typeface="Calibri" pitchFamily="34" charset="0"/>
              </a:rPr>
              <a:t>, bireysel ve toplumsal haklara karşı saygılı, nükleer macera peşinde koşmayan</a:t>
            </a:r>
            <a:r>
              <a:rPr lang="tr-TR" sz="1600" b="1" dirty="0" smtClean="0">
                <a:latin typeface="Arial" pitchFamily="34" charset="0"/>
                <a:ea typeface="Times New Roman" pitchFamily="18" charset="0"/>
                <a:cs typeface="Calibri" pitchFamily="34" charset="0"/>
              </a:rPr>
              <a:t>, özelleştirme</a:t>
            </a:r>
            <a:r>
              <a:rPr lang="tr-TR" sz="1600" b="1" dirty="0">
                <a:latin typeface="Arial" pitchFamily="34" charset="0"/>
                <a:ea typeface="Times New Roman" pitchFamily="18" charset="0"/>
                <a:cs typeface="Calibri" pitchFamily="34" charset="0"/>
              </a:rPr>
              <a:t>, taşeronlaştırma ve iş güvencesinden yoksun çalışma koşullarından arınmış, </a:t>
            </a:r>
            <a:r>
              <a:rPr lang="tr-TR" sz="1600" b="1" dirty="0" smtClean="0">
                <a:latin typeface="Arial" pitchFamily="34" charset="0"/>
                <a:ea typeface="Times New Roman" pitchFamily="18" charset="0"/>
                <a:cs typeface="Calibri" pitchFamily="34" charset="0"/>
              </a:rPr>
              <a:t>toplumsal  </a:t>
            </a:r>
            <a:r>
              <a:rPr lang="tr-TR" sz="1600" b="1" dirty="0">
                <a:latin typeface="Arial" pitchFamily="34" charset="0"/>
                <a:ea typeface="Times New Roman" pitchFamily="18" charset="0"/>
                <a:cs typeface="Calibri" pitchFamily="34" charset="0"/>
              </a:rPr>
              <a:t>yararı gözeten ve yeniden etkin kamu varlığını öngören bir anlayış egemen olmalıdır.</a:t>
            </a:r>
          </a:p>
          <a:p>
            <a:pPr algn="just" eaLnBrk="0" fontAlgn="base" hangingPunct="0">
              <a:spcBef>
                <a:spcPct val="0"/>
              </a:spcBef>
              <a:spcAft>
                <a:spcPts val="600"/>
              </a:spcAft>
              <a:tabLst>
                <a:tab pos="381000" algn="l"/>
              </a:tabLst>
            </a:pPr>
            <a:endParaRPr lang="tr-TR" sz="1600" b="1" dirty="0">
              <a:latin typeface="Arial" pitchFamily="34" charset="0"/>
              <a:ea typeface="Times New Roman" pitchFamily="18" charset="0"/>
              <a:cs typeface="Calibri" pitchFamily="34" charset="0"/>
            </a:endParaRPr>
          </a:p>
        </p:txBody>
      </p:sp>
      <p:sp>
        <p:nvSpPr>
          <p:cNvPr id="6" name="Metin kutusu 5"/>
          <p:cNvSpPr txBox="1"/>
          <p:nvPr/>
        </p:nvSpPr>
        <p:spPr>
          <a:xfrm>
            <a:off x="21382" y="159070"/>
            <a:ext cx="1986441" cy="584775"/>
          </a:xfrm>
          <a:prstGeom prst="rect">
            <a:avLst/>
          </a:prstGeom>
          <a:noFill/>
        </p:spPr>
        <p:txBody>
          <a:bodyPr wrap="none" rtlCol="0">
            <a:spAutoFit/>
          </a:bodyPr>
          <a:lstStyle/>
          <a:p>
            <a:r>
              <a:rPr lang="tr-TR" sz="3200" b="1" dirty="0" smtClean="0">
                <a:solidFill>
                  <a:srgbClr val="C00000"/>
                </a:solidFill>
                <a:latin typeface="Arial" pitchFamily="34" charset="0"/>
                <a:ea typeface="Times New Roman" pitchFamily="18" charset="0"/>
                <a:cs typeface="Arial" pitchFamily="34" charset="0"/>
              </a:rPr>
              <a:t>SUNUŞ-2</a:t>
            </a:r>
            <a:endParaRPr lang="tr-TR" sz="3200" b="1" dirty="0">
              <a:solidFill>
                <a:srgbClr val="C00000"/>
              </a:solidFill>
              <a:latin typeface="Arial" pitchFamily="34" charset="0"/>
              <a:cs typeface="Arial" pitchFamily="34" charset="0"/>
            </a:endParaRPr>
          </a:p>
        </p:txBody>
      </p:sp>
    </p:spTree>
    <p:extLst>
      <p:ext uri="{BB962C8B-B14F-4D97-AF65-F5344CB8AC3E}">
        <p14:creationId xmlns:p14="http://schemas.microsoft.com/office/powerpoint/2010/main" val="3741772238"/>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etin kutusu 10"/>
          <p:cNvSpPr txBox="1">
            <a:spLocks noChangeArrowheads="1"/>
          </p:cNvSpPr>
          <p:nvPr/>
        </p:nvSpPr>
        <p:spPr bwMode="auto">
          <a:xfrm>
            <a:off x="167539" y="6223943"/>
            <a:ext cx="5857916" cy="276999"/>
          </a:xfrm>
          <a:prstGeom prst="rect">
            <a:avLst/>
          </a:prstGeom>
          <a:noFill/>
          <a:ln w="9525">
            <a:noFill/>
            <a:miter lim="800000"/>
            <a:headEnd/>
            <a:tailEnd/>
          </a:ln>
        </p:spPr>
        <p:txBody>
          <a:bodyPr wrap="square">
            <a:spAutoFit/>
          </a:bodyPr>
          <a:lstStyle/>
          <a:p>
            <a:r>
              <a:rPr lang="tr-TR" altLang="tr-TR" sz="1200" dirty="0">
                <a:solidFill>
                  <a:srgbClr val="C00000"/>
                </a:solidFill>
                <a:latin typeface="Trebuchet MS" pitchFamily="34" charset="0"/>
              </a:rPr>
              <a:t>Kaynak: </a:t>
            </a:r>
            <a:r>
              <a:rPr lang="tr-TR" altLang="tr-TR" sz="1200" dirty="0" smtClean="0">
                <a:solidFill>
                  <a:srgbClr val="0000FF"/>
                </a:solidFill>
                <a:latin typeface="Trebuchet MS" pitchFamily="34" charset="0"/>
              </a:rPr>
              <a:t>Olgun Sakarya, Elektrik  Mühendisi </a:t>
            </a:r>
            <a:endParaRPr lang="tr-TR" altLang="tr-TR" sz="1200" dirty="0">
              <a:solidFill>
                <a:srgbClr val="0000FF"/>
              </a:solidFill>
              <a:latin typeface="Trebuchet MS" pitchFamily="34" charset="0"/>
            </a:endParaRPr>
          </a:p>
        </p:txBody>
      </p:sp>
      <p:sp>
        <p:nvSpPr>
          <p:cNvPr id="10" name="Slayt Numarası Yer Tutucusu 9"/>
          <p:cNvSpPr>
            <a:spLocks noGrp="1"/>
          </p:cNvSpPr>
          <p:nvPr>
            <p:ph type="sldNum" sz="quarter" idx="12"/>
          </p:nvPr>
        </p:nvSpPr>
        <p:spPr/>
        <p:txBody>
          <a:bodyPr/>
          <a:lstStyle/>
          <a:p>
            <a:fld id="{2980368C-8C33-40A0-AE12-C79D8B8014BE}" type="slidenum">
              <a:rPr lang="tr-TR" sz="1400" smtClean="0"/>
              <a:pPr/>
              <a:t>30</a:t>
            </a:fld>
            <a:endParaRPr lang="tr-TR" sz="1400" dirty="0"/>
          </a:p>
        </p:txBody>
      </p:sp>
      <p:sp>
        <p:nvSpPr>
          <p:cNvPr id="11" name="Dikdörtgen 10"/>
          <p:cNvSpPr/>
          <p:nvPr/>
        </p:nvSpPr>
        <p:spPr>
          <a:xfrm>
            <a:off x="0" y="0"/>
            <a:ext cx="8352000" cy="792000"/>
          </a:xfrm>
          <a:prstGeom prst="rect">
            <a:avLst/>
          </a:prstGeom>
          <a:solidFill>
            <a:srgbClr val="FFFF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altLang="tr-TR" sz="2400" dirty="0" smtClean="0">
                <a:solidFill>
                  <a:srgbClr val="000099"/>
                </a:solidFill>
                <a:latin typeface="Arial Black" panose="020B0A04020102020204" pitchFamily="34" charset="0"/>
                <a:ea typeface="+mj-ea"/>
                <a:cs typeface="+mj-cs"/>
              </a:rPr>
              <a:t>Elektrik Üretiminde Yerli–İthal Kaynak Payları, 1984-2018, (%)</a:t>
            </a:r>
            <a:endParaRPr lang="tr-TR" altLang="tr-TR" sz="2400" dirty="0">
              <a:solidFill>
                <a:srgbClr val="000099"/>
              </a:solidFill>
              <a:latin typeface="Arial Black" panose="020B0A04020102020204" pitchFamily="34" charset="0"/>
              <a:ea typeface="+mj-ea"/>
              <a:cs typeface="+mj-cs"/>
            </a:endParaRPr>
          </a:p>
        </p:txBody>
      </p:sp>
      <p:graphicFrame>
        <p:nvGraphicFramePr>
          <p:cNvPr id="6" name="Grafik 5"/>
          <p:cNvGraphicFramePr>
            <a:graphicFrameLocks/>
          </p:cNvGraphicFramePr>
          <p:nvPr>
            <p:extLst>
              <p:ext uri="{D42A27DB-BD31-4B8C-83A1-F6EECF244321}">
                <p14:modId xmlns:p14="http://schemas.microsoft.com/office/powerpoint/2010/main" val="156974249"/>
              </p:ext>
            </p:extLst>
          </p:nvPr>
        </p:nvGraphicFramePr>
        <p:xfrm>
          <a:off x="167539" y="980728"/>
          <a:ext cx="8796949" cy="5112568"/>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703692788"/>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3 Dikdörtgen"/>
          <p:cNvSpPr/>
          <p:nvPr/>
        </p:nvSpPr>
        <p:spPr>
          <a:xfrm>
            <a:off x="7333" y="8839"/>
            <a:ext cx="8352000" cy="830997"/>
          </a:xfrm>
          <a:prstGeom prst="rect">
            <a:avLst/>
          </a:prstGeom>
          <a:solidFill>
            <a:srgbClr val="FFFF66"/>
          </a:solidFill>
        </p:spPr>
        <p:txBody>
          <a:bodyPr wrap="square">
            <a:spAutoFit/>
          </a:bodyPr>
          <a:lstStyle/>
          <a:p>
            <a:pPr algn="ctr"/>
            <a:r>
              <a:rPr lang="tr-TR" sz="2400" b="1" kern="0" dirty="0" smtClean="0">
                <a:solidFill>
                  <a:srgbClr val="000099"/>
                </a:solidFill>
                <a:latin typeface="Arial Black" pitchFamily="34" charset="0"/>
                <a:cs typeface="Arial" pitchFamily="34" charset="0"/>
              </a:rPr>
              <a:t>Elektrik Üretiminde Kamu ve Özel Sektör Paylarının Gelişimi, 2002-2018</a:t>
            </a:r>
          </a:p>
        </p:txBody>
      </p:sp>
      <p:sp>
        <p:nvSpPr>
          <p:cNvPr id="9" name="Slayt Numarası Yer Tutucusu 8"/>
          <p:cNvSpPr>
            <a:spLocks noGrp="1"/>
          </p:cNvSpPr>
          <p:nvPr>
            <p:ph type="sldNum" sz="quarter" idx="12"/>
          </p:nvPr>
        </p:nvSpPr>
        <p:spPr>
          <a:xfrm>
            <a:off x="8604448" y="6453337"/>
            <a:ext cx="566103" cy="404664"/>
          </a:xfrm>
        </p:spPr>
        <p:txBody>
          <a:bodyPr/>
          <a:lstStyle/>
          <a:p>
            <a:fld id="{2980368C-8C33-40A0-AE12-C79D8B8014BE}" type="slidenum">
              <a:rPr lang="tr-TR" sz="1400" smtClean="0"/>
              <a:pPr/>
              <a:t>31</a:t>
            </a:fld>
            <a:endParaRPr lang="tr-TR" sz="1400" dirty="0"/>
          </a:p>
        </p:txBody>
      </p:sp>
      <p:sp>
        <p:nvSpPr>
          <p:cNvPr id="2" name="Dikdörtgen 1"/>
          <p:cNvSpPr/>
          <p:nvPr/>
        </p:nvSpPr>
        <p:spPr>
          <a:xfrm>
            <a:off x="179513" y="6084005"/>
            <a:ext cx="1656184" cy="307777"/>
          </a:xfrm>
          <a:prstGeom prst="rect">
            <a:avLst/>
          </a:prstGeom>
        </p:spPr>
        <p:txBody>
          <a:bodyPr wrap="square">
            <a:spAutoFit/>
          </a:bodyPr>
          <a:lstStyle/>
          <a:p>
            <a:r>
              <a:rPr lang="tr-TR" sz="1400" dirty="0" smtClean="0">
                <a:solidFill>
                  <a:srgbClr val="C00000"/>
                </a:solidFill>
              </a:rPr>
              <a:t>Kaynak:</a:t>
            </a:r>
            <a:r>
              <a:rPr lang="tr-TR" sz="1400" dirty="0" smtClean="0"/>
              <a:t> </a:t>
            </a:r>
            <a:r>
              <a:rPr lang="tr-TR" sz="1400" dirty="0" smtClean="0">
                <a:solidFill>
                  <a:srgbClr val="0000FF"/>
                </a:solidFill>
              </a:rPr>
              <a:t>TEİAŞ</a:t>
            </a:r>
            <a:endParaRPr lang="tr-TR" sz="1400" dirty="0">
              <a:solidFill>
                <a:srgbClr val="0000FF"/>
              </a:solidFill>
            </a:endParaRPr>
          </a:p>
        </p:txBody>
      </p:sp>
      <p:graphicFrame>
        <p:nvGraphicFramePr>
          <p:cNvPr id="6" name="Grafik 5"/>
          <p:cNvGraphicFramePr>
            <a:graphicFrameLocks/>
          </p:cNvGraphicFramePr>
          <p:nvPr>
            <p:extLst/>
          </p:nvPr>
        </p:nvGraphicFramePr>
        <p:xfrm>
          <a:off x="323529" y="980728"/>
          <a:ext cx="8424936" cy="4968552"/>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137809970"/>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Dikdörtgen 4"/>
          <p:cNvSpPr>
            <a:spLocks noChangeArrowheads="1"/>
          </p:cNvSpPr>
          <p:nvPr/>
        </p:nvSpPr>
        <p:spPr bwMode="auto">
          <a:xfrm>
            <a:off x="107950" y="836613"/>
            <a:ext cx="9012238" cy="923330"/>
          </a:xfrm>
          <a:prstGeom prst="rect">
            <a:avLst/>
          </a:prstGeom>
          <a:noFill/>
          <a:ln w="9525">
            <a:noFill/>
            <a:miter lim="800000"/>
            <a:headEnd/>
            <a:tailEnd/>
          </a:ln>
        </p:spPr>
        <p:txBody>
          <a:bodyPr wrap="square">
            <a:spAutoFit/>
          </a:bodyPr>
          <a:lstStyle/>
          <a:p>
            <a:pPr algn="just"/>
            <a:r>
              <a:rPr lang="tr-TR" b="1" dirty="0">
                <a:solidFill>
                  <a:srgbClr val="C00000"/>
                </a:solidFill>
                <a:latin typeface="Calibri" pitchFamily="34" charset="0"/>
              </a:rPr>
              <a:t>2017</a:t>
            </a:r>
            <a:r>
              <a:rPr lang="tr-TR" b="1" dirty="0" smtClean="0">
                <a:latin typeface="Calibri" pitchFamily="34" charset="0"/>
              </a:rPr>
              <a:t> yılında </a:t>
            </a:r>
            <a:r>
              <a:rPr lang="tr-TR" b="1" dirty="0">
                <a:latin typeface="Calibri" pitchFamily="34" charset="0"/>
              </a:rPr>
              <a:t>ülkemizde </a:t>
            </a:r>
            <a:r>
              <a:rPr lang="tr-TR" b="1" dirty="0" smtClean="0">
                <a:latin typeface="Calibri" pitchFamily="34" charset="0"/>
              </a:rPr>
              <a:t>nihai </a:t>
            </a:r>
            <a:r>
              <a:rPr lang="tr-TR" b="1" dirty="0">
                <a:latin typeface="Calibri" pitchFamily="34" charset="0"/>
              </a:rPr>
              <a:t>tüketime sunulan toplam elektrik enerjisi </a:t>
            </a:r>
            <a:r>
              <a:rPr lang="tr-TR" b="1" dirty="0" smtClean="0">
                <a:solidFill>
                  <a:srgbClr val="C00000"/>
                </a:solidFill>
                <a:latin typeface="Calibri" pitchFamily="34" charset="0"/>
              </a:rPr>
              <a:t>249,0 Milyar </a:t>
            </a:r>
            <a:r>
              <a:rPr lang="tr-TR" b="1" dirty="0">
                <a:solidFill>
                  <a:srgbClr val="C00000"/>
                </a:solidFill>
                <a:latin typeface="Calibri" pitchFamily="34" charset="0"/>
              </a:rPr>
              <a:t>kWh </a:t>
            </a:r>
            <a:r>
              <a:rPr lang="tr-TR" b="1" dirty="0">
                <a:latin typeface="Calibri" pitchFamily="34" charset="0"/>
              </a:rPr>
              <a:t>olup sektörlere göre dağılımı aşağıdaki grafikte verilmiştir. Tüketimdeki en büyük pay </a:t>
            </a:r>
            <a:r>
              <a:rPr lang="tr-TR" b="1" dirty="0" smtClean="0">
                <a:solidFill>
                  <a:srgbClr val="C00000"/>
                </a:solidFill>
                <a:latin typeface="Calibri" pitchFamily="34" charset="0"/>
              </a:rPr>
              <a:t>%46,78 </a:t>
            </a:r>
            <a:r>
              <a:rPr lang="tr-TR" b="1" dirty="0">
                <a:latin typeface="Calibri" pitchFamily="34" charset="0"/>
              </a:rPr>
              <a:t>ile sanayiye aittir. </a:t>
            </a:r>
          </a:p>
        </p:txBody>
      </p:sp>
      <p:sp>
        <p:nvSpPr>
          <p:cNvPr id="9" name="Slayt Numarası Yer Tutucusu 8"/>
          <p:cNvSpPr>
            <a:spLocks noGrp="1"/>
          </p:cNvSpPr>
          <p:nvPr>
            <p:ph type="sldNum" sz="quarter" idx="4294967295"/>
          </p:nvPr>
        </p:nvSpPr>
        <p:spPr>
          <a:xfrm>
            <a:off x="8677275" y="6453188"/>
            <a:ext cx="442913" cy="365125"/>
          </a:xfrm>
          <a:prstGeom prst="rect">
            <a:avLst/>
          </a:prstGeom>
          <a:solidFill>
            <a:srgbClr val="990099"/>
          </a:solidFill>
        </p:spPr>
        <p:txBody>
          <a:bodyPr/>
          <a:lstStyle/>
          <a:p>
            <a:pPr>
              <a:defRPr/>
            </a:pPr>
            <a:fld id="{C0129396-DAD7-420A-93E5-C45D5FE155C5}" type="slidenum">
              <a:rPr lang="tr-TR" sz="1400">
                <a:solidFill>
                  <a:schemeClr val="bg1"/>
                </a:solidFill>
              </a:rPr>
              <a:pPr>
                <a:defRPr/>
              </a:pPr>
              <a:t>32</a:t>
            </a:fld>
            <a:endParaRPr lang="tr-TR" sz="1400" dirty="0">
              <a:solidFill>
                <a:schemeClr val="bg1"/>
              </a:solidFill>
            </a:endParaRPr>
          </a:p>
        </p:txBody>
      </p:sp>
      <p:sp>
        <p:nvSpPr>
          <p:cNvPr id="6" name="Dikdörtgen 5"/>
          <p:cNvSpPr/>
          <p:nvPr/>
        </p:nvSpPr>
        <p:spPr>
          <a:xfrm>
            <a:off x="0" y="0"/>
            <a:ext cx="8352000" cy="792000"/>
          </a:xfrm>
          <a:prstGeom prst="rect">
            <a:avLst/>
          </a:prstGeom>
          <a:solidFill>
            <a:srgbClr val="FFFF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altLang="tr-TR" sz="2400" dirty="0" smtClean="0">
                <a:solidFill>
                  <a:srgbClr val="000099"/>
                </a:solidFill>
                <a:latin typeface="Arial Black" panose="020B0A04020102020204" pitchFamily="34" charset="0"/>
                <a:ea typeface="+mj-ea"/>
                <a:cs typeface="+mj-cs"/>
              </a:rPr>
              <a:t>Elektrik Tüketiminin </a:t>
            </a:r>
            <a:r>
              <a:rPr lang="tr-TR" altLang="tr-TR" sz="2400" dirty="0" err="1" smtClean="0">
                <a:solidFill>
                  <a:srgbClr val="000099"/>
                </a:solidFill>
                <a:latin typeface="Arial Black" panose="020B0A04020102020204" pitchFamily="34" charset="0"/>
                <a:ea typeface="+mj-ea"/>
                <a:cs typeface="+mj-cs"/>
              </a:rPr>
              <a:t>Sektörel</a:t>
            </a:r>
            <a:r>
              <a:rPr lang="tr-TR" altLang="tr-TR" sz="2400" dirty="0" smtClean="0">
                <a:solidFill>
                  <a:srgbClr val="000099"/>
                </a:solidFill>
                <a:latin typeface="Arial Black" panose="020B0A04020102020204" pitchFamily="34" charset="0"/>
                <a:ea typeface="+mj-ea"/>
                <a:cs typeface="+mj-cs"/>
              </a:rPr>
              <a:t> Dağılımı, 2017</a:t>
            </a:r>
            <a:endParaRPr lang="tr-TR" altLang="tr-TR" sz="2400" dirty="0">
              <a:solidFill>
                <a:srgbClr val="000099"/>
              </a:solidFill>
              <a:latin typeface="Arial Black" panose="020B0A04020102020204" pitchFamily="34" charset="0"/>
              <a:ea typeface="+mj-ea"/>
              <a:cs typeface="+mj-cs"/>
            </a:endParaRPr>
          </a:p>
        </p:txBody>
      </p:sp>
      <p:sp>
        <p:nvSpPr>
          <p:cNvPr id="7" name="Metin kutusu 6"/>
          <p:cNvSpPr txBox="1"/>
          <p:nvPr/>
        </p:nvSpPr>
        <p:spPr>
          <a:xfrm>
            <a:off x="162704" y="6503025"/>
            <a:ext cx="1547664" cy="338554"/>
          </a:xfrm>
          <a:prstGeom prst="rect">
            <a:avLst/>
          </a:prstGeom>
          <a:noFill/>
        </p:spPr>
        <p:txBody>
          <a:bodyPr wrap="square" rtlCol="0">
            <a:spAutoFit/>
          </a:bodyPr>
          <a:lstStyle/>
          <a:p>
            <a:r>
              <a:rPr lang="tr-TR" sz="1600" dirty="0" smtClean="0">
                <a:solidFill>
                  <a:srgbClr val="FF0000"/>
                </a:solidFill>
              </a:rPr>
              <a:t>Kaynak: </a:t>
            </a:r>
            <a:r>
              <a:rPr lang="tr-TR" sz="1600" dirty="0" smtClean="0">
                <a:solidFill>
                  <a:srgbClr val="0000FF"/>
                </a:solidFill>
              </a:rPr>
              <a:t>TEDAŞ</a:t>
            </a:r>
            <a:endParaRPr lang="tr-TR" sz="1600" dirty="0">
              <a:solidFill>
                <a:srgbClr val="0000FF"/>
              </a:solidFill>
            </a:endParaRPr>
          </a:p>
        </p:txBody>
      </p:sp>
      <p:pic>
        <p:nvPicPr>
          <p:cNvPr id="2" name="Resim 1"/>
          <p:cNvPicPr>
            <a:picLocks noChangeAspect="1"/>
          </p:cNvPicPr>
          <p:nvPr/>
        </p:nvPicPr>
        <p:blipFill>
          <a:blip r:embed="rId2" cstate="print"/>
          <a:stretch>
            <a:fillRect/>
          </a:stretch>
        </p:blipFill>
        <p:spPr>
          <a:xfrm>
            <a:off x="-1260648" y="1759943"/>
            <a:ext cx="11406605" cy="4773582"/>
          </a:xfrm>
          <a:prstGeom prst="rect">
            <a:avLst/>
          </a:prstGeom>
        </p:spPr>
      </p:pic>
    </p:spTree>
    <p:extLst>
      <p:ext uri="{BB962C8B-B14F-4D97-AF65-F5344CB8AC3E}">
        <p14:creationId xmlns:p14="http://schemas.microsoft.com/office/powerpoint/2010/main" val="350284366"/>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ayt Numarası Yer Tutucusu 8"/>
          <p:cNvSpPr>
            <a:spLocks noGrp="1"/>
          </p:cNvSpPr>
          <p:nvPr>
            <p:ph type="sldNum" sz="quarter" idx="4294967295"/>
          </p:nvPr>
        </p:nvSpPr>
        <p:spPr>
          <a:xfrm>
            <a:off x="8677275" y="6453188"/>
            <a:ext cx="442913" cy="365125"/>
          </a:xfrm>
          <a:prstGeom prst="rect">
            <a:avLst/>
          </a:prstGeom>
          <a:solidFill>
            <a:srgbClr val="990099"/>
          </a:solidFill>
        </p:spPr>
        <p:txBody>
          <a:bodyPr/>
          <a:lstStyle/>
          <a:p>
            <a:pPr>
              <a:defRPr/>
            </a:pPr>
            <a:fld id="{C0129396-DAD7-420A-93E5-C45D5FE155C5}" type="slidenum">
              <a:rPr lang="tr-TR" sz="1400">
                <a:solidFill>
                  <a:schemeClr val="bg1"/>
                </a:solidFill>
              </a:rPr>
              <a:pPr>
                <a:defRPr/>
              </a:pPr>
              <a:t>33</a:t>
            </a:fld>
            <a:endParaRPr lang="tr-TR" sz="1400" dirty="0">
              <a:solidFill>
                <a:schemeClr val="bg1"/>
              </a:solidFill>
            </a:endParaRPr>
          </a:p>
        </p:txBody>
      </p:sp>
      <p:sp>
        <p:nvSpPr>
          <p:cNvPr id="6" name="Dikdörtgen 5"/>
          <p:cNvSpPr/>
          <p:nvPr/>
        </p:nvSpPr>
        <p:spPr>
          <a:xfrm>
            <a:off x="0" y="0"/>
            <a:ext cx="8352000" cy="792000"/>
          </a:xfrm>
          <a:prstGeom prst="rect">
            <a:avLst/>
          </a:prstGeom>
          <a:solidFill>
            <a:srgbClr val="FFFF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altLang="tr-TR" sz="2400" dirty="0" smtClean="0">
                <a:solidFill>
                  <a:srgbClr val="000099"/>
                </a:solidFill>
                <a:latin typeface="Arial Black" panose="020B0A04020102020204" pitchFamily="34" charset="0"/>
                <a:ea typeface="+mj-ea"/>
                <a:cs typeface="+mj-cs"/>
              </a:rPr>
              <a:t>Elektrik Tüketiminin </a:t>
            </a:r>
            <a:r>
              <a:rPr lang="tr-TR" altLang="tr-TR" sz="2400" dirty="0" err="1" smtClean="0">
                <a:solidFill>
                  <a:srgbClr val="000099"/>
                </a:solidFill>
                <a:latin typeface="Arial Black" panose="020B0A04020102020204" pitchFamily="34" charset="0"/>
                <a:ea typeface="+mj-ea"/>
                <a:cs typeface="+mj-cs"/>
              </a:rPr>
              <a:t>Sektörel</a:t>
            </a:r>
            <a:r>
              <a:rPr lang="tr-TR" altLang="tr-TR" sz="2400" dirty="0" smtClean="0">
                <a:solidFill>
                  <a:srgbClr val="000099"/>
                </a:solidFill>
                <a:latin typeface="Arial Black" panose="020B0A04020102020204" pitchFamily="34" charset="0"/>
                <a:ea typeface="+mj-ea"/>
                <a:cs typeface="+mj-cs"/>
              </a:rPr>
              <a:t> Dağılımı </a:t>
            </a:r>
          </a:p>
          <a:p>
            <a:pPr algn="ctr"/>
            <a:r>
              <a:rPr lang="tr-TR" altLang="tr-TR" sz="2400" dirty="0" smtClean="0">
                <a:solidFill>
                  <a:srgbClr val="000099"/>
                </a:solidFill>
                <a:latin typeface="Arial Black" panose="020B0A04020102020204" pitchFamily="34" charset="0"/>
                <a:ea typeface="+mj-ea"/>
                <a:cs typeface="+mj-cs"/>
              </a:rPr>
              <a:t>Türkiye ve İstanbul (2002-2017)</a:t>
            </a:r>
            <a:endParaRPr lang="tr-TR" altLang="tr-TR" sz="2400" dirty="0">
              <a:solidFill>
                <a:srgbClr val="000099"/>
              </a:solidFill>
              <a:latin typeface="Arial Black" panose="020B0A04020102020204" pitchFamily="34" charset="0"/>
              <a:ea typeface="+mj-ea"/>
              <a:cs typeface="+mj-cs"/>
            </a:endParaRPr>
          </a:p>
        </p:txBody>
      </p:sp>
      <p:sp>
        <p:nvSpPr>
          <p:cNvPr id="7" name="Metin kutusu 6"/>
          <p:cNvSpPr txBox="1"/>
          <p:nvPr/>
        </p:nvSpPr>
        <p:spPr>
          <a:xfrm>
            <a:off x="162704" y="6503025"/>
            <a:ext cx="1547664" cy="338554"/>
          </a:xfrm>
          <a:prstGeom prst="rect">
            <a:avLst/>
          </a:prstGeom>
          <a:noFill/>
        </p:spPr>
        <p:txBody>
          <a:bodyPr wrap="square" rtlCol="0">
            <a:spAutoFit/>
          </a:bodyPr>
          <a:lstStyle/>
          <a:p>
            <a:r>
              <a:rPr lang="tr-TR" sz="1600" dirty="0" smtClean="0">
                <a:solidFill>
                  <a:srgbClr val="FF0000"/>
                </a:solidFill>
              </a:rPr>
              <a:t>Kaynak: </a:t>
            </a:r>
            <a:r>
              <a:rPr lang="tr-TR" sz="1600" dirty="0" smtClean="0">
                <a:solidFill>
                  <a:srgbClr val="0000FF"/>
                </a:solidFill>
              </a:rPr>
              <a:t>TEDAŞ</a:t>
            </a:r>
            <a:endParaRPr lang="tr-TR" sz="1600" dirty="0">
              <a:solidFill>
                <a:srgbClr val="0000FF"/>
              </a:solidFill>
            </a:endParaRPr>
          </a:p>
        </p:txBody>
      </p:sp>
      <p:pic>
        <p:nvPicPr>
          <p:cNvPr id="10" name="Resim 9"/>
          <p:cNvPicPr>
            <a:picLocks noChangeAspect="1"/>
          </p:cNvPicPr>
          <p:nvPr/>
        </p:nvPicPr>
        <p:blipFill>
          <a:blip r:embed="rId2"/>
          <a:stretch>
            <a:fillRect/>
          </a:stretch>
        </p:blipFill>
        <p:spPr>
          <a:xfrm>
            <a:off x="193727" y="908720"/>
            <a:ext cx="8589567" cy="5400600"/>
          </a:xfrm>
          <a:prstGeom prst="rect">
            <a:avLst/>
          </a:prstGeom>
        </p:spPr>
      </p:pic>
    </p:spTree>
    <p:extLst>
      <p:ext uri="{BB962C8B-B14F-4D97-AF65-F5344CB8AC3E}">
        <p14:creationId xmlns:p14="http://schemas.microsoft.com/office/powerpoint/2010/main" val="70688081"/>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ayt Numarası Yer Tutucusu 8"/>
          <p:cNvSpPr>
            <a:spLocks noGrp="1"/>
          </p:cNvSpPr>
          <p:nvPr>
            <p:ph type="sldNum" sz="quarter" idx="12"/>
          </p:nvPr>
        </p:nvSpPr>
        <p:spPr/>
        <p:txBody>
          <a:bodyPr/>
          <a:lstStyle/>
          <a:p>
            <a:fld id="{2980368C-8C33-40A0-AE12-C79D8B8014BE}" type="slidenum">
              <a:rPr lang="tr-TR" sz="1400" smtClean="0"/>
              <a:pPr/>
              <a:t>34</a:t>
            </a:fld>
            <a:endParaRPr lang="tr-TR" sz="1400" dirty="0"/>
          </a:p>
        </p:txBody>
      </p:sp>
      <p:sp>
        <p:nvSpPr>
          <p:cNvPr id="5" name="Başlık 1"/>
          <p:cNvSpPr txBox="1">
            <a:spLocks/>
          </p:cNvSpPr>
          <p:nvPr/>
        </p:nvSpPr>
        <p:spPr>
          <a:xfrm>
            <a:off x="395536" y="1529482"/>
            <a:ext cx="8298840" cy="1971526"/>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tr-TR" sz="4000" b="1" dirty="0" smtClean="0">
                <a:solidFill>
                  <a:srgbClr val="000099"/>
                </a:solidFill>
                <a:latin typeface="+mn-lt"/>
                <a:ea typeface="+mn-ea"/>
                <a:cs typeface="+mn-cs"/>
              </a:rPr>
              <a:t>4. YEK-DEM</a:t>
            </a:r>
            <a:endParaRPr lang="tr-TR" sz="4000" b="1" dirty="0">
              <a:solidFill>
                <a:srgbClr val="000099"/>
              </a:solidFill>
              <a:latin typeface="+mn-lt"/>
              <a:ea typeface="+mn-ea"/>
              <a:cs typeface="+mn-cs"/>
            </a:endParaRPr>
          </a:p>
          <a:p>
            <a:r>
              <a:rPr lang="tr-TR" sz="2800" dirty="0" smtClean="0">
                <a:latin typeface="Arial" panose="020B0604020202020204" pitchFamily="34" charset="0"/>
                <a:cs typeface="Arial" panose="020B0604020202020204" pitchFamily="34" charset="0"/>
              </a:rPr>
              <a:t/>
            </a:r>
            <a:br>
              <a:rPr lang="tr-TR" sz="2800" dirty="0" smtClean="0">
                <a:latin typeface="Arial" panose="020B0604020202020204" pitchFamily="34" charset="0"/>
                <a:cs typeface="Arial" panose="020B0604020202020204" pitchFamily="34" charset="0"/>
              </a:rPr>
            </a:br>
            <a:r>
              <a:rPr lang="tr-TR" sz="2000" dirty="0" smtClean="0">
                <a:latin typeface="Arial" panose="020B0604020202020204" pitchFamily="34" charset="0"/>
                <a:cs typeface="Arial" panose="020B0604020202020204" pitchFamily="34" charset="0"/>
              </a:rPr>
              <a:t>(ELEKTRİK ÜRETİMİ İÇİN </a:t>
            </a:r>
            <a:r>
              <a:rPr lang="tr-TR" sz="2800" b="1" dirty="0" smtClean="0">
                <a:solidFill>
                  <a:srgbClr val="C00000"/>
                </a:solidFill>
                <a:latin typeface="Arial" panose="020B0604020202020204" pitchFamily="34" charset="0"/>
                <a:cs typeface="Arial" panose="020B0604020202020204" pitchFamily="34" charset="0"/>
              </a:rPr>
              <a:t>Y</a:t>
            </a:r>
            <a:r>
              <a:rPr lang="tr-TR" sz="2000" dirty="0" smtClean="0">
                <a:latin typeface="Arial" panose="020B0604020202020204" pitchFamily="34" charset="0"/>
                <a:cs typeface="Arial" panose="020B0604020202020204" pitchFamily="34" charset="0"/>
              </a:rPr>
              <a:t>ENİLENEBİLİR</a:t>
            </a:r>
            <a:r>
              <a:rPr lang="tr-TR" sz="2000" dirty="0" smtClean="0">
                <a:solidFill>
                  <a:srgbClr val="C00000"/>
                </a:solidFill>
                <a:latin typeface="Arial" panose="020B0604020202020204" pitchFamily="34" charset="0"/>
                <a:cs typeface="Arial" panose="020B0604020202020204" pitchFamily="34" charset="0"/>
              </a:rPr>
              <a:t> </a:t>
            </a:r>
            <a:r>
              <a:rPr lang="tr-TR" sz="2800" b="1" dirty="0">
                <a:solidFill>
                  <a:srgbClr val="C00000"/>
                </a:solidFill>
                <a:latin typeface="Arial" panose="020B0604020202020204" pitchFamily="34" charset="0"/>
                <a:cs typeface="Arial" panose="020B0604020202020204" pitchFamily="34" charset="0"/>
              </a:rPr>
              <a:t>E</a:t>
            </a:r>
            <a:r>
              <a:rPr lang="tr-TR" sz="2000" dirty="0">
                <a:latin typeface="Arial" panose="020B0604020202020204" pitchFamily="34" charset="0"/>
                <a:cs typeface="Arial" panose="020B0604020202020204" pitchFamily="34" charset="0"/>
              </a:rPr>
              <a:t>NERJİ</a:t>
            </a:r>
            <a:r>
              <a:rPr lang="tr-TR" sz="2000" dirty="0" smtClean="0">
                <a:solidFill>
                  <a:srgbClr val="C00000"/>
                </a:solidFill>
                <a:latin typeface="Arial" panose="020B0604020202020204" pitchFamily="34" charset="0"/>
                <a:cs typeface="Arial" panose="020B0604020202020204" pitchFamily="34" charset="0"/>
              </a:rPr>
              <a:t> </a:t>
            </a:r>
            <a:r>
              <a:rPr lang="tr-TR" sz="2800" b="1" dirty="0" smtClean="0">
                <a:solidFill>
                  <a:srgbClr val="C00000"/>
                </a:solidFill>
                <a:latin typeface="Arial" panose="020B0604020202020204" pitchFamily="34" charset="0"/>
                <a:cs typeface="Arial" panose="020B0604020202020204" pitchFamily="34" charset="0"/>
              </a:rPr>
              <a:t>K</a:t>
            </a:r>
            <a:r>
              <a:rPr lang="tr-TR" sz="2000" dirty="0" smtClean="0">
                <a:latin typeface="Arial" panose="020B0604020202020204" pitchFamily="34" charset="0"/>
                <a:cs typeface="Arial" panose="020B0604020202020204" pitchFamily="34" charset="0"/>
              </a:rPr>
              <a:t>AYNAKLARI </a:t>
            </a:r>
            <a:r>
              <a:rPr lang="tr-TR" sz="2800" b="1" dirty="0" smtClean="0">
                <a:solidFill>
                  <a:srgbClr val="C00000"/>
                </a:solidFill>
                <a:latin typeface="Arial" panose="020B0604020202020204" pitchFamily="34" charset="0"/>
                <a:cs typeface="Arial" panose="020B0604020202020204" pitchFamily="34" charset="0"/>
              </a:rPr>
              <a:t>DE</a:t>
            </a:r>
            <a:r>
              <a:rPr lang="tr-TR" sz="2000" dirty="0" smtClean="0">
                <a:latin typeface="Arial" panose="020B0604020202020204" pitchFamily="34" charset="0"/>
                <a:cs typeface="Arial" panose="020B0604020202020204" pitchFamily="34" charset="0"/>
              </a:rPr>
              <a:t>STEKLEME</a:t>
            </a:r>
            <a:r>
              <a:rPr lang="tr-TR" sz="2000" dirty="0" smtClean="0">
                <a:solidFill>
                  <a:srgbClr val="C00000"/>
                </a:solidFill>
                <a:latin typeface="Arial" panose="020B0604020202020204" pitchFamily="34" charset="0"/>
                <a:cs typeface="Arial" panose="020B0604020202020204" pitchFamily="34" charset="0"/>
              </a:rPr>
              <a:t> </a:t>
            </a:r>
            <a:r>
              <a:rPr lang="tr-TR" sz="2800" b="1" dirty="0">
                <a:solidFill>
                  <a:srgbClr val="C00000"/>
                </a:solidFill>
                <a:latin typeface="Arial" panose="020B0604020202020204" pitchFamily="34" charset="0"/>
                <a:cs typeface="Arial" panose="020B0604020202020204" pitchFamily="34" charset="0"/>
              </a:rPr>
              <a:t>M</a:t>
            </a:r>
            <a:r>
              <a:rPr lang="tr-TR" sz="2000" dirty="0" smtClean="0">
                <a:latin typeface="Arial" panose="020B0604020202020204" pitchFamily="34" charset="0"/>
                <a:cs typeface="Arial" panose="020B0604020202020204" pitchFamily="34" charset="0"/>
              </a:rPr>
              <a:t>EKANİZMASI)</a:t>
            </a:r>
            <a:endParaRPr lang="tr-TR" sz="3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010824527"/>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Slayt Numarası Yer Tutucusu 10"/>
          <p:cNvSpPr>
            <a:spLocks noGrp="1"/>
          </p:cNvSpPr>
          <p:nvPr>
            <p:ph type="sldNum" sz="quarter" idx="12"/>
          </p:nvPr>
        </p:nvSpPr>
        <p:spPr/>
        <p:txBody>
          <a:bodyPr/>
          <a:lstStyle/>
          <a:p>
            <a:fld id="{2980368C-8C33-40A0-AE12-C79D8B8014BE}" type="slidenum">
              <a:rPr lang="tr-TR" sz="1400" smtClean="0"/>
              <a:pPr/>
              <a:t>35</a:t>
            </a:fld>
            <a:endParaRPr lang="tr-TR" sz="1400" dirty="0"/>
          </a:p>
        </p:txBody>
      </p:sp>
      <p:sp>
        <p:nvSpPr>
          <p:cNvPr id="12" name="7 Metin kutusu"/>
          <p:cNvSpPr txBox="1"/>
          <p:nvPr/>
        </p:nvSpPr>
        <p:spPr>
          <a:xfrm>
            <a:off x="0" y="1"/>
            <a:ext cx="8352000" cy="830997"/>
          </a:xfrm>
          <a:prstGeom prst="rect">
            <a:avLst/>
          </a:prstGeom>
          <a:solidFill>
            <a:srgbClr val="FFFF66"/>
          </a:solidFill>
        </p:spPr>
        <p:txBody>
          <a:bodyPr wrap="square" rtlCol="0">
            <a:spAutoFit/>
          </a:bodyPr>
          <a:lstStyle/>
          <a:p>
            <a:pPr algn="ctr"/>
            <a:r>
              <a:rPr lang="tr-TR" sz="1600" dirty="0" smtClean="0">
                <a:solidFill>
                  <a:srgbClr val="000099"/>
                </a:solidFill>
                <a:latin typeface="Arial Black" panose="020B0A04020102020204" pitchFamily="34" charset="0"/>
                <a:ea typeface="+mj-ea"/>
                <a:cs typeface="+mj-cs"/>
              </a:rPr>
              <a:t>2019 Yılı Cumhurbaşkanlığı Programı, ETKB 2019 Strateji Belgesi ve 2023 Ulusal Yenilenebilir Eylem Planı’nda Öngörülen  Kapasiteler / Gerçekleşme (MW</a:t>
            </a:r>
            <a:r>
              <a:rPr lang="tr-TR" sz="1600" dirty="0" smtClean="0">
                <a:latin typeface="Arial Black" panose="020B0A04020102020204" pitchFamily="34" charset="0"/>
                <a:ea typeface="+mj-ea"/>
                <a:cs typeface="+mj-cs"/>
              </a:rPr>
              <a:t>)</a:t>
            </a:r>
            <a:endParaRPr lang="tr-TR" sz="1600" dirty="0">
              <a:latin typeface="Arial Black" panose="020B0A04020102020204" pitchFamily="34" charset="0"/>
              <a:ea typeface="+mj-ea"/>
              <a:cs typeface="+mj-cs"/>
            </a:endParaRPr>
          </a:p>
        </p:txBody>
      </p:sp>
      <p:graphicFrame>
        <p:nvGraphicFramePr>
          <p:cNvPr id="2" name="Tablo 1"/>
          <p:cNvGraphicFramePr>
            <a:graphicFrameLocks noGrp="1"/>
          </p:cNvGraphicFramePr>
          <p:nvPr>
            <p:extLst/>
          </p:nvPr>
        </p:nvGraphicFramePr>
        <p:xfrm>
          <a:off x="792014" y="2579556"/>
          <a:ext cx="7272806" cy="579120"/>
        </p:xfrm>
        <a:graphic>
          <a:graphicData uri="http://schemas.openxmlformats.org/drawingml/2006/table">
            <a:tbl>
              <a:tblPr firstRow="1" bandRow="1">
                <a:tableStyleId>{5C22544A-7EE6-4342-B048-85BDC9FD1C3A}</a:tableStyleId>
              </a:tblPr>
              <a:tblGrid>
                <a:gridCol w="7272806">
                  <a:extLst>
                    <a:ext uri="{9D8B030D-6E8A-4147-A177-3AD203B41FA5}">
                      <a16:colId xmlns:a16="http://schemas.microsoft.com/office/drawing/2014/main" val="2085774299"/>
                    </a:ext>
                  </a:extLst>
                </a:gridCol>
              </a:tblGrid>
              <a:tr h="131544">
                <a:tc>
                  <a:txBody>
                    <a:bodyPr/>
                    <a:lstStyle/>
                    <a:p>
                      <a:r>
                        <a:rPr lang="tr-TR" sz="1600" dirty="0" smtClean="0">
                          <a:solidFill>
                            <a:srgbClr val="C00000"/>
                          </a:solidFill>
                        </a:rPr>
                        <a:t>Enerji ve Tabii Kaynaklar Bakanı 2018 Bütçe Sunuşunda  2028 yılına kadar yeni RES ve GES kapasiteleri</a:t>
                      </a:r>
                      <a:r>
                        <a:rPr lang="tr-TR" sz="1600" baseline="0" dirty="0" smtClean="0">
                          <a:solidFill>
                            <a:srgbClr val="C00000"/>
                          </a:solidFill>
                        </a:rPr>
                        <a:t> hedefi  ilave 10.000 MW olarak belirtilmiştir.</a:t>
                      </a:r>
                      <a:endParaRPr lang="tr-TR" sz="1600" dirty="0">
                        <a:solidFill>
                          <a:srgbClr val="C00000"/>
                        </a:solidFill>
                      </a:endParaRPr>
                    </a:p>
                  </a:txBody>
                  <a:tcPr>
                    <a:solidFill>
                      <a:schemeClr val="accent3">
                        <a:lumMod val="40000"/>
                        <a:lumOff val="60000"/>
                      </a:schemeClr>
                    </a:solidFill>
                  </a:tcPr>
                </a:tc>
                <a:extLst>
                  <a:ext uri="{0D108BD9-81ED-4DB2-BD59-A6C34878D82A}">
                    <a16:rowId xmlns:a16="http://schemas.microsoft.com/office/drawing/2014/main" val="3445787973"/>
                  </a:ext>
                </a:extLst>
              </a:tr>
            </a:tbl>
          </a:graphicData>
        </a:graphic>
      </p:graphicFrame>
      <p:graphicFrame>
        <p:nvGraphicFramePr>
          <p:cNvPr id="6" name="Tablo 5"/>
          <p:cNvGraphicFramePr>
            <a:graphicFrameLocks noGrp="1"/>
          </p:cNvGraphicFramePr>
          <p:nvPr>
            <p:extLst/>
          </p:nvPr>
        </p:nvGraphicFramePr>
        <p:xfrm>
          <a:off x="798491" y="911892"/>
          <a:ext cx="7229891" cy="1702511"/>
        </p:xfrm>
        <a:graphic>
          <a:graphicData uri="http://schemas.openxmlformats.org/drawingml/2006/table">
            <a:tbl>
              <a:tblPr/>
              <a:tblGrid>
                <a:gridCol w="1798906">
                  <a:extLst>
                    <a:ext uri="{9D8B030D-6E8A-4147-A177-3AD203B41FA5}">
                      <a16:colId xmlns:a16="http://schemas.microsoft.com/office/drawing/2014/main" val="1015356936"/>
                    </a:ext>
                  </a:extLst>
                </a:gridCol>
                <a:gridCol w="890887">
                  <a:extLst>
                    <a:ext uri="{9D8B030D-6E8A-4147-A177-3AD203B41FA5}">
                      <a16:colId xmlns:a16="http://schemas.microsoft.com/office/drawing/2014/main" val="2041126769"/>
                    </a:ext>
                  </a:extLst>
                </a:gridCol>
                <a:gridCol w="890887">
                  <a:extLst>
                    <a:ext uri="{9D8B030D-6E8A-4147-A177-3AD203B41FA5}">
                      <a16:colId xmlns:a16="http://schemas.microsoft.com/office/drawing/2014/main" val="3032280286"/>
                    </a:ext>
                  </a:extLst>
                </a:gridCol>
                <a:gridCol w="976550">
                  <a:extLst>
                    <a:ext uri="{9D8B030D-6E8A-4147-A177-3AD203B41FA5}">
                      <a16:colId xmlns:a16="http://schemas.microsoft.com/office/drawing/2014/main" val="2735516477"/>
                    </a:ext>
                  </a:extLst>
                </a:gridCol>
                <a:gridCol w="890887">
                  <a:extLst>
                    <a:ext uri="{9D8B030D-6E8A-4147-A177-3AD203B41FA5}">
                      <a16:colId xmlns:a16="http://schemas.microsoft.com/office/drawing/2014/main" val="2635329867"/>
                    </a:ext>
                  </a:extLst>
                </a:gridCol>
                <a:gridCol w="890887">
                  <a:extLst>
                    <a:ext uri="{9D8B030D-6E8A-4147-A177-3AD203B41FA5}">
                      <a16:colId xmlns:a16="http://schemas.microsoft.com/office/drawing/2014/main" val="960661491"/>
                    </a:ext>
                  </a:extLst>
                </a:gridCol>
                <a:gridCol w="890887">
                  <a:extLst>
                    <a:ext uri="{9D8B030D-6E8A-4147-A177-3AD203B41FA5}">
                      <a16:colId xmlns:a16="http://schemas.microsoft.com/office/drawing/2014/main" val="4197852413"/>
                    </a:ext>
                  </a:extLst>
                </a:gridCol>
              </a:tblGrid>
              <a:tr h="225403">
                <a:tc>
                  <a:txBody>
                    <a:bodyPr/>
                    <a:lstStyle/>
                    <a:p>
                      <a:pPr algn="l" fontAlgn="t"/>
                      <a:r>
                        <a:rPr lang="tr-TR" sz="1050" b="1" i="0" u="none" strike="noStrike" dirty="0">
                          <a:solidFill>
                            <a:srgbClr val="000000"/>
                          </a:solidFill>
                          <a:effectLst/>
                          <a:latin typeface="Times New Roman" panose="02020603050405020304" pitchFamily="18" charset="0"/>
                        </a:rPr>
                        <a:t> </a:t>
                      </a:r>
                    </a:p>
                  </a:txBody>
                  <a:tcPr marL="85725" marR="9525" marT="9525"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002060"/>
                    </a:solidFill>
                  </a:tcPr>
                </a:tc>
                <a:tc>
                  <a:txBody>
                    <a:bodyPr/>
                    <a:lstStyle/>
                    <a:p>
                      <a:pPr algn="ctr" fontAlgn="ctr"/>
                      <a:r>
                        <a:rPr lang="tr-TR" sz="900" b="1" i="0" u="none" strike="noStrike" dirty="0">
                          <a:solidFill>
                            <a:srgbClr val="FFFFFF"/>
                          </a:solidFill>
                          <a:effectLst/>
                          <a:latin typeface="Arial" panose="020B0604020202020204" pitchFamily="34" charset="0"/>
                        </a:rPr>
                        <a:t>HİDROLİK</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002060"/>
                    </a:solidFill>
                  </a:tcPr>
                </a:tc>
                <a:tc>
                  <a:txBody>
                    <a:bodyPr/>
                    <a:lstStyle/>
                    <a:p>
                      <a:pPr algn="ctr" fontAlgn="ctr"/>
                      <a:r>
                        <a:rPr lang="tr-TR" sz="900" b="1" i="0" u="none" strike="noStrike" dirty="0">
                          <a:solidFill>
                            <a:srgbClr val="FFFFFF"/>
                          </a:solidFill>
                          <a:effectLst/>
                          <a:latin typeface="Arial" panose="020B0604020202020204" pitchFamily="34" charset="0"/>
                        </a:rPr>
                        <a:t>RÜZGAR</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002060"/>
                    </a:solidFill>
                  </a:tcPr>
                </a:tc>
                <a:tc>
                  <a:txBody>
                    <a:bodyPr/>
                    <a:lstStyle/>
                    <a:p>
                      <a:pPr algn="ctr" fontAlgn="ctr"/>
                      <a:r>
                        <a:rPr lang="tr-TR" sz="900" b="1" i="0" u="none" strike="noStrike" dirty="0">
                          <a:solidFill>
                            <a:srgbClr val="FFFFFF"/>
                          </a:solidFill>
                          <a:effectLst/>
                          <a:latin typeface="Arial" panose="020B0604020202020204" pitchFamily="34" charset="0"/>
                        </a:rPr>
                        <a:t>JEOTERMAL</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002060"/>
                    </a:solidFill>
                  </a:tcPr>
                </a:tc>
                <a:tc>
                  <a:txBody>
                    <a:bodyPr/>
                    <a:lstStyle/>
                    <a:p>
                      <a:pPr algn="ctr" fontAlgn="ctr"/>
                      <a:r>
                        <a:rPr lang="tr-TR" sz="900" b="1" i="0" u="none" strike="noStrike" dirty="0">
                          <a:solidFill>
                            <a:srgbClr val="FFFFFF"/>
                          </a:solidFill>
                          <a:effectLst/>
                          <a:latin typeface="Arial" panose="020B0604020202020204" pitchFamily="34" charset="0"/>
                        </a:rPr>
                        <a:t>BİYOKÜTLE</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002060"/>
                    </a:solidFill>
                  </a:tcPr>
                </a:tc>
                <a:tc>
                  <a:txBody>
                    <a:bodyPr/>
                    <a:lstStyle/>
                    <a:p>
                      <a:pPr algn="ctr" fontAlgn="ctr"/>
                      <a:r>
                        <a:rPr lang="tr-TR" sz="900" b="1" i="0" u="none" strike="noStrike" dirty="0">
                          <a:solidFill>
                            <a:srgbClr val="FFFFFF"/>
                          </a:solidFill>
                          <a:effectLst/>
                          <a:latin typeface="Arial" panose="020B0604020202020204" pitchFamily="34" charset="0"/>
                        </a:rPr>
                        <a:t>GÜNEŞ</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002060"/>
                    </a:solidFill>
                  </a:tcPr>
                </a:tc>
                <a:tc>
                  <a:txBody>
                    <a:bodyPr/>
                    <a:lstStyle/>
                    <a:p>
                      <a:pPr algn="ctr" fontAlgn="ctr"/>
                      <a:r>
                        <a:rPr lang="tr-TR" sz="900" b="1" i="0" u="none" strike="noStrike" dirty="0">
                          <a:solidFill>
                            <a:srgbClr val="FFFFFF"/>
                          </a:solidFill>
                          <a:effectLst/>
                          <a:latin typeface="Arial" panose="020B0604020202020204" pitchFamily="34" charset="0"/>
                        </a:rPr>
                        <a:t>TOPLAM</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002060"/>
                    </a:solidFill>
                  </a:tcPr>
                </a:tc>
                <a:extLst>
                  <a:ext uri="{0D108BD9-81ED-4DB2-BD59-A6C34878D82A}">
                    <a16:rowId xmlns:a16="http://schemas.microsoft.com/office/drawing/2014/main" val="3162015585"/>
                  </a:ext>
                </a:extLst>
              </a:tr>
              <a:tr h="309929">
                <a:tc>
                  <a:txBody>
                    <a:bodyPr/>
                    <a:lstStyle/>
                    <a:p>
                      <a:pPr algn="l" fontAlgn="ctr"/>
                      <a:r>
                        <a:rPr lang="tr-TR" sz="1100" b="1" i="0" u="none" strike="noStrike" dirty="0">
                          <a:solidFill>
                            <a:srgbClr val="000000"/>
                          </a:solidFill>
                          <a:effectLst/>
                          <a:latin typeface="Arial" panose="020B0604020202020204" pitchFamily="34" charset="0"/>
                        </a:rPr>
                        <a:t>2023 EYLEM PLANI</a:t>
                      </a:r>
                    </a:p>
                  </a:txBody>
                  <a:tcPr marL="857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FDAE5"/>
                    </a:solidFill>
                  </a:tcPr>
                </a:tc>
                <a:tc>
                  <a:txBody>
                    <a:bodyPr/>
                    <a:lstStyle/>
                    <a:p>
                      <a:pPr algn="ctr" fontAlgn="ctr"/>
                      <a:r>
                        <a:rPr lang="tr-TR" sz="1200" b="1" i="0" u="none" strike="noStrike" dirty="0">
                          <a:solidFill>
                            <a:srgbClr val="000000"/>
                          </a:solidFill>
                          <a:effectLst/>
                          <a:latin typeface="Arial" panose="020B0604020202020204" pitchFamily="34" charset="0"/>
                        </a:rPr>
                        <a:t>34.000</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FDAE5"/>
                    </a:solidFill>
                  </a:tcPr>
                </a:tc>
                <a:tc>
                  <a:txBody>
                    <a:bodyPr/>
                    <a:lstStyle/>
                    <a:p>
                      <a:pPr algn="ctr" fontAlgn="ctr"/>
                      <a:r>
                        <a:rPr lang="tr-TR" sz="1200" b="1" i="0" u="none" strike="noStrike">
                          <a:solidFill>
                            <a:srgbClr val="000000"/>
                          </a:solidFill>
                          <a:effectLst/>
                          <a:latin typeface="Arial" panose="020B0604020202020204" pitchFamily="34" charset="0"/>
                        </a:rPr>
                        <a:t>20.000</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FDAE5"/>
                    </a:solidFill>
                  </a:tcPr>
                </a:tc>
                <a:tc>
                  <a:txBody>
                    <a:bodyPr/>
                    <a:lstStyle/>
                    <a:p>
                      <a:pPr algn="ctr" fontAlgn="ctr"/>
                      <a:r>
                        <a:rPr lang="tr-TR" sz="1200" b="1" i="0" u="none" strike="noStrike">
                          <a:solidFill>
                            <a:srgbClr val="000000"/>
                          </a:solidFill>
                          <a:effectLst/>
                          <a:latin typeface="Arial" panose="020B0604020202020204" pitchFamily="34" charset="0"/>
                        </a:rPr>
                        <a:t>1.000</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FDAE5"/>
                    </a:solidFill>
                  </a:tcPr>
                </a:tc>
                <a:tc>
                  <a:txBody>
                    <a:bodyPr/>
                    <a:lstStyle/>
                    <a:p>
                      <a:pPr algn="ctr" fontAlgn="ctr"/>
                      <a:r>
                        <a:rPr lang="tr-TR" sz="1200" b="1" i="0" u="none" strike="noStrike">
                          <a:solidFill>
                            <a:srgbClr val="000000"/>
                          </a:solidFill>
                          <a:effectLst/>
                          <a:latin typeface="Arial" panose="020B0604020202020204" pitchFamily="34" charset="0"/>
                        </a:rPr>
                        <a:t>1.000</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FDAE5"/>
                    </a:solidFill>
                  </a:tcPr>
                </a:tc>
                <a:tc>
                  <a:txBody>
                    <a:bodyPr/>
                    <a:lstStyle/>
                    <a:p>
                      <a:pPr algn="ctr" fontAlgn="ctr"/>
                      <a:r>
                        <a:rPr lang="tr-TR" sz="1200" b="1" i="0" u="none" strike="noStrike">
                          <a:solidFill>
                            <a:srgbClr val="000000"/>
                          </a:solidFill>
                          <a:effectLst/>
                          <a:latin typeface="Arial" panose="020B0604020202020204" pitchFamily="34" charset="0"/>
                        </a:rPr>
                        <a:t>5.000</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FDAE5"/>
                    </a:solidFill>
                  </a:tcPr>
                </a:tc>
                <a:tc>
                  <a:txBody>
                    <a:bodyPr/>
                    <a:lstStyle/>
                    <a:p>
                      <a:pPr algn="ctr" fontAlgn="ctr"/>
                      <a:r>
                        <a:rPr lang="tr-TR" sz="1200" b="1" i="0" u="none" strike="noStrike">
                          <a:solidFill>
                            <a:srgbClr val="000000"/>
                          </a:solidFill>
                          <a:effectLst/>
                          <a:latin typeface="Arial" panose="020B0604020202020204" pitchFamily="34" charset="0"/>
                        </a:rPr>
                        <a:t>61.000</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FDAE5"/>
                    </a:solidFill>
                  </a:tcPr>
                </a:tc>
                <a:extLst>
                  <a:ext uri="{0D108BD9-81ED-4DB2-BD59-A6C34878D82A}">
                    <a16:rowId xmlns:a16="http://schemas.microsoft.com/office/drawing/2014/main" val="1085045139"/>
                  </a:ext>
                </a:extLst>
              </a:tr>
              <a:tr h="309929">
                <a:tc>
                  <a:txBody>
                    <a:bodyPr/>
                    <a:lstStyle/>
                    <a:p>
                      <a:pPr algn="l" fontAlgn="ctr"/>
                      <a:r>
                        <a:rPr lang="tr-TR" sz="1100" b="1" i="0" u="none" strike="noStrike" dirty="0">
                          <a:solidFill>
                            <a:srgbClr val="000000"/>
                          </a:solidFill>
                          <a:effectLst/>
                          <a:latin typeface="Arial" panose="020B0604020202020204" pitchFamily="34" charset="0"/>
                        </a:rPr>
                        <a:t>2019 STRATEJİ BELGESİ</a:t>
                      </a:r>
                    </a:p>
                  </a:txBody>
                  <a:tcPr marL="857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8EDF2"/>
                    </a:solidFill>
                  </a:tcPr>
                </a:tc>
                <a:tc>
                  <a:txBody>
                    <a:bodyPr/>
                    <a:lstStyle/>
                    <a:p>
                      <a:pPr algn="ctr" fontAlgn="ctr"/>
                      <a:r>
                        <a:rPr lang="tr-TR" sz="1200" b="1" i="0" u="none" strike="noStrike" dirty="0">
                          <a:solidFill>
                            <a:srgbClr val="000000"/>
                          </a:solidFill>
                          <a:effectLst/>
                          <a:latin typeface="Arial" panose="020B0604020202020204" pitchFamily="34" charset="0"/>
                        </a:rPr>
                        <a:t>32.000</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8EDF2"/>
                    </a:solidFill>
                  </a:tcPr>
                </a:tc>
                <a:tc>
                  <a:txBody>
                    <a:bodyPr/>
                    <a:lstStyle/>
                    <a:p>
                      <a:pPr algn="ctr" fontAlgn="ctr"/>
                      <a:r>
                        <a:rPr lang="tr-TR" sz="1200" b="1" i="0" u="none" strike="noStrike">
                          <a:solidFill>
                            <a:srgbClr val="000000"/>
                          </a:solidFill>
                          <a:effectLst/>
                          <a:latin typeface="Arial" panose="020B0604020202020204" pitchFamily="34" charset="0"/>
                        </a:rPr>
                        <a:t>10.000</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8EDF2"/>
                    </a:solidFill>
                  </a:tcPr>
                </a:tc>
                <a:tc>
                  <a:txBody>
                    <a:bodyPr/>
                    <a:lstStyle/>
                    <a:p>
                      <a:pPr algn="ctr" fontAlgn="ctr"/>
                      <a:r>
                        <a:rPr lang="tr-TR" sz="1200" b="1" i="0" u="none" strike="noStrike">
                          <a:solidFill>
                            <a:srgbClr val="000000"/>
                          </a:solidFill>
                          <a:effectLst/>
                          <a:latin typeface="Arial" panose="020B0604020202020204" pitchFamily="34" charset="0"/>
                        </a:rPr>
                        <a:t>700</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8EDF2"/>
                    </a:solidFill>
                  </a:tcPr>
                </a:tc>
                <a:tc>
                  <a:txBody>
                    <a:bodyPr/>
                    <a:lstStyle/>
                    <a:p>
                      <a:pPr algn="ctr" fontAlgn="ctr"/>
                      <a:r>
                        <a:rPr lang="tr-TR" sz="1200" b="1" i="0" u="none" strike="noStrike">
                          <a:solidFill>
                            <a:srgbClr val="000000"/>
                          </a:solidFill>
                          <a:effectLst/>
                          <a:latin typeface="Arial" panose="020B0604020202020204" pitchFamily="34" charset="0"/>
                        </a:rPr>
                        <a:t>700</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8EDF2"/>
                    </a:solidFill>
                  </a:tcPr>
                </a:tc>
                <a:tc>
                  <a:txBody>
                    <a:bodyPr/>
                    <a:lstStyle/>
                    <a:p>
                      <a:pPr algn="ctr" fontAlgn="ctr"/>
                      <a:r>
                        <a:rPr lang="tr-TR" sz="1200" b="1" i="0" u="none" strike="noStrike">
                          <a:solidFill>
                            <a:srgbClr val="000000"/>
                          </a:solidFill>
                          <a:effectLst/>
                          <a:latin typeface="Arial" panose="020B0604020202020204" pitchFamily="34" charset="0"/>
                        </a:rPr>
                        <a:t>3.000</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8EDF2"/>
                    </a:solidFill>
                  </a:tcPr>
                </a:tc>
                <a:tc>
                  <a:txBody>
                    <a:bodyPr/>
                    <a:lstStyle/>
                    <a:p>
                      <a:pPr algn="ctr" fontAlgn="ctr"/>
                      <a:r>
                        <a:rPr lang="tr-TR" sz="1200" b="1" i="0" u="none" strike="noStrike">
                          <a:solidFill>
                            <a:srgbClr val="000000"/>
                          </a:solidFill>
                          <a:effectLst/>
                          <a:latin typeface="Arial" panose="020B0604020202020204" pitchFamily="34" charset="0"/>
                        </a:rPr>
                        <a:t>46.400</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8EDF2"/>
                    </a:solidFill>
                  </a:tcPr>
                </a:tc>
                <a:extLst>
                  <a:ext uri="{0D108BD9-81ED-4DB2-BD59-A6C34878D82A}">
                    <a16:rowId xmlns:a16="http://schemas.microsoft.com/office/drawing/2014/main" val="1312957262"/>
                  </a:ext>
                </a:extLst>
              </a:tr>
              <a:tr h="309929">
                <a:tc>
                  <a:txBody>
                    <a:bodyPr/>
                    <a:lstStyle/>
                    <a:p>
                      <a:pPr algn="l" fontAlgn="ctr"/>
                      <a:r>
                        <a:rPr lang="tr-TR" sz="1100" b="1" i="0" u="none" strike="noStrike" dirty="0">
                          <a:solidFill>
                            <a:srgbClr val="0000FF"/>
                          </a:solidFill>
                          <a:effectLst/>
                          <a:latin typeface="Arial" panose="020B0604020202020204" pitchFamily="34" charset="0"/>
                        </a:rPr>
                        <a:t>2018 SONU GERÇEKLEŞEN</a:t>
                      </a:r>
                    </a:p>
                  </a:txBody>
                  <a:tcPr marL="857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FDAE5"/>
                    </a:solidFill>
                  </a:tcPr>
                </a:tc>
                <a:tc>
                  <a:txBody>
                    <a:bodyPr/>
                    <a:lstStyle/>
                    <a:p>
                      <a:pPr algn="ctr" fontAlgn="ctr"/>
                      <a:r>
                        <a:rPr lang="tr-TR" sz="1200" b="1" i="0" u="none" strike="noStrike" dirty="0">
                          <a:solidFill>
                            <a:srgbClr val="0000FF"/>
                          </a:solidFill>
                          <a:effectLst/>
                          <a:latin typeface="Arial" panose="020B0604020202020204" pitchFamily="34" charset="0"/>
                        </a:rPr>
                        <a:t>28.291</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FDAE5"/>
                    </a:solidFill>
                  </a:tcPr>
                </a:tc>
                <a:tc>
                  <a:txBody>
                    <a:bodyPr/>
                    <a:lstStyle/>
                    <a:p>
                      <a:pPr algn="ctr" fontAlgn="ctr"/>
                      <a:r>
                        <a:rPr lang="tr-TR" sz="1200" b="1" i="0" u="none" strike="noStrike">
                          <a:solidFill>
                            <a:srgbClr val="0000FF"/>
                          </a:solidFill>
                          <a:effectLst/>
                          <a:latin typeface="Arial" panose="020B0604020202020204" pitchFamily="34" charset="0"/>
                        </a:rPr>
                        <a:t>7.005</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FDAE5"/>
                    </a:solidFill>
                  </a:tcPr>
                </a:tc>
                <a:tc>
                  <a:txBody>
                    <a:bodyPr/>
                    <a:lstStyle/>
                    <a:p>
                      <a:pPr algn="ctr" fontAlgn="ctr"/>
                      <a:r>
                        <a:rPr lang="tr-TR" sz="1200" b="1" i="0" u="none" strike="noStrike" dirty="0" smtClean="0">
                          <a:solidFill>
                            <a:srgbClr val="0000FF"/>
                          </a:solidFill>
                          <a:effectLst/>
                          <a:latin typeface="Arial" panose="020B0604020202020204" pitchFamily="34" charset="0"/>
                        </a:rPr>
                        <a:t>1.282,5</a:t>
                      </a:r>
                      <a:endParaRPr lang="tr-TR" sz="1200" b="1" i="0" u="none" strike="noStrike" dirty="0">
                        <a:solidFill>
                          <a:srgbClr val="0000FF"/>
                        </a:solidFill>
                        <a:effectLst/>
                        <a:latin typeface="Arial" panose="020B0604020202020204" pitchFamily="34" charset="0"/>
                      </a:endParaRP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FDAE5"/>
                    </a:solidFill>
                  </a:tcPr>
                </a:tc>
                <a:tc>
                  <a:txBody>
                    <a:bodyPr/>
                    <a:lstStyle/>
                    <a:p>
                      <a:pPr algn="ctr" fontAlgn="ctr"/>
                      <a:r>
                        <a:rPr lang="tr-TR" sz="1200" b="1" i="0" u="none" strike="noStrike" dirty="0">
                          <a:solidFill>
                            <a:srgbClr val="0000FF"/>
                          </a:solidFill>
                          <a:effectLst/>
                          <a:latin typeface="Arial" panose="020B0604020202020204" pitchFamily="34" charset="0"/>
                        </a:rPr>
                        <a:t>717</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FDAE5"/>
                    </a:solidFill>
                  </a:tcPr>
                </a:tc>
                <a:tc>
                  <a:txBody>
                    <a:bodyPr/>
                    <a:lstStyle/>
                    <a:p>
                      <a:pPr algn="ctr" fontAlgn="ctr"/>
                      <a:r>
                        <a:rPr lang="tr-TR" sz="1200" b="1" i="0" u="none" strike="noStrike" dirty="0" smtClean="0">
                          <a:solidFill>
                            <a:srgbClr val="0000FF"/>
                          </a:solidFill>
                          <a:effectLst/>
                          <a:latin typeface="Arial" panose="020B0604020202020204" pitchFamily="34" charset="0"/>
                        </a:rPr>
                        <a:t>5.062,9</a:t>
                      </a:r>
                      <a:endParaRPr lang="tr-TR" sz="1200" b="1" i="0" u="none" strike="noStrike" dirty="0">
                        <a:solidFill>
                          <a:srgbClr val="0000FF"/>
                        </a:solidFill>
                        <a:effectLst/>
                        <a:latin typeface="Arial" panose="020B0604020202020204" pitchFamily="34" charset="0"/>
                      </a:endParaRP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FDAE5"/>
                    </a:solidFill>
                  </a:tcPr>
                </a:tc>
                <a:tc>
                  <a:txBody>
                    <a:bodyPr/>
                    <a:lstStyle/>
                    <a:p>
                      <a:pPr algn="ctr" fontAlgn="ctr"/>
                      <a:r>
                        <a:rPr lang="tr-TR" sz="1200" b="1" i="0" u="none" strike="noStrike">
                          <a:solidFill>
                            <a:srgbClr val="0000FF"/>
                          </a:solidFill>
                          <a:effectLst/>
                          <a:latin typeface="Arial" panose="020B0604020202020204" pitchFamily="34" charset="0"/>
                        </a:rPr>
                        <a:t>42.359</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FDAE5"/>
                    </a:solidFill>
                  </a:tcPr>
                </a:tc>
                <a:extLst>
                  <a:ext uri="{0D108BD9-81ED-4DB2-BD59-A6C34878D82A}">
                    <a16:rowId xmlns:a16="http://schemas.microsoft.com/office/drawing/2014/main" val="1220687884"/>
                  </a:ext>
                </a:extLst>
              </a:tr>
              <a:tr h="366279">
                <a:tc>
                  <a:txBody>
                    <a:bodyPr/>
                    <a:lstStyle/>
                    <a:p>
                      <a:pPr algn="l" fontAlgn="ctr"/>
                      <a:r>
                        <a:rPr lang="tr-TR" sz="1100" b="1" i="0" u="none" strike="noStrike" dirty="0">
                          <a:solidFill>
                            <a:srgbClr val="000000"/>
                          </a:solidFill>
                          <a:effectLst/>
                          <a:latin typeface="Arial" panose="020B0604020202020204" pitchFamily="34" charset="0"/>
                        </a:rPr>
                        <a:t>2019 YILI CUMHURBAŞKANLIĞI PROGRAMI</a:t>
                      </a:r>
                    </a:p>
                  </a:txBody>
                  <a:tcPr marL="857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8EDF2"/>
                    </a:solidFill>
                  </a:tcPr>
                </a:tc>
                <a:tc>
                  <a:txBody>
                    <a:bodyPr/>
                    <a:lstStyle/>
                    <a:p>
                      <a:pPr algn="ctr" fontAlgn="ctr"/>
                      <a:r>
                        <a:rPr lang="tr-TR" sz="1200" b="1" i="0" u="none" strike="noStrike" dirty="0">
                          <a:solidFill>
                            <a:srgbClr val="000000"/>
                          </a:solidFill>
                          <a:effectLst/>
                          <a:latin typeface="Arial" panose="020B0604020202020204" pitchFamily="34" charset="0"/>
                        </a:rPr>
                        <a:t>29.796</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8EDF2"/>
                    </a:solidFill>
                  </a:tcPr>
                </a:tc>
                <a:tc>
                  <a:txBody>
                    <a:bodyPr/>
                    <a:lstStyle/>
                    <a:p>
                      <a:pPr algn="ctr" fontAlgn="ctr"/>
                      <a:r>
                        <a:rPr lang="tr-TR" sz="1200" b="1" i="0" u="none" strike="noStrike" dirty="0">
                          <a:solidFill>
                            <a:srgbClr val="000000"/>
                          </a:solidFill>
                          <a:effectLst/>
                          <a:latin typeface="Arial" panose="020B0604020202020204" pitchFamily="34" charset="0"/>
                        </a:rPr>
                        <a:t>8.361</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8EDF2"/>
                    </a:solidFill>
                  </a:tcPr>
                </a:tc>
                <a:tc>
                  <a:txBody>
                    <a:bodyPr/>
                    <a:lstStyle/>
                    <a:p>
                      <a:pPr algn="ctr" fontAlgn="ctr"/>
                      <a:r>
                        <a:rPr lang="tr-TR" sz="1200" b="1" i="0" u="none" strike="noStrike" dirty="0">
                          <a:solidFill>
                            <a:srgbClr val="000000"/>
                          </a:solidFill>
                          <a:effectLst/>
                          <a:latin typeface="Arial" panose="020B0604020202020204" pitchFamily="34" charset="0"/>
                        </a:rPr>
                        <a:t>1.498</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8EDF2"/>
                    </a:solidFill>
                  </a:tcPr>
                </a:tc>
                <a:tc>
                  <a:txBody>
                    <a:bodyPr/>
                    <a:lstStyle/>
                    <a:p>
                      <a:pPr algn="ctr" fontAlgn="ctr"/>
                      <a:r>
                        <a:rPr lang="tr-TR" sz="1200" b="1" i="0" u="none" strike="noStrike" dirty="0">
                          <a:solidFill>
                            <a:srgbClr val="000000"/>
                          </a:solidFill>
                          <a:effectLst/>
                          <a:latin typeface="Arial" panose="020B0604020202020204" pitchFamily="34" charset="0"/>
                        </a:rPr>
                        <a:t>842</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8EDF2"/>
                    </a:solidFill>
                  </a:tcPr>
                </a:tc>
                <a:tc>
                  <a:txBody>
                    <a:bodyPr/>
                    <a:lstStyle/>
                    <a:p>
                      <a:pPr algn="ctr" fontAlgn="ctr"/>
                      <a:r>
                        <a:rPr lang="tr-TR" sz="1200" b="1" i="0" u="none" strike="noStrike" dirty="0">
                          <a:solidFill>
                            <a:srgbClr val="000000"/>
                          </a:solidFill>
                          <a:effectLst/>
                          <a:latin typeface="Arial" panose="020B0604020202020204" pitchFamily="34" charset="0"/>
                        </a:rPr>
                        <a:t>6.433</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8EDF2"/>
                    </a:solidFill>
                  </a:tcPr>
                </a:tc>
                <a:tc>
                  <a:txBody>
                    <a:bodyPr/>
                    <a:lstStyle/>
                    <a:p>
                      <a:pPr algn="ctr" fontAlgn="ctr"/>
                      <a:r>
                        <a:rPr lang="tr-TR" sz="1200" b="1" i="0" u="none" strike="noStrike" dirty="0">
                          <a:solidFill>
                            <a:srgbClr val="000000"/>
                          </a:solidFill>
                          <a:effectLst/>
                          <a:latin typeface="Arial" panose="020B0604020202020204" pitchFamily="34" charset="0"/>
                        </a:rPr>
                        <a:t>46.930</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8EDF2"/>
                    </a:solidFill>
                  </a:tcPr>
                </a:tc>
                <a:extLst>
                  <a:ext uri="{0D108BD9-81ED-4DB2-BD59-A6C34878D82A}">
                    <a16:rowId xmlns:a16="http://schemas.microsoft.com/office/drawing/2014/main" val="896717751"/>
                  </a:ext>
                </a:extLst>
              </a:tr>
            </a:tbl>
          </a:graphicData>
        </a:graphic>
      </p:graphicFrame>
      <p:pic>
        <p:nvPicPr>
          <p:cNvPr id="3" name="Resim 2"/>
          <p:cNvPicPr>
            <a:picLocks noChangeAspect="1"/>
          </p:cNvPicPr>
          <p:nvPr/>
        </p:nvPicPr>
        <p:blipFill>
          <a:blip r:embed="rId2" cstate="print"/>
          <a:stretch>
            <a:fillRect/>
          </a:stretch>
        </p:blipFill>
        <p:spPr>
          <a:xfrm>
            <a:off x="77611" y="3158676"/>
            <a:ext cx="8886877" cy="3294660"/>
          </a:xfrm>
          <a:prstGeom prst="rect">
            <a:avLst/>
          </a:prstGeom>
        </p:spPr>
      </p:pic>
    </p:spTree>
    <p:extLst>
      <p:ext uri="{BB962C8B-B14F-4D97-AF65-F5344CB8AC3E}">
        <p14:creationId xmlns:p14="http://schemas.microsoft.com/office/powerpoint/2010/main" val="3789214362"/>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ayt Numarası Yer Tutucusu 8"/>
          <p:cNvSpPr>
            <a:spLocks noGrp="1"/>
          </p:cNvSpPr>
          <p:nvPr>
            <p:ph type="sldNum" sz="quarter" idx="12"/>
          </p:nvPr>
        </p:nvSpPr>
        <p:spPr/>
        <p:txBody>
          <a:bodyPr/>
          <a:lstStyle/>
          <a:p>
            <a:fld id="{2980368C-8C33-40A0-AE12-C79D8B8014BE}" type="slidenum">
              <a:rPr lang="tr-TR" sz="1400" smtClean="0"/>
              <a:pPr/>
              <a:t>36</a:t>
            </a:fld>
            <a:endParaRPr lang="tr-TR" sz="1400" dirty="0"/>
          </a:p>
        </p:txBody>
      </p:sp>
      <p:sp>
        <p:nvSpPr>
          <p:cNvPr id="4" name="Dikdörtgen 3"/>
          <p:cNvSpPr/>
          <p:nvPr/>
        </p:nvSpPr>
        <p:spPr>
          <a:xfrm>
            <a:off x="251520" y="1268760"/>
            <a:ext cx="8496944" cy="4893647"/>
          </a:xfrm>
          <a:prstGeom prst="rect">
            <a:avLst/>
          </a:prstGeom>
        </p:spPr>
        <p:txBody>
          <a:bodyPr wrap="square">
            <a:spAutoFit/>
          </a:bodyPr>
          <a:lstStyle/>
          <a:p>
            <a:pPr algn="just"/>
            <a:r>
              <a:rPr lang="tr-TR" sz="2400" dirty="0">
                <a:latin typeface="Arial" panose="020B0604020202020204" pitchFamily="34" charset="0"/>
                <a:cs typeface="Arial" panose="020B0604020202020204" pitchFamily="34" charset="0"/>
              </a:rPr>
              <a:t>5346 sayılı kanunun yürürlüğe girdiği 18.05.2005 tarihinden sonra işletmeye girmiş ve </a:t>
            </a:r>
            <a:r>
              <a:rPr lang="tr-TR" sz="2400" dirty="0" smtClean="0">
                <a:solidFill>
                  <a:srgbClr val="0000FF"/>
                </a:solidFill>
                <a:latin typeface="Arial" panose="020B0604020202020204" pitchFamily="34" charset="0"/>
                <a:cs typeface="Arial" panose="020B0604020202020204" pitchFamily="34" charset="0"/>
              </a:rPr>
              <a:t>2020 </a:t>
            </a:r>
            <a:r>
              <a:rPr lang="tr-TR" sz="2400" dirty="0">
                <a:solidFill>
                  <a:srgbClr val="0000FF"/>
                </a:solidFill>
                <a:latin typeface="Arial" panose="020B0604020202020204" pitchFamily="34" charset="0"/>
                <a:cs typeface="Arial" panose="020B0604020202020204" pitchFamily="34" charset="0"/>
              </a:rPr>
              <a:t>yılı sonuna kadar </a:t>
            </a:r>
            <a:r>
              <a:rPr lang="tr-TR" sz="2400" dirty="0">
                <a:latin typeface="Arial" panose="020B0604020202020204" pitchFamily="34" charset="0"/>
                <a:cs typeface="Arial" panose="020B0604020202020204" pitchFamily="34" charset="0"/>
              </a:rPr>
              <a:t>işletmeye girecek </a:t>
            </a:r>
            <a:r>
              <a:rPr lang="tr-TR" sz="2400" dirty="0" smtClean="0">
                <a:latin typeface="Arial" panose="020B0604020202020204" pitchFamily="34" charset="0"/>
                <a:cs typeface="Arial" panose="020B0604020202020204" pitchFamily="34" charset="0"/>
              </a:rPr>
              <a:t>olan;</a:t>
            </a:r>
          </a:p>
          <a:p>
            <a:pPr marL="285750" indent="-285750" algn="just">
              <a:buFont typeface="Arial" panose="020B0604020202020204" pitchFamily="34" charset="0"/>
              <a:buChar char="•"/>
            </a:pPr>
            <a:r>
              <a:rPr lang="tr-TR" sz="2400" b="1" dirty="0" smtClean="0">
                <a:solidFill>
                  <a:srgbClr val="0033CC"/>
                </a:solidFill>
                <a:latin typeface="Arial" panose="020B0604020202020204" pitchFamily="34" charset="0"/>
                <a:cs typeface="Arial" panose="020B0604020202020204" pitchFamily="34" charset="0"/>
              </a:rPr>
              <a:t>Hidrolik </a:t>
            </a:r>
            <a:r>
              <a:rPr lang="tr-TR" sz="2400" b="1" dirty="0">
                <a:solidFill>
                  <a:srgbClr val="0033CC"/>
                </a:solidFill>
                <a:latin typeface="Arial" panose="020B0604020202020204" pitchFamily="34" charset="0"/>
                <a:cs typeface="Arial" panose="020B0604020202020204" pitchFamily="34" charset="0"/>
              </a:rPr>
              <a:t>ve Rüzgar kaynakları için 7,3 </a:t>
            </a:r>
            <a:r>
              <a:rPr lang="tr-TR" sz="2400" b="1" dirty="0" smtClean="0">
                <a:solidFill>
                  <a:srgbClr val="0033CC"/>
                </a:solidFill>
                <a:latin typeface="Arial" panose="020B0604020202020204" pitchFamily="34" charset="0"/>
                <a:cs typeface="Arial" panose="020B0604020202020204" pitchFamily="34" charset="0"/>
              </a:rPr>
              <a:t>$</a:t>
            </a:r>
            <a:r>
              <a:rPr lang="tr-TR" sz="2400" b="1" dirty="0" err="1" smtClean="0">
                <a:solidFill>
                  <a:srgbClr val="0033CC"/>
                </a:solidFill>
                <a:latin typeface="Arial" panose="020B0604020202020204" pitchFamily="34" charset="0"/>
                <a:cs typeface="Arial" panose="020B0604020202020204" pitchFamily="34" charset="0"/>
              </a:rPr>
              <a:t>cent</a:t>
            </a:r>
            <a:r>
              <a:rPr lang="tr-TR" sz="2400" b="1" dirty="0" smtClean="0">
                <a:solidFill>
                  <a:srgbClr val="0033CC"/>
                </a:solidFill>
                <a:latin typeface="Arial" panose="020B0604020202020204" pitchFamily="34" charset="0"/>
                <a:cs typeface="Arial" panose="020B0604020202020204" pitchFamily="34" charset="0"/>
              </a:rPr>
              <a:t>/</a:t>
            </a:r>
            <a:r>
              <a:rPr lang="tr-TR" sz="2400" b="1" dirty="0" err="1" smtClean="0">
                <a:solidFill>
                  <a:srgbClr val="0033CC"/>
                </a:solidFill>
                <a:latin typeface="Arial" panose="020B0604020202020204" pitchFamily="34" charset="0"/>
                <a:cs typeface="Arial" panose="020B0604020202020204" pitchFamily="34" charset="0"/>
              </a:rPr>
              <a:t>kWh</a:t>
            </a:r>
            <a:r>
              <a:rPr lang="tr-TR" sz="2400" b="1" dirty="0" smtClean="0">
                <a:solidFill>
                  <a:srgbClr val="0033CC"/>
                </a:solidFill>
                <a:latin typeface="Arial" panose="020B0604020202020204" pitchFamily="34" charset="0"/>
                <a:cs typeface="Arial" panose="020B0604020202020204" pitchFamily="34" charset="0"/>
              </a:rPr>
              <a:t>,</a:t>
            </a:r>
          </a:p>
          <a:p>
            <a:pPr marL="285750" indent="-285750" algn="just">
              <a:buFont typeface="Arial" panose="020B0604020202020204" pitchFamily="34" charset="0"/>
              <a:buChar char="•"/>
            </a:pPr>
            <a:r>
              <a:rPr lang="tr-TR" sz="2400" b="1" dirty="0" smtClean="0">
                <a:solidFill>
                  <a:srgbClr val="0033CC"/>
                </a:solidFill>
                <a:latin typeface="Arial" panose="020B0604020202020204" pitchFamily="34" charset="0"/>
                <a:cs typeface="Arial" panose="020B0604020202020204" pitchFamily="34" charset="0"/>
              </a:rPr>
              <a:t>Jeotermal </a:t>
            </a:r>
            <a:r>
              <a:rPr lang="tr-TR" sz="2400" b="1" dirty="0">
                <a:solidFill>
                  <a:srgbClr val="0033CC"/>
                </a:solidFill>
                <a:latin typeface="Arial" panose="020B0604020202020204" pitchFamily="34" charset="0"/>
                <a:cs typeface="Arial" panose="020B0604020202020204" pitchFamily="34" charset="0"/>
              </a:rPr>
              <a:t>kaynağı için 10,5 </a:t>
            </a:r>
            <a:r>
              <a:rPr lang="tr-TR" sz="2400" b="1" dirty="0" smtClean="0">
                <a:solidFill>
                  <a:srgbClr val="0033CC"/>
                </a:solidFill>
                <a:latin typeface="Arial" panose="020B0604020202020204" pitchFamily="34" charset="0"/>
                <a:cs typeface="Arial" panose="020B0604020202020204" pitchFamily="34" charset="0"/>
              </a:rPr>
              <a:t>$</a:t>
            </a:r>
            <a:r>
              <a:rPr lang="tr-TR" sz="2400" b="1" dirty="0" err="1" smtClean="0">
                <a:solidFill>
                  <a:srgbClr val="0033CC"/>
                </a:solidFill>
                <a:latin typeface="Arial" panose="020B0604020202020204" pitchFamily="34" charset="0"/>
                <a:cs typeface="Arial" panose="020B0604020202020204" pitchFamily="34" charset="0"/>
              </a:rPr>
              <a:t>cent</a:t>
            </a:r>
            <a:r>
              <a:rPr lang="tr-TR" sz="2400" b="1" dirty="0" smtClean="0">
                <a:solidFill>
                  <a:srgbClr val="0033CC"/>
                </a:solidFill>
                <a:latin typeface="Arial" panose="020B0604020202020204" pitchFamily="34" charset="0"/>
                <a:cs typeface="Arial" panose="020B0604020202020204" pitchFamily="34" charset="0"/>
              </a:rPr>
              <a:t>/</a:t>
            </a:r>
            <a:r>
              <a:rPr lang="tr-TR" sz="2400" b="1" dirty="0" err="1" smtClean="0">
                <a:solidFill>
                  <a:srgbClr val="0033CC"/>
                </a:solidFill>
                <a:latin typeface="Arial" panose="020B0604020202020204" pitchFamily="34" charset="0"/>
                <a:cs typeface="Arial" panose="020B0604020202020204" pitchFamily="34" charset="0"/>
              </a:rPr>
              <a:t>kWh</a:t>
            </a:r>
            <a:r>
              <a:rPr lang="tr-TR" sz="2400" b="1" dirty="0" smtClean="0">
                <a:solidFill>
                  <a:srgbClr val="0033CC"/>
                </a:solidFill>
                <a:latin typeface="Arial" panose="020B0604020202020204" pitchFamily="34" charset="0"/>
                <a:cs typeface="Arial" panose="020B0604020202020204" pitchFamily="34" charset="0"/>
              </a:rPr>
              <a:t>,</a:t>
            </a:r>
          </a:p>
          <a:p>
            <a:pPr marL="285750" indent="-285750" algn="just">
              <a:buFont typeface="Arial" panose="020B0604020202020204" pitchFamily="34" charset="0"/>
              <a:buChar char="•"/>
            </a:pPr>
            <a:r>
              <a:rPr lang="tr-TR" sz="2400" b="1" dirty="0" smtClean="0">
                <a:solidFill>
                  <a:srgbClr val="0033CC"/>
                </a:solidFill>
                <a:latin typeface="Arial" panose="020B0604020202020204" pitchFamily="34" charset="0"/>
                <a:cs typeface="Arial" panose="020B0604020202020204" pitchFamily="34" charset="0"/>
              </a:rPr>
              <a:t>Güneş </a:t>
            </a:r>
            <a:r>
              <a:rPr lang="tr-TR" sz="2400" b="1" dirty="0">
                <a:solidFill>
                  <a:srgbClr val="0033CC"/>
                </a:solidFill>
                <a:latin typeface="Arial" panose="020B0604020202020204" pitchFamily="34" charset="0"/>
                <a:cs typeface="Arial" panose="020B0604020202020204" pitchFamily="34" charset="0"/>
              </a:rPr>
              <a:t>ve </a:t>
            </a:r>
            <a:r>
              <a:rPr lang="tr-TR" sz="2400" b="1" dirty="0" err="1">
                <a:solidFill>
                  <a:srgbClr val="0033CC"/>
                </a:solidFill>
                <a:latin typeface="Arial" panose="020B0604020202020204" pitchFamily="34" charset="0"/>
                <a:cs typeface="Arial" panose="020B0604020202020204" pitchFamily="34" charset="0"/>
              </a:rPr>
              <a:t>Biyokütle</a:t>
            </a:r>
            <a:r>
              <a:rPr lang="tr-TR" sz="2400" b="1" dirty="0">
                <a:solidFill>
                  <a:srgbClr val="0033CC"/>
                </a:solidFill>
                <a:latin typeface="Arial" panose="020B0604020202020204" pitchFamily="34" charset="0"/>
                <a:cs typeface="Arial" panose="020B0604020202020204" pitchFamily="34" charset="0"/>
              </a:rPr>
              <a:t> kaynakları için 13,3 </a:t>
            </a:r>
            <a:r>
              <a:rPr lang="tr-TR" sz="2400" b="1" dirty="0" smtClean="0">
                <a:solidFill>
                  <a:srgbClr val="0033CC"/>
                </a:solidFill>
                <a:latin typeface="Arial" panose="020B0604020202020204" pitchFamily="34" charset="0"/>
                <a:cs typeface="Arial" panose="020B0604020202020204" pitchFamily="34" charset="0"/>
              </a:rPr>
              <a:t>$</a:t>
            </a:r>
            <a:r>
              <a:rPr lang="tr-TR" sz="2400" b="1" dirty="0" err="1" smtClean="0">
                <a:solidFill>
                  <a:srgbClr val="0033CC"/>
                </a:solidFill>
                <a:latin typeface="Arial" panose="020B0604020202020204" pitchFamily="34" charset="0"/>
                <a:cs typeface="Arial" panose="020B0604020202020204" pitchFamily="34" charset="0"/>
              </a:rPr>
              <a:t>cent</a:t>
            </a:r>
            <a:r>
              <a:rPr lang="tr-TR" sz="2400" b="1" dirty="0" smtClean="0">
                <a:solidFill>
                  <a:srgbClr val="0033CC"/>
                </a:solidFill>
                <a:latin typeface="Arial" panose="020B0604020202020204" pitchFamily="34" charset="0"/>
                <a:cs typeface="Arial" panose="020B0604020202020204" pitchFamily="34" charset="0"/>
              </a:rPr>
              <a:t>/</a:t>
            </a:r>
            <a:r>
              <a:rPr lang="tr-TR" sz="2400" b="1" dirty="0" err="1" smtClean="0">
                <a:solidFill>
                  <a:srgbClr val="0033CC"/>
                </a:solidFill>
                <a:latin typeface="Arial" panose="020B0604020202020204" pitchFamily="34" charset="0"/>
                <a:cs typeface="Arial" panose="020B0604020202020204" pitchFamily="34" charset="0"/>
              </a:rPr>
              <a:t>kWh</a:t>
            </a:r>
            <a:endParaRPr lang="tr-TR" sz="2400" b="1" dirty="0" smtClean="0">
              <a:solidFill>
                <a:srgbClr val="0033CC"/>
              </a:solidFill>
              <a:latin typeface="Arial" panose="020B0604020202020204" pitchFamily="34" charset="0"/>
              <a:cs typeface="Arial" panose="020B0604020202020204" pitchFamily="34" charset="0"/>
            </a:endParaRPr>
          </a:p>
          <a:p>
            <a:pPr algn="just"/>
            <a:r>
              <a:rPr lang="tr-TR" sz="2400" dirty="0" smtClean="0">
                <a:latin typeface="Arial" panose="020B0604020202020204" pitchFamily="34" charset="0"/>
                <a:cs typeface="Arial" panose="020B0604020202020204" pitchFamily="34" charset="0"/>
              </a:rPr>
              <a:t>satın </a:t>
            </a:r>
            <a:r>
              <a:rPr lang="tr-TR" sz="2400" dirty="0">
                <a:latin typeface="Arial" panose="020B0604020202020204" pitchFamily="34" charset="0"/>
                <a:cs typeface="Arial" panose="020B0604020202020204" pitchFamily="34" charset="0"/>
              </a:rPr>
              <a:t>alma fiyatı belirlenmiştir. </a:t>
            </a:r>
            <a:endParaRPr lang="tr-TR" sz="2400" dirty="0" smtClean="0">
              <a:latin typeface="Arial" panose="020B0604020202020204" pitchFamily="34" charset="0"/>
              <a:cs typeface="Arial" panose="020B0604020202020204" pitchFamily="34" charset="0"/>
            </a:endParaRPr>
          </a:p>
          <a:p>
            <a:pPr algn="just"/>
            <a:endParaRPr lang="tr-TR" sz="2400" dirty="0">
              <a:latin typeface="Arial" panose="020B0604020202020204" pitchFamily="34" charset="0"/>
              <a:cs typeface="Arial" panose="020B0604020202020204" pitchFamily="34" charset="0"/>
            </a:endParaRPr>
          </a:p>
          <a:p>
            <a:pPr algn="just"/>
            <a:r>
              <a:rPr lang="tr-TR" sz="2400" dirty="0" smtClean="0">
                <a:latin typeface="Arial" panose="020B0604020202020204" pitchFamily="34" charset="0"/>
                <a:cs typeface="Arial" panose="020B0604020202020204" pitchFamily="34" charset="0"/>
              </a:rPr>
              <a:t>Kanun </a:t>
            </a:r>
            <a:r>
              <a:rPr lang="tr-TR" sz="2400" dirty="0">
                <a:latin typeface="Arial" panose="020B0604020202020204" pitchFamily="34" charset="0"/>
                <a:cs typeface="Arial" panose="020B0604020202020204" pitchFamily="34" charset="0"/>
              </a:rPr>
              <a:t>ile tanımlanan teşviklerden yararlanma süresi </a:t>
            </a:r>
            <a:r>
              <a:rPr lang="tr-TR" sz="2400" dirty="0">
                <a:solidFill>
                  <a:srgbClr val="0000FF"/>
                </a:solidFill>
                <a:latin typeface="Arial" panose="020B0604020202020204" pitchFamily="34" charset="0"/>
                <a:cs typeface="Arial" panose="020B0604020202020204" pitchFamily="34" charset="0"/>
              </a:rPr>
              <a:t>10 yıl </a:t>
            </a:r>
            <a:r>
              <a:rPr lang="tr-TR" sz="2400" dirty="0">
                <a:latin typeface="Arial" panose="020B0604020202020204" pitchFamily="34" charset="0"/>
                <a:cs typeface="Arial" panose="020B0604020202020204" pitchFamily="34" charset="0"/>
              </a:rPr>
              <a:t>ile sınırlandırılmıştır. Ayrıca lisanslı tesislerde kullanılan ve aynı kanun ekinde tanımlanan yerli üretim aksamlar için işletmeye giriş tarihinden itibaren </a:t>
            </a:r>
            <a:r>
              <a:rPr lang="tr-TR" sz="2400" dirty="0">
                <a:solidFill>
                  <a:srgbClr val="0000FF"/>
                </a:solidFill>
                <a:latin typeface="Arial" panose="020B0604020202020204" pitchFamily="34" charset="0"/>
                <a:cs typeface="Arial" panose="020B0604020202020204" pitchFamily="34" charset="0"/>
              </a:rPr>
              <a:t>5 yıl </a:t>
            </a:r>
            <a:r>
              <a:rPr lang="tr-TR" sz="2400" dirty="0">
                <a:latin typeface="Arial" panose="020B0604020202020204" pitchFamily="34" charset="0"/>
                <a:cs typeface="Arial" panose="020B0604020202020204" pitchFamily="34" charset="0"/>
              </a:rPr>
              <a:t>süre ile ek teşvikler tanımlanmıştır. </a:t>
            </a:r>
            <a:endParaRPr lang="tr-TR" sz="2400" dirty="0" smtClean="0">
              <a:latin typeface="Arial" panose="020B0604020202020204" pitchFamily="34" charset="0"/>
              <a:cs typeface="Arial" panose="020B0604020202020204" pitchFamily="34" charset="0"/>
            </a:endParaRPr>
          </a:p>
        </p:txBody>
      </p:sp>
      <p:sp>
        <p:nvSpPr>
          <p:cNvPr id="6" name="Metin kutusu 5"/>
          <p:cNvSpPr txBox="1"/>
          <p:nvPr/>
        </p:nvSpPr>
        <p:spPr>
          <a:xfrm>
            <a:off x="0" y="-27384"/>
            <a:ext cx="8316416" cy="461665"/>
          </a:xfrm>
          <a:prstGeom prst="rect">
            <a:avLst/>
          </a:prstGeom>
          <a:solidFill>
            <a:schemeClr val="accent2">
              <a:lumMod val="75000"/>
            </a:schemeClr>
          </a:solidFill>
        </p:spPr>
        <p:txBody>
          <a:bodyPr wrap="square" rtlCol="0">
            <a:spAutoFit/>
          </a:bodyPr>
          <a:lstStyle/>
          <a:p>
            <a:pPr algn="ctr"/>
            <a:r>
              <a:rPr lang="tr-TR" sz="2400" b="1" dirty="0" smtClean="0">
                <a:solidFill>
                  <a:schemeClr val="bg1"/>
                </a:solidFill>
              </a:rPr>
              <a:t>YEK-DEM GELİŞİMİ</a:t>
            </a:r>
            <a:endParaRPr lang="tr-TR" sz="2400" b="1" dirty="0">
              <a:solidFill>
                <a:schemeClr val="bg1"/>
              </a:solidFill>
            </a:endParaRPr>
          </a:p>
        </p:txBody>
      </p:sp>
    </p:spTree>
    <p:extLst>
      <p:ext uri="{BB962C8B-B14F-4D97-AF65-F5344CB8AC3E}">
        <p14:creationId xmlns:p14="http://schemas.microsoft.com/office/powerpoint/2010/main" val="3532198564"/>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ayt Numarası Yer Tutucusu 8"/>
          <p:cNvSpPr>
            <a:spLocks noGrp="1"/>
          </p:cNvSpPr>
          <p:nvPr>
            <p:ph type="sldNum" sz="quarter" idx="12"/>
          </p:nvPr>
        </p:nvSpPr>
        <p:spPr/>
        <p:txBody>
          <a:bodyPr/>
          <a:lstStyle/>
          <a:p>
            <a:fld id="{2980368C-8C33-40A0-AE12-C79D8B8014BE}" type="slidenum">
              <a:rPr lang="tr-TR" sz="1400" smtClean="0"/>
              <a:pPr/>
              <a:t>37</a:t>
            </a:fld>
            <a:endParaRPr lang="tr-TR" sz="1400" dirty="0"/>
          </a:p>
        </p:txBody>
      </p:sp>
      <p:sp>
        <p:nvSpPr>
          <p:cNvPr id="6" name="Metin kutusu 5"/>
          <p:cNvSpPr txBox="1"/>
          <p:nvPr/>
        </p:nvSpPr>
        <p:spPr>
          <a:xfrm>
            <a:off x="0" y="-27384"/>
            <a:ext cx="8316416" cy="461665"/>
          </a:xfrm>
          <a:prstGeom prst="rect">
            <a:avLst/>
          </a:prstGeom>
          <a:solidFill>
            <a:schemeClr val="accent2">
              <a:lumMod val="75000"/>
            </a:schemeClr>
          </a:solidFill>
        </p:spPr>
        <p:txBody>
          <a:bodyPr wrap="square" rtlCol="0">
            <a:spAutoFit/>
          </a:bodyPr>
          <a:lstStyle/>
          <a:p>
            <a:pPr algn="ctr"/>
            <a:r>
              <a:rPr lang="tr-TR" sz="2400" b="1" dirty="0" smtClean="0">
                <a:solidFill>
                  <a:schemeClr val="bg1"/>
                </a:solidFill>
              </a:rPr>
              <a:t>YEK-DEM GELİŞİMİ</a:t>
            </a:r>
            <a:endParaRPr lang="tr-TR" sz="2400" b="1" dirty="0">
              <a:solidFill>
                <a:schemeClr val="bg1"/>
              </a:solidFill>
            </a:endParaRPr>
          </a:p>
        </p:txBody>
      </p:sp>
      <p:pic>
        <p:nvPicPr>
          <p:cNvPr id="2" name="Resim 1"/>
          <p:cNvPicPr>
            <a:picLocks noChangeAspect="1"/>
          </p:cNvPicPr>
          <p:nvPr/>
        </p:nvPicPr>
        <p:blipFill>
          <a:blip r:embed="rId3"/>
          <a:stretch>
            <a:fillRect/>
          </a:stretch>
        </p:blipFill>
        <p:spPr>
          <a:xfrm>
            <a:off x="1763688" y="434281"/>
            <a:ext cx="5920129" cy="6235079"/>
          </a:xfrm>
          <a:prstGeom prst="rect">
            <a:avLst/>
          </a:prstGeom>
        </p:spPr>
      </p:pic>
      <p:sp>
        <p:nvSpPr>
          <p:cNvPr id="5" name="Metin kutusu 4"/>
          <p:cNvSpPr txBox="1"/>
          <p:nvPr/>
        </p:nvSpPr>
        <p:spPr>
          <a:xfrm>
            <a:off x="101502" y="548680"/>
            <a:ext cx="1560684" cy="646331"/>
          </a:xfrm>
          <a:prstGeom prst="rect">
            <a:avLst/>
          </a:prstGeom>
          <a:noFill/>
        </p:spPr>
        <p:txBody>
          <a:bodyPr wrap="none" rtlCol="0">
            <a:spAutoFit/>
          </a:bodyPr>
          <a:lstStyle/>
          <a:p>
            <a:pPr algn="ctr"/>
            <a:r>
              <a:rPr lang="tr-TR" b="1" dirty="0" smtClean="0">
                <a:solidFill>
                  <a:srgbClr val="FF0000"/>
                </a:solidFill>
              </a:rPr>
              <a:t>Resmi Gazete </a:t>
            </a:r>
          </a:p>
          <a:p>
            <a:pPr algn="ctr"/>
            <a:r>
              <a:rPr lang="tr-TR" b="1" dirty="0" smtClean="0">
                <a:solidFill>
                  <a:srgbClr val="FF0000"/>
                </a:solidFill>
              </a:rPr>
              <a:t>10 Mayıs 2019</a:t>
            </a:r>
            <a:endParaRPr lang="tr-TR" b="1" dirty="0">
              <a:solidFill>
                <a:srgbClr val="FF0000"/>
              </a:solidFill>
            </a:endParaRPr>
          </a:p>
        </p:txBody>
      </p:sp>
    </p:spTree>
    <p:extLst>
      <p:ext uri="{BB962C8B-B14F-4D97-AF65-F5344CB8AC3E}">
        <p14:creationId xmlns:p14="http://schemas.microsoft.com/office/powerpoint/2010/main" val="1482121090"/>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ayt Numarası Yer Tutucusu 8"/>
          <p:cNvSpPr>
            <a:spLocks noGrp="1"/>
          </p:cNvSpPr>
          <p:nvPr>
            <p:ph type="sldNum" sz="quarter" idx="12"/>
          </p:nvPr>
        </p:nvSpPr>
        <p:spPr/>
        <p:txBody>
          <a:bodyPr/>
          <a:lstStyle/>
          <a:p>
            <a:fld id="{2980368C-8C33-40A0-AE12-C79D8B8014BE}" type="slidenum">
              <a:rPr lang="tr-TR" sz="1400" smtClean="0"/>
              <a:pPr/>
              <a:t>38</a:t>
            </a:fld>
            <a:endParaRPr lang="tr-TR" sz="1400" dirty="0"/>
          </a:p>
        </p:txBody>
      </p:sp>
      <p:sp>
        <p:nvSpPr>
          <p:cNvPr id="6" name="Metin kutusu 5"/>
          <p:cNvSpPr txBox="1"/>
          <p:nvPr/>
        </p:nvSpPr>
        <p:spPr>
          <a:xfrm>
            <a:off x="0" y="-27384"/>
            <a:ext cx="8316416" cy="461665"/>
          </a:xfrm>
          <a:prstGeom prst="rect">
            <a:avLst/>
          </a:prstGeom>
          <a:solidFill>
            <a:schemeClr val="accent2">
              <a:lumMod val="75000"/>
            </a:schemeClr>
          </a:solidFill>
        </p:spPr>
        <p:txBody>
          <a:bodyPr wrap="square" rtlCol="0">
            <a:spAutoFit/>
          </a:bodyPr>
          <a:lstStyle/>
          <a:p>
            <a:pPr algn="ctr"/>
            <a:r>
              <a:rPr lang="tr-TR" sz="2400" b="1" dirty="0" smtClean="0">
                <a:solidFill>
                  <a:schemeClr val="bg1"/>
                </a:solidFill>
              </a:rPr>
              <a:t>YEK-DEM GELİŞİMİ</a:t>
            </a:r>
            <a:endParaRPr lang="tr-TR" sz="2400" b="1" dirty="0">
              <a:solidFill>
                <a:schemeClr val="bg1"/>
              </a:solidFill>
            </a:endParaRPr>
          </a:p>
        </p:txBody>
      </p:sp>
      <p:sp>
        <p:nvSpPr>
          <p:cNvPr id="7" name="Metin kutusu 6"/>
          <p:cNvSpPr txBox="1"/>
          <p:nvPr/>
        </p:nvSpPr>
        <p:spPr>
          <a:xfrm>
            <a:off x="107504" y="764703"/>
            <a:ext cx="8928992" cy="4524315"/>
          </a:xfrm>
          <a:prstGeom prst="rect">
            <a:avLst/>
          </a:prstGeom>
          <a:noFill/>
        </p:spPr>
        <p:txBody>
          <a:bodyPr wrap="square" rtlCol="0">
            <a:spAutoFit/>
          </a:bodyPr>
          <a:lstStyle/>
          <a:p>
            <a:r>
              <a:rPr lang="tr-TR" sz="3200" b="1" dirty="0" smtClean="0">
                <a:latin typeface="Arial" panose="020B0604020202020204" pitchFamily="34" charset="0"/>
                <a:cs typeface="Arial" panose="020B0604020202020204" pitchFamily="34" charset="0"/>
              </a:rPr>
              <a:t>İLK HEDEF</a:t>
            </a:r>
          </a:p>
          <a:p>
            <a:endParaRPr lang="tr-TR" sz="3200" b="1" dirty="0" smtClean="0">
              <a:latin typeface="Arial" panose="020B0604020202020204" pitchFamily="34" charset="0"/>
              <a:cs typeface="Arial" panose="020B0604020202020204" pitchFamily="34" charset="0"/>
            </a:endParaRPr>
          </a:p>
          <a:p>
            <a:pPr marL="800100" lvl="1" indent="-342900">
              <a:buFont typeface="Arial" panose="020B0604020202020204" pitchFamily="34" charset="0"/>
              <a:buChar char="•"/>
            </a:pPr>
            <a:r>
              <a:rPr lang="tr-TR" sz="3200" b="1" dirty="0" smtClean="0">
                <a:solidFill>
                  <a:srgbClr val="A50021"/>
                </a:solidFill>
                <a:latin typeface="Arial" panose="020B0604020202020204" pitchFamily="34" charset="0"/>
                <a:cs typeface="Arial" panose="020B0604020202020204" pitchFamily="34" charset="0"/>
              </a:rPr>
              <a:t>KÜÇÜK KAPASİTELİ AMA VERİMLİ</a:t>
            </a:r>
          </a:p>
          <a:p>
            <a:pPr marL="800100" lvl="1" indent="-342900">
              <a:buFont typeface="Arial" panose="020B0604020202020204" pitchFamily="34" charset="0"/>
              <a:buChar char="•"/>
            </a:pPr>
            <a:r>
              <a:rPr lang="tr-TR" sz="3200" b="1" dirty="0" smtClean="0">
                <a:solidFill>
                  <a:srgbClr val="A50021"/>
                </a:solidFill>
                <a:latin typeface="Arial" panose="020B0604020202020204" pitchFamily="34" charset="0"/>
                <a:cs typeface="Arial" panose="020B0604020202020204" pitchFamily="34" charset="0"/>
              </a:rPr>
              <a:t>ULAŞILMASI ZOR SAHALARDAKİ</a:t>
            </a:r>
          </a:p>
          <a:p>
            <a:pPr marL="800100" lvl="1" indent="-342900">
              <a:buFont typeface="Arial" panose="020B0604020202020204" pitchFamily="34" charset="0"/>
              <a:buChar char="•"/>
            </a:pPr>
            <a:r>
              <a:rPr lang="tr-TR" sz="3200" b="1" dirty="0" smtClean="0">
                <a:solidFill>
                  <a:srgbClr val="A50021"/>
                </a:solidFill>
                <a:latin typeface="Arial" panose="020B0604020202020204" pitchFamily="34" charset="0"/>
                <a:cs typeface="Arial" panose="020B0604020202020204" pitchFamily="34" charset="0"/>
              </a:rPr>
              <a:t>YATIRIM </a:t>
            </a:r>
            <a:r>
              <a:rPr lang="tr-TR" sz="3200" b="1" dirty="0">
                <a:solidFill>
                  <a:srgbClr val="A50021"/>
                </a:solidFill>
                <a:latin typeface="Arial" panose="020B0604020202020204" pitchFamily="34" charset="0"/>
                <a:cs typeface="Arial" panose="020B0604020202020204" pitchFamily="34" charset="0"/>
              </a:rPr>
              <a:t>İÇİN EKONOMİK OLMAYAN</a:t>
            </a:r>
          </a:p>
          <a:p>
            <a:pPr marL="342900" indent="-342900">
              <a:buFont typeface="Arial" panose="020B0604020202020204" pitchFamily="34" charset="0"/>
              <a:buChar char="•"/>
            </a:pPr>
            <a:endParaRPr lang="tr-TR" sz="3200" b="1" dirty="0" smtClean="0">
              <a:latin typeface="Arial" panose="020B0604020202020204" pitchFamily="34" charset="0"/>
              <a:cs typeface="Arial" panose="020B0604020202020204" pitchFamily="34" charset="0"/>
            </a:endParaRPr>
          </a:p>
          <a:p>
            <a:r>
              <a:rPr lang="tr-TR" sz="3200" b="1" dirty="0" smtClean="0">
                <a:latin typeface="Arial" panose="020B0604020202020204" pitchFamily="34" charset="0"/>
                <a:cs typeface="Arial" panose="020B0604020202020204" pitchFamily="34" charset="0"/>
              </a:rPr>
              <a:t>KAYNAKLARIN ELEKTRİK ÜRETİMİNE KAZANDIRILMASI İÇİN DÜŞÜNÜLEN DESTEKLEME POLİTİKASI</a:t>
            </a:r>
          </a:p>
        </p:txBody>
      </p:sp>
    </p:spTree>
    <p:extLst>
      <p:ext uri="{BB962C8B-B14F-4D97-AF65-F5344CB8AC3E}">
        <p14:creationId xmlns:p14="http://schemas.microsoft.com/office/powerpoint/2010/main" val="2879020356"/>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ayt Numarası Yer Tutucusu 8"/>
          <p:cNvSpPr>
            <a:spLocks noGrp="1"/>
          </p:cNvSpPr>
          <p:nvPr>
            <p:ph type="sldNum" sz="quarter" idx="12"/>
          </p:nvPr>
        </p:nvSpPr>
        <p:spPr/>
        <p:txBody>
          <a:bodyPr/>
          <a:lstStyle/>
          <a:p>
            <a:fld id="{2980368C-8C33-40A0-AE12-C79D8B8014BE}" type="slidenum">
              <a:rPr lang="tr-TR" sz="1400" smtClean="0"/>
              <a:pPr/>
              <a:t>39</a:t>
            </a:fld>
            <a:endParaRPr lang="tr-TR" sz="1400" dirty="0"/>
          </a:p>
        </p:txBody>
      </p:sp>
      <p:sp>
        <p:nvSpPr>
          <p:cNvPr id="6" name="Metin kutusu 5"/>
          <p:cNvSpPr txBox="1"/>
          <p:nvPr/>
        </p:nvSpPr>
        <p:spPr>
          <a:xfrm>
            <a:off x="0" y="-27384"/>
            <a:ext cx="8316416" cy="461665"/>
          </a:xfrm>
          <a:prstGeom prst="rect">
            <a:avLst/>
          </a:prstGeom>
          <a:solidFill>
            <a:schemeClr val="accent2">
              <a:lumMod val="75000"/>
            </a:schemeClr>
          </a:solidFill>
        </p:spPr>
        <p:txBody>
          <a:bodyPr wrap="square" rtlCol="0">
            <a:spAutoFit/>
          </a:bodyPr>
          <a:lstStyle/>
          <a:p>
            <a:pPr algn="ctr"/>
            <a:r>
              <a:rPr lang="tr-TR" sz="2400" b="1" dirty="0" smtClean="0">
                <a:solidFill>
                  <a:schemeClr val="bg1"/>
                </a:solidFill>
              </a:rPr>
              <a:t>YEK-DEM GELİŞİMİ</a:t>
            </a:r>
            <a:endParaRPr lang="tr-TR" sz="2400" b="1" dirty="0">
              <a:solidFill>
                <a:schemeClr val="bg1"/>
              </a:solidFill>
            </a:endParaRPr>
          </a:p>
        </p:txBody>
      </p:sp>
      <p:pic>
        <p:nvPicPr>
          <p:cNvPr id="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89314" y="980728"/>
            <a:ext cx="8787882" cy="3899124"/>
          </a:xfrm>
          <a:prstGeom prst="rect">
            <a:avLst/>
          </a:prstGeom>
          <a:no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82694197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1"/>
          <p:cNvSpPr txBox="1">
            <a:spLocks/>
          </p:cNvSpPr>
          <p:nvPr/>
        </p:nvSpPr>
        <p:spPr>
          <a:xfrm>
            <a:off x="0" y="476672"/>
            <a:ext cx="8783638" cy="3528591"/>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742950" indent="-115888">
              <a:buClr>
                <a:srgbClr val="470E9A"/>
              </a:buClr>
              <a:buSzPct val="100000"/>
              <a:buFont typeface="+mj-lt"/>
              <a:buAutoNum type="arabicPeriod"/>
            </a:pPr>
            <a:endParaRPr lang="tr-TR" sz="4800" b="1" dirty="0" smtClean="0">
              <a:solidFill>
                <a:srgbClr val="470E9A"/>
              </a:solidFill>
            </a:endParaRPr>
          </a:p>
        </p:txBody>
      </p:sp>
      <p:sp>
        <p:nvSpPr>
          <p:cNvPr id="8" name="Slayt Numarası Yer Tutucusu 7"/>
          <p:cNvSpPr>
            <a:spLocks noGrp="1"/>
          </p:cNvSpPr>
          <p:nvPr>
            <p:ph type="sldNum" sz="quarter" idx="12"/>
          </p:nvPr>
        </p:nvSpPr>
        <p:spPr/>
        <p:txBody>
          <a:bodyPr/>
          <a:lstStyle/>
          <a:p>
            <a:fld id="{2980368C-8C33-40A0-AE12-C79D8B8014BE}" type="slidenum">
              <a:rPr lang="tr-TR" smtClean="0"/>
              <a:pPr/>
              <a:t>4</a:t>
            </a:fld>
            <a:endParaRPr lang="tr-TR" dirty="0"/>
          </a:p>
        </p:txBody>
      </p:sp>
      <p:sp>
        <p:nvSpPr>
          <p:cNvPr id="2049" name="Rectangle 1"/>
          <p:cNvSpPr>
            <a:spLocks noChangeArrowheads="1"/>
          </p:cNvSpPr>
          <p:nvPr/>
        </p:nvSpPr>
        <p:spPr bwMode="auto">
          <a:xfrm>
            <a:off x="0" y="845512"/>
            <a:ext cx="8604448" cy="187743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tab pos="381000" algn="l"/>
              </a:tabLst>
            </a:pPr>
            <a:endParaRPr kumimoji="0" lang="tr-TR" sz="25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tab pos="381000" algn="l"/>
              </a:tabLst>
            </a:pPr>
            <a:endParaRPr lang="tr-TR" sz="2500" dirty="0" smtClean="0">
              <a:latin typeface="Arial" pitchFamily="34" charset="0"/>
              <a:ea typeface="Times New Roman" pitchFamily="18"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tab pos="381000" algn="l"/>
              </a:tabLst>
            </a:pPr>
            <a:endParaRPr kumimoji="0" lang="tr-TR" sz="25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tab pos="381000" algn="l"/>
              </a:tabLst>
            </a:pPr>
            <a:endParaRPr kumimoji="0" lang="tr-TR" sz="25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381000" algn="l"/>
              </a:tabLst>
            </a:pPr>
            <a:r>
              <a:rPr kumimoji="0" lang="tr-TR" sz="1600" b="0" i="0" u="none" strike="noStrike" cap="none" normalizeH="0" baseline="0" dirty="0" smtClean="0">
                <a:ln>
                  <a:noFill/>
                </a:ln>
                <a:solidFill>
                  <a:schemeClr val="tx1"/>
                </a:solidFill>
                <a:effectLst/>
                <a:latin typeface="Arial" pitchFamily="34" charset="0"/>
                <a:cs typeface="Arial" pitchFamily="34" charset="0"/>
              </a:rPr>
              <a:t> </a:t>
            </a:r>
          </a:p>
        </p:txBody>
      </p:sp>
      <p:sp>
        <p:nvSpPr>
          <p:cNvPr id="329729" name="Rectangle 1"/>
          <p:cNvSpPr>
            <a:spLocks noChangeArrowheads="1"/>
          </p:cNvSpPr>
          <p:nvPr/>
        </p:nvSpPr>
        <p:spPr bwMode="auto">
          <a:xfrm>
            <a:off x="395536" y="1270948"/>
            <a:ext cx="8208912" cy="398570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just"/>
            <a:r>
              <a:rPr lang="tr-TR" b="1" dirty="0" smtClean="0">
                <a:latin typeface="Arial" pitchFamily="34" charset="0"/>
                <a:ea typeface="Times New Roman" pitchFamily="18" charset="0"/>
                <a:cs typeface="Calibri" pitchFamily="34" charset="0"/>
              </a:rPr>
              <a:t>2010'dan bu yana, her yıl sürekli güncellediğimiz Türkiye Enerji Görünümü çalışmamızda bu sene; önceden olduğu gibi, birincil enerji tüketimi, elektrik enerjisi üretimi, kapasite kullanımı, yakıtlar ve kaynaklar, dışa bağımlılık ve diğer konulardaki güncel verilere yer verilmiştir. Bu bilgilerin  yanı sıra elektrik enerjisi sektöründe son bir senede yaşanan gelişmelerden; kapasite mekanizması, yerli kömürden üretilen elektriğe sabit fiyatla alım garantisi verilmesi, çevre koruyucu yatırımları öteleme niyeti, YEKDEM’in amaç dışı kullanımı, YEKA’lar, enerji sektöründe alınan kredilerdeki sorunlar, nükleer santral projeleri, Akdeniz’de doğal gaz aramaları konuları ele alınmıştır. Mevcut durumun anlatılması ve eleştirisiyle yetinilmemiş, ülke ve toplum yararı doğrultusunda çözümler içeren önerilerimiz de, dile getirilmiştir.</a:t>
            </a:r>
          </a:p>
          <a:p>
            <a:pPr algn="just" eaLnBrk="0" fontAlgn="base" hangingPunct="0">
              <a:spcBef>
                <a:spcPct val="0"/>
              </a:spcBef>
              <a:spcAft>
                <a:spcPts val="600"/>
              </a:spcAft>
              <a:tabLst>
                <a:tab pos="381000" algn="l"/>
              </a:tabLst>
            </a:pPr>
            <a:endParaRPr lang="tr-TR" sz="1600" b="1" dirty="0">
              <a:latin typeface="Arial" pitchFamily="34" charset="0"/>
              <a:ea typeface="Times New Roman" pitchFamily="18" charset="0"/>
              <a:cs typeface="Calibri" pitchFamily="34" charset="0"/>
            </a:endParaRPr>
          </a:p>
          <a:p>
            <a:pPr algn="just" eaLnBrk="0" fontAlgn="base" hangingPunct="0">
              <a:spcBef>
                <a:spcPct val="0"/>
              </a:spcBef>
              <a:spcAft>
                <a:spcPts val="600"/>
              </a:spcAft>
              <a:tabLst>
                <a:tab pos="381000" algn="l"/>
              </a:tabLst>
            </a:pPr>
            <a:endParaRPr lang="tr-TR" sz="1600" b="1" dirty="0">
              <a:latin typeface="Arial" pitchFamily="34" charset="0"/>
              <a:ea typeface="Times New Roman" pitchFamily="18" charset="0"/>
              <a:cs typeface="Calibri" pitchFamily="34" charset="0"/>
            </a:endParaRPr>
          </a:p>
        </p:txBody>
      </p:sp>
      <p:sp>
        <p:nvSpPr>
          <p:cNvPr id="6" name="Metin kutusu 5"/>
          <p:cNvSpPr txBox="1"/>
          <p:nvPr/>
        </p:nvSpPr>
        <p:spPr>
          <a:xfrm>
            <a:off x="21382" y="159070"/>
            <a:ext cx="1986441" cy="584775"/>
          </a:xfrm>
          <a:prstGeom prst="rect">
            <a:avLst/>
          </a:prstGeom>
          <a:noFill/>
        </p:spPr>
        <p:txBody>
          <a:bodyPr wrap="none" rtlCol="0">
            <a:spAutoFit/>
          </a:bodyPr>
          <a:lstStyle/>
          <a:p>
            <a:r>
              <a:rPr lang="tr-TR" sz="3200" b="1" dirty="0" smtClean="0">
                <a:solidFill>
                  <a:srgbClr val="C00000"/>
                </a:solidFill>
                <a:latin typeface="Arial" pitchFamily="34" charset="0"/>
                <a:ea typeface="Times New Roman" pitchFamily="18" charset="0"/>
                <a:cs typeface="Arial" pitchFamily="34" charset="0"/>
              </a:rPr>
              <a:t>SUNUŞ-3</a:t>
            </a:r>
            <a:endParaRPr lang="tr-TR" sz="3200" b="1" dirty="0">
              <a:solidFill>
                <a:srgbClr val="C00000"/>
              </a:solidFill>
              <a:latin typeface="Arial" pitchFamily="34" charset="0"/>
              <a:cs typeface="Arial" pitchFamily="34" charset="0"/>
            </a:endParaRPr>
          </a:p>
        </p:txBody>
      </p:sp>
    </p:spTree>
    <p:extLst>
      <p:ext uri="{BB962C8B-B14F-4D97-AF65-F5344CB8AC3E}">
        <p14:creationId xmlns:p14="http://schemas.microsoft.com/office/powerpoint/2010/main" val="701770281"/>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ayt Numarası Yer Tutucusu 8"/>
          <p:cNvSpPr>
            <a:spLocks noGrp="1"/>
          </p:cNvSpPr>
          <p:nvPr>
            <p:ph type="sldNum" sz="quarter" idx="12"/>
          </p:nvPr>
        </p:nvSpPr>
        <p:spPr/>
        <p:txBody>
          <a:bodyPr/>
          <a:lstStyle/>
          <a:p>
            <a:fld id="{2980368C-8C33-40A0-AE12-C79D8B8014BE}" type="slidenum">
              <a:rPr lang="tr-TR" sz="1400" smtClean="0"/>
              <a:pPr/>
              <a:t>40</a:t>
            </a:fld>
            <a:endParaRPr lang="tr-TR" sz="1400" dirty="0"/>
          </a:p>
        </p:txBody>
      </p:sp>
      <p:sp>
        <p:nvSpPr>
          <p:cNvPr id="6" name="Metin kutusu 5"/>
          <p:cNvSpPr txBox="1"/>
          <p:nvPr/>
        </p:nvSpPr>
        <p:spPr>
          <a:xfrm>
            <a:off x="0" y="-27384"/>
            <a:ext cx="8316416" cy="461665"/>
          </a:xfrm>
          <a:prstGeom prst="rect">
            <a:avLst/>
          </a:prstGeom>
          <a:solidFill>
            <a:schemeClr val="accent2">
              <a:lumMod val="75000"/>
            </a:schemeClr>
          </a:solidFill>
        </p:spPr>
        <p:txBody>
          <a:bodyPr wrap="square" rtlCol="0">
            <a:spAutoFit/>
          </a:bodyPr>
          <a:lstStyle/>
          <a:p>
            <a:pPr algn="ctr"/>
            <a:r>
              <a:rPr lang="tr-TR" sz="2400" b="1" dirty="0" smtClean="0">
                <a:solidFill>
                  <a:schemeClr val="bg1"/>
                </a:solidFill>
              </a:rPr>
              <a:t>YEK-DEM GELİŞİMİ</a:t>
            </a:r>
            <a:endParaRPr lang="tr-TR" sz="2400" b="1" dirty="0">
              <a:solidFill>
                <a:schemeClr val="bg1"/>
              </a:solidFill>
            </a:endParaRPr>
          </a:p>
        </p:txBody>
      </p:sp>
      <p:pic>
        <p:nvPicPr>
          <p:cNvPr id="307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45697" y="1052736"/>
            <a:ext cx="7045387" cy="4896544"/>
          </a:xfrm>
          <a:prstGeom prst="rect">
            <a:avLst/>
          </a:prstGeom>
          <a:noFill/>
          <a:ln>
            <a:noFill/>
          </a:ln>
          <a:scene3d>
            <a:camera prst="orthographicFront"/>
            <a:lightRig rig="threePt" dir="t"/>
          </a:scene3d>
          <a:sp3d>
            <a:bevelT prst="angle"/>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826941976"/>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Veri Yer Tutucusu 1"/>
          <p:cNvSpPr>
            <a:spLocks noGrp="1"/>
          </p:cNvSpPr>
          <p:nvPr>
            <p:ph type="dt" sz="half" idx="10"/>
          </p:nvPr>
        </p:nvSpPr>
        <p:spPr/>
        <p:txBody>
          <a:bodyPr/>
          <a:lstStyle/>
          <a:p>
            <a:r>
              <a:rPr lang="tr-TR" smtClean="0"/>
              <a:t>25.3.2017</a:t>
            </a:r>
            <a:endParaRPr lang="tr-TR" dirty="0"/>
          </a:p>
        </p:txBody>
      </p:sp>
      <p:sp>
        <p:nvSpPr>
          <p:cNvPr id="3" name="Slayt Numarası Yer Tutucusu 2"/>
          <p:cNvSpPr>
            <a:spLocks noGrp="1"/>
          </p:cNvSpPr>
          <p:nvPr>
            <p:ph type="sldNum" sz="quarter" idx="12"/>
          </p:nvPr>
        </p:nvSpPr>
        <p:spPr/>
        <p:txBody>
          <a:bodyPr/>
          <a:lstStyle/>
          <a:p>
            <a:fld id="{2980368C-8C33-40A0-AE12-C79D8B8014BE}" type="slidenum">
              <a:rPr lang="tr-TR" smtClean="0"/>
              <a:pPr/>
              <a:t>41</a:t>
            </a:fld>
            <a:endParaRPr lang="tr-TR" dirty="0"/>
          </a:p>
        </p:txBody>
      </p:sp>
      <p:sp>
        <p:nvSpPr>
          <p:cNvPr id="5" name="Metin kutusu 4"/>
          <p:cNvSpPr txBox="1"/>
          <p:nvPr/>
        </p:nvSpPr>
        <p:spPr>
          <a:xfrm>
            <a:off x="0" y="-27384"/>
            <a:ext cx="8316416" cy="461665"/>
          </a:xfrm>
          <a:prstGeom prst="rect">
            <a:avLst/>
          </a:prstGeom>
          <a:solidFill>
            <a:schemeClr val="accent2">
              <a:lumMod val="75000"/>
            </a:schemeClr>
          </a:solidFill>
        </p:spPr>
        <p:txBody>
          <a:bodyPr wrap="square" rtlCol="0">
            <a:spAutoFit/>
          </a:bodyPr>
          <a:lstStyle/>
          <a:p>
            <a:pPr algn="ctr"/>
            <a:r>
              <a:rPr lang="tr-TR" sz="2400" b="1" dirty="0" smtClean="0">
                <a:solidFill>
                  <a:schemeClr val="bg1"/>
                </a:solidFill>
              </a:rPr>
              <a:t>YEK-DEM ÜRETİM GELİŞİMİ</a:t>
            </a:r>
            <a:endParaRPr lang="tr-TR" sz="2400" b="1" dirty="0">
              <a:solidFill>
                <a:schemeClr val="bg1"/>
              </a:solidFill>
            </a:endParaRPr>
          </a:p>
        </p:txBody>
      </p:sp>
      <p:sp>
        <p:nvSpPr>
          <p:cNvPr id="6" name="Metin kutusu 5"/>
          <p:cNvSpPr txBox="1"/>
          <p:nvPr/>
        </p:nvSpPr>
        <p:spPr>
          <a:xfrm>
            <a:off x="107504" y="642554"/>
            <a:ext cx="8559073" cy="646331"/>
          </a:xfrm>
          <a:prstGeom prst="rect">
            <a:avLst/>
          </a:prstGeom>
          <a:noFill/>
        </p:spPr>
        <p:txBody>
          <a:bodyPr wrap="none" rtlCol="0">
            <a:spAutoFit/>
          </a:bodyPr>
          <a:lstStyle/>
          <a:p>
            <a:pPr algn="ctr"/>
            <a:r>
              <a:rPr lang="tr-TR" b="1" dirty="0" smtClean="0">
                <a:latin typeface="Arial" panose="020B0604020202020204" pitchFamily="34" charset="0"/>
                <a:cs typeface="Arial" panose="020B0604020202020204" pitchFamily="34" charset="0"/>
              </a:rPr>
              <a:t>TÜRKİYE TOPLAM ÜRETİMİ ve YENİLENEBİLİR TOPLAM ÜRETİMİ İÇİNDE </a:t>
            </a:r>
          </a:p>
          <a:p>
            <a:pPr algn="ctr"/>
            <a:r>
              <a:rPr lang="tr-TR" b="1" dirty="0" smtClean="0">
                <a:latin typeface="Arial" panose="020B0604020202020204" pitchFamily="34" charset="0"/>
                <a:cs typeface="Arial" panose="020B0604020202020204" pitchFamily="34" charset="0"/>
              </a:rPr>
              <a:t>YEK-DEM PAYI</a:t>
            </a:r>
            <a:endParaRPr lang="tr-TR" b="1" dirty="0">
              <a:latin typeface="Arial" panose="020B0604020202020204" pitchFamily="34" charset="0"/>
              <a:cs typeface="Arial" panose="020B0604020202020204" pitchFamily="34" charset="0"/>
            </a:endParaRPr>
          </a:p>
        </p:txBody>
      </p:sp>
      <p:graphicFrame>
        <p:nvGraphicFramePr>
          <p:cNvPr id="8" name="Grafik 7"/>
          <p:cNvGraphicFramePr>
            <a:graphicFrameLocks/>
          </p:cNvGraphicFramePr>
          <p:nvPr>
            <p:extLst>
              <p:ext uri="{D42A27DB-BD31-4B8C-83A1-F6EECF244321}">
                <p14:modId xmlns:p14="http://schemas.microsoft.com/office/powerpoint/2010/main" val="1883540360"/>
              </p:ext>
            </p:extLst>
          </p:nvPr>
        </p:nvGraphicFramePr>
        <p:xfrm>
          <a:off x="251520" y="1484784"/>
          <a:ext cx="8559073" cy="4663406"/>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573177484"/>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ayt Numarası Yer Tutucusu 8"/>
          <p:cNvSpPr>
            <a:spLocks noGrp="1"/>
          </p:cNvSpPr>
          <p:nvPr>
            <p:ph type="sldNum" sz="quarter" idx="12"/>
          </p:nvPr>
        </p:nvSpPr>
        <p:spPr/>
        <p:txBody>
          <a:bodyPr/>
          <a:lstStyle/>
          <a:p>
            <a:fld id="{2980368C-8C33-40A0-AE12-C79D8B8014BE}" type="slidenum">
              <a:rPr lang="tr-TR" sz="1400" smtClean="0"/>
              <a:pPr/>
              <a:t>42</a:t>
            </a:fld>
            <a:endParaRPr lang="tr-TR" sz="1400" dirty="0"/>
          </a:p>
        </p:txBody>
      </p:sp>
      <p:sp>
        <p:nvSpPr>
          <p:cNvPr id="6" name="Metin kutusu 5"/>
          <p:cNvSpPr txBox="1"/>
          <p:nvPr/>
        </p:nvSpPr>
        <p:spPr>
          <a:xfrm>
            <a:off x="0" y="-27384"/>
            <a:ext cx="8316416" cy="461665"/>
          </a:xfrm>
          <a:prstGeom prst="rect">
            <a:avLst/>
          </a:prstGeom>
          <a:solidFill>
            <a:schemeClr val="accent2">
              <a:lumMod val="75000"/>
            </a:schemeClr>
          </a:solidFill>
        </p:spPr>
        <p:txBody>
          <a:bodyPr wrap="square" rtlCol="0">
            <a:spAutoFit/>
          </a:bodyPr>
          <a:lstStyle/>
          <a:p>
            <a:pPr algn="ctr"/>
            <a:r>
              <a:rPr lang="tr-TR" sz="2400" b="1" dirty="0" smtClean="0">
                <a:solidFill>
                  <a:schemeClr val="bg1"/>
                </a:solidFill>
              </a:rPr>
              <a:t>YEK-DEM GELİŞİMİ</a:t>
            </a:r>
            <a:endParaRPr lang="tr-TR" sz="2400" b="1" dirty="0">
              <a:solidFill>
                <a:schemeClr val="bg1"/>
              </a:solidFill>
            </a:endParaRPr>
          </a:p>
        </p:txBody>
      </p:sp>
      <p:graphicFrame>
        <p:nvGraphicFramePr>
          <p:cNvPr id="4" name="Grafik 3"/>
          <p:cNvGraphicFramePr>
            <a:graphicFrameLocks/>
          </p:cNvGraphicFramePr>
          <p:nvPr>
            <p:extLst>
              <p:ext uri="{D42A27DB-BD31-4B8C-83A1-F6EECF244321}">
                <p14:modId xmlns:p14="http://schemas.microsoft.com/office/powerpoint/2010/main" val="958365864"/>
              </p:ext>
            </p:extLst>
          </p:nvPr>
        </p:nvGraphicFramePr>
        <p:xfrm>
          <a:off x="251520" y="1484784"/>
          <a:ext cx="8712968" cy="4896544"/>
        </p:xfrm>
        <a:graphic>
          <a:graphicData uri="http://schemas.openxmlformats.org/drawingml/2006/chart">
            <c:chart xmlns:c="http://schemas.openxmlformats.org/drawingml/2006/chart" xmlns:r="http://schemas.openxmlformats.org/officeDocument/2006/relationships" r:id="rId3"/>
          </a:graphicData>
        </a:graphic>
      </p:graphicFrame>
      <p:sp>
        <p:nvSpPr>
          <p:cNvPr id="5" name="Metin kutusu 4"/>
          <p:cNvSpPr txBox="1"/>
          <p:nvPr/>
        </p:nvSpPr>
        <p:spPr>
          <a:xfrm>
            <a:off x="107504" y="517135"/>
            <a:ext cx="3828227" cy="830997"/>
          </a:xfrm>
          <a:prstGeom prst="rect">
            <a:avLst/>
          </a:prstGeom>
          <a:solidFill>
            <a:srgbClr val="C00000"/>
          </a:solidFill>
        </p:spPr>
        <p:txBody>
          <a:bodyPr wrap="none" rtlCol="0">
            <a:spAutoFit/>
          </a:bodyPr>
          <a:lstStyle/>
          <a:p>
            <a:pPr algn="ctr"/>
            <a:r>
              <a:rPr lang="tr-TR" sz="2800" b="1" dirty="0" smtClean="0">
                <a:solidFill>
                  <a:schemeClr val="bg1"/>
                </a:solidFill>
                <a:latin typeface="Arial" panose="020B0604020202020204" pitchFamily="34" charset="0"/>
                <a:cs typeface="Arial" panose="020B0604020202020204" pitchFamily="34" charset="0"/>
              </a:rPr>
              <a:t>TOPLAM ÖDEMELER</a:t>
            </a:r>
          </a:p>
          <a:p>
            <a:pPr algn="ctr"/>
            <a:r>
              <a:rPr lang="tr-TR" sz="2000" b="1" dirty="0" smtClean="0">
                <a:solidFill>
                  <a:schemeClr val="bg1"/>
                </a:solidFill>
                <a:latin typeface="Arial" panose="020B0604020202020204" pitchFamily="34" charset="0"/>
                <a:cs typeface="Arial" panose="020B0604020202020204" pitchFamily="34" charset="0"/>
              </a:rPr>
              <a:t>(YILLARA GÖRE)</a:t>
            </a:r>
            <a:endParaRPr lang="tr-TR" sz="2000" b="1"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826941976"/>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ayt Numarası Yer Tutucusu 8"/>
          <p:cNvSpPr>
            <a:spLocks noGrp="1"/>
          </p:cNvSpPr>
          <p:nvPr>
            <p:ph type="sldNum" sz="quarter" idx="12"/>
          </p:nvPr>
        </p:nvSpPr>
        <p:spPr/>
        <p:txBody>
          <a:bodyPr/>
          <a:lstStyle/>
          <a:p>
            <a:fld id="{2980368C-8C33-40A0-AE12-C79D8B8014BE}" type="slidenum">
              <a:rPr lang="tr-TR" sz="1400" smtClean="0"/>
              <a:pPr/>
              <a:t>43</a:t>
            </a:fld>
            <a:endParaRPr lang="tr-TR" sz="1400" dirty="0"/>
          </a:p>
        </p:txBody>
      </p:sp>
      <p:sp>
        <p:nvSpPr>
          <p:cNvPr id="6" name="Metin kutusu 5"/>
          <p:cNvSpPr txBox="1"/>
          <p:nvPr/>
        </p:nvSpPr>
        <p:spPr>
          <a:xfrm>
            <a:off x="0" y="-27384"/>
            <a:ext cx="8316416" cy="461665"/>
          </a:xfrm>
          <a:prstGeom prst="rect">
            <a:avLst/>
          </a:prstGeom>
          <a:solidFill>
            <a:schemeClr val="accent2">
              <a:lumMod val="75000"/>
            </a:schemeClr>
          </a:solidFill>
        </p:spPr>
        <p:txBody>
          <a:bodyPr wrap="square" rtlCol="0">
            <a:spAutoFit/>
          </a:bodyPr>
          <a:lstStyle/>
          <a:p>
            <a:pPr algn="ctr"/>
            <a:r>
              <a:rPr lang="tr-TR" sz="2400" b="1" dirty="0" smtClean="0">
                <a:solidFill>
                  <a:schemeClr val="bg1"/>
                </a:solidFill>
              </a:rPr>
              <a:t>2018 YEK-DEM ELEKTRİK ÜRETİMİ</a:t>
            </a:r>
            <a:endParaRPr lang="tr-TR" sz="2400" b="1" dirty="0">
              <a:solidFill>
                <a:schemeClr val="bg1"/>
              </a:solidFill>
            </a:endParaRPr>
          </a:p>
        </p:txBody>
      </p:sp>
      <p:pic>
        <p:nvPicPr>
          <p:cNvPr id="3" name="Resim 2"/>
          <p:cNvPicPr>
            <a:picLocks noChangeAspect="1"/>
          </p:cNvPicPr>
          <p:nvPr/>
        </p:nvPicPr>
        <p:blipFill>
          <a:blip r:embed="rId3" cstate="print"/>
          <a:stretch>
            <a:fillRect/>
          </a:stretch>
        </p:blipFill>
        <p:spPr>
          <a:xfrm>
            <a:off x="467544" y="980728"/>
            <a:ext cx="8210314" cy="5040560"/>
          </a:xfrm>
          <a:prstGeom prst="rect">
            <a:avLst/>
          </a:prstGeom>
        </p:spPr>
      </p:pic>
    </p:spTree>
    <p:extLst>
      <p:ext uri="{BB962C8B-B14F-4D97-AF65-F5344CB8AC3E}">
        <p14:creationId xmlns:p14="http://schemas.microsoft.com/office/powerpoint/2010/main" val="2523270496"/>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ayt Numarası Yer Tutucusu 8"/>
          <p:cNvSpPr>
            <a:spLocks noGrp="1"/>
          </p:cNvSpPr>
          <p:nvPr>
            <p:ph type="sldNum" sz="quarter" idx="12"/>
          </p:nvPr>
        </p:nvSpPr>
        <p:spPr/>
        <p:txBody>
          <a:bodyPr/>
          <a:lstStyle/>
          <a:p>
            <a:fld id="{2980368C-8C33-40A0-AE12-C79D8B8014BE}" type="slidenum">
              <a:rPr lang="tr-TR" sz="1400" smtClean="0"/>
              <a:pPr/>
              <a:t>44</a:t>
            </a:fld>
            <a:endParaRPr lang="tr-TR" sz="1400" dirty="0"/>
          </a:p>
        </p:txBody>
      </p:sp>
      <p:sp>
        <p:nvSpPr>
          <p:cNvPr id="6" name="Metin kutusu 5"/>
          <p:cNvSpPr txBox="1"/>
          <p:nvPr/>
        </p:nvSpPr>
        <p:spPr>
          <a:xfrm>
            <a:off x="0" y="-27384"/>
            <a:ext cx="8316416" cy="461665"/>
          </a:xfrm>
          <a:prstGeom prst="rect">
            <a:avLst/>
          </a:prstGeom>
          <a:solidFill>
            <a:schemeClr val="accent2">
              <a:lumMod val="75000"/>
            </a:schemeClr>
          </a:solidFill>
        </p:spPr>
        <p:txBody>
          <a:bodyPr wrap="square" rtlCol="0">
            <a:spAutoFit/>
          </a:bodyPr>
          <a:lstStyle/>
          <a:p>
            <a:pPr algn="ctr"/>
            <a:r>
              <a:rPr lang="tr-TR" sz="2400" b="1" dirty="0" smtClean="0">
                <a:solidFill>
                  <a:schemeClr val="bg1"/>
                </a:solidFill>
              </a:rPr>
              <a:t>YEK-DEM GELİŞİMİ</a:t>
            </a:r>
            <a:endParaRPr lang="tr-TR" sz="2400" b="1" dirty="0">
              <a:solidFill>
                <a:schemeClr val="bg1"/>
              </a:solidFill>
            </a:endParaRPr>
          </a:p>
        </p:txBody>
      </p:sp>
      <p:sp>
        <p:nvSpPr>
          <p:cNvPr id="2" name="Metin kutusu 1"/>
          <p:cNvSpPr txBox="1"/>
          <p:nvPr/>
        </p:nvSpPr>
        <p:spPr>
          <a:xfrm>
            <a:off x="0" y="837038"/>
            <a:ext cx="9120250" cy="5940088"/>
          </a:xfrm>
          <a:prstGeom prst="rect">
            <a:avLst/>
          </a:prstGeom>
          <a:noFill/>
        </p:spPr>
        <p:txBody>
          <a:bodyPr wrap="square" rtlCol="0">
            <a:spAutoFit/>
          </a:bodyPr>
          <a:lstStyle/>
          <a:p>
            <a:pPr algn="just"/>
            <a:r>
              <a:rPr lang="tr-TR" sz="2000" b="1" dirty="0" err="1" smtClean="0"/>
              <a:t>YEKDEM’e</a:t>
            </a:r>
            <a:r>
              <a:rPr lang="tr-TR" sz="2000" b="1" dirty="0" smtClean="0"/>
              <a:t> </a:t>
            </a:r>
            <a:r>
              <a:rPr lang="tr-TR" sz="2000" b="1" dirty="0"/>
              <a:t>firmalar her yıl başvuruyor ve kabul alanlar bu teşvik mekanizmasından 10 yıl boyunca faydalanıyor. 2019 yılındaki listede, 200 megavatın üstünde, büyük diyebileceğimiz dokuz baraj var. Cengiz İnşaat, Özaltın İnşaat, Doğuş Enerji, </a:t>
            </a:r>
            <a:r>
              <a:rPr lang="tr-TR" sz="2000" b="1" dirty="0" err="1"/>
              <a:t>Sanko</a:t>
            </a:r>
            <a:r>
              <a:rPr lang="tr-TR" sz="2000" b="1" dirty="0"/>
              <a:t> Enerji, Bereket Enerji, </a:t>
            </a:r>
            <a:r>
              <a:rPr lang="tr-TR" sz="2000" b="1" dirty="0" err="1"/>
              <a:t>Limak</a:t>
            </a:r>
            <a:r>
              <a:rPr lang="tr-TR" sz="2000" b="1" dirty="0"/>
              <a:t> Enerji, Akköy Enerji (Kolin) ve </a:t>
            </a:r>
            <a:r>
              <a:rPr lang="tr-TR" sz="2000" b="1" dirty="0" err="1"/>
              <a:t>Enerjisa’ya</a:t>
            </a:r>
            <a:r>
              <a:rPr lang="tr-TR" sz="2000" b="1" dirty="0"/>
              <a:t> ait bu büyük barajların YEKDEM listesinde yer almasının nedeni ilgili yönetmeliğe konulan “rezervuar alanı </a:t>
            </a:r>
            <a:r>
              <a:rPr lang="tr-TR" sz="2000" b="1" dirty="0" err="1"/>
              <a:t>onbeş</a:t>
            </a:r>
            <a:r>
              <a:rPr lang="tr-TR" sz="2000" b="1" dirty="0"/>
              <a:t> kilometrekarenin altında olan” cümlesi. Yönetmelikteki bu tanım, büyük barajların da desteğe ihtiyacı olan diğer yenilenebilir enerji santrallarıyla aynı avantajlara sahip olmasının yolunu açıyor</a:t>
            </a:r>
            <a:r>
              <a:rPr lang="tr-TR" sz="2000" b="1" dirty="0" smtClean="0"/>
              <a:t>.</a:t>
            </a:r>
            <a:endParaRPr lang="tr-TR" sz="2000" b="1" dirty="0"/>
          </a:p>
          <a:p>
            <a:pPr algn="just"/>
            <a:r>
              <a:rPr lang="tr-TR" sz="2000" b="1" dirty="0"/>
              <a:t>Şirketler bu işten ne kadar kâr ediyor, ona da bakalım. Yukarı Kaleköy Barajı’nın YEKDEM listesinde belirtilen üretim miktarı yılda 1,5 milyar kilovatsaat (Türkiye’nin elektrik üretiminin 200’de 1’i). Bu gerçekleşirse, Cengiz ve Özaltın şirketlerinin kasasına bir yılda girecek para 110 milyon dolar. Şirketin kendi açıklamalarına bakılırsa baraj YEKDEM sayesinde 6-7 yılda ilk yatırım maliyetini çıkaracak</a:t>
            </a:r>
            <a:r>
              <a:rPr lang="tr-TR" sz="2000" b="1" dirty="0" smtClean="0"/>
              <a:t>. Ne </a:t>
            </a:r>
            <a:r>
              <a:rPr lang="tr-TR" sz="2000" b="1" dirty="0"/>
              <a:t>gariptir ki iş evlerin çatısına panel kurup kendi elektriğini üretmeye gelince, büyük barajlara ve şirketlere verilen desteğin 10’da biri bile vatandaşa verilmiyor. EPDK, çatılara kuracağınız tesisler </a:t>
            </a:r>
            <a:r>
              <a:rPr lang="tr-TR" sz="2000" b="1" dirty="0" smtClean="0"/>
              <a:t>öz tüketimi </a:t>
            </a:r>
            <a:r>
              <a:rPr lang="tr-TR" sz="2000" b="1" dirty="0"/>
              <a:t>amaçlamalı diyor. Çevreye zarar vermeyen paneli destekleyen yok ama dağı taşı yiyen barajlara, gerekmediği halde onlarca para akıtılıyor. Güneşe teşvik vermeyeceksen, nükleere, termiğe ve büyük barajlara da </a:t>
            </a:r>
            <a:r>
              <a:rPr lang="tr-TR" sz="2000" b="1" dirty="0" smtClean="0"/>
              <a:t>vermeyeceksin.</a:t>
            </a:r>
            <a:endParaRPr lang="tr-TR" sz="2000" b="1" dirty="0">
              <a:solidFill>
                <a:srgbClr val="0000FF"/>
              </a:solidFill>
            </a:endParaRPr>
          </a:p>
        </p:txBody>
      </p:sp>
      <p:sp>
        <p:nvSpPr>
          <p:cNvPr id="3" name="Dikdörtgen 2"/>
          <p:cNvSpPr/>
          <p:nvPr/>
        </p:nvSpPr>
        <p:spPr>
          <a:xfrm>
            <a:off x="0" y="404827"/>
            <a:ext cx="6560300" cy="461665"/>
          </a:xfrm>
          <a:prstGeom prst="rect">
            <a:avLst/>
          </a:prstGeom>
        </p:spPr>
        <p:txBody>
          <a:bodyPr wrap="square">
            <a:spAutoFit/>
          </a:bodyPr>
          <a:lstStyle/>
          <a:p>
            <a:pPr algn="just"/>
            <a:r>
              <a:rPr lang="tr-TR" b="1" dirty="0"/>
              <a:t> </a:t>
            </a:r>
            <a:r>
              <a:rPr lang="tr-TR" sz="2400" b="1" dirty="0" smtClean="0">
                <a:solidFill>
                  <a:srgbClr val="0000FF"/>
                </a:solidFill>
              </a:rPr>
              <a:t>Özgür </a:t>
            </a:r>
            <a:r>
              <a:rPr lang="tr-TR" sz="2400" b="1" dirty="0">
                <a:solidFill>
                  <a:srgbClr val="0000FF"/>
                </a:solidFill>
              </a:rPr>
              <a:t>Gürbüz, 18 Nisan 2019, </a:t>
            </a:r>
            <a:r>
              <a:rPr lang="tr-TR" sz="2400" b="1" dirty="0" err="1" smtClean="0">
                <a:solidFill>
                  <a:srgbClr val="0000FF"/>
                </a:solidFill>
              </a:rPr>
              <a:t>BirGün</a:t>
            </a:r>
            <a:r>
              <a:rPr lang="tr-TR" sz="2400" b="1" dirty="0" smtClean="0">
                <a:solidFill>
                  <a:srgbClr val="0000FF"/>
                </a:solidFill>
              </a:rPr>
              <a:t>:</a:t>
            </a:r>
            <a:endParaRPr lang="tr-TR" sz="2400" b="1" dirty="0">
              <a:solidFill>
                <a:srgbClr val="0000FF"/>
              </a:solidFill>
            </a:endParaRPr>
          </a:p>
        </p:txBody>
      </p:sp>
    </p:spTree>
    <p:extLst>
      <p:ext uri="{BB962C8B-B14F-4D97-AF65-F5344CB8AC3E}">
        <p14:creationId xmlns:p14="http://schemas.microsoft.com/office/powerpoint/2010/main" val="2631366855"/>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ayt Numarası Yer Tutucusu 8"/>
          <p:cNvSpPr>
            <a:spLocks noGrp="1"/>
          </p:cNvSpPr>
          <p:nvPr>
            <p:ph type="sldNum" sz="quarter" idx="12"/>
          </p:nvPr>
        </p:nvSpPr>
        <p:spPr/>
        <p:txBody>
          <a:bodyPr/>
          <a:lstStyle/>
          <a:p>
            <a:fld id="{2980368C-8C33-40A0-AE12-C79D8B8014BE}" type="slidenum">
              <a:rPr lang="tr-TR" sz="1400" smtClean="0"/>
              <a:pPr/>
              <a:t>45</a:t>
            </a:fld>
            <a:endParaRPr lang="tr-TR" sz="1400" dirty="0"/>
          </a:p>
        </p:txBody>
      </p:sp>
      <p:sp>
        <p:nvSpPr>
          <p:cNvPr id="6" name="Metin kutusu 5"/>
          <p:cNvSpPr txBox="1"/>
          <p:nvPr/>
        </p:nvSpPr>
        <p:spPr>
          <a:xfrm>
            <a:off x="0" y="-27384"/>
            <a:ext cx="8316416" cy="461665"/>
          </a:xfrm>
          <a:prstGeom prst="rect">
            <a:avLst/>
          </a:prstGeom>
          <a:solidFill>
            <a:schemeClr val="accent2">
              <a:lumMod val="75000"/>
            </a:schemeClr>
          </a:solidFill>
        </p:spPr>
        <p:txBody>
          <a:bodyPr wrap="square" rtlCol="0">
            <a:spAutoFit/>
          </a:bodyPr>
          <a:lstStyle/>
          <a:p>
            <a:pPr algn="ctr"/>
            <a:r>
              <a:rPr lang="tr-TR" sz="2400" b="1" dirty="0" smtClean="0">
                <a:solidFill>
                  <a:schemeClr val="bg1"/>
                </a:solidFill>
              </a:rPr>
              <a:t>YEK-DEM GELİŞİMİ</a:t>
            </a:r>
            <a:endParaRPr lang="tr-TR" sz="2400" b="1" dirty="0">
              <a:solidFill>
                <a:schemeClr val="bg1"/>
              </a:solidFill>
            </a:endParaRPr>
          </a:p>
        </p:txBody>
      </p:sp>
      <p:sp>
        <p:nvSpPr>
          <p:cNvPr id="4" name="Metin kutusu 3"/>
          <p:cNvSpPr txBox="1"/>
          <p:nvPr/>
        </p:nvSpPr>
        <p:spPr>
          <a:xfrm>
            <a:off x="395536" y="908720"/>
            <a:ext cx="8352928" cy="4955203"/>
          </a:xfrm>
          <a:prstGeom prst="rect">
            <a:avLst/>
          </a:prstGeom>
          <a:noFill/>
        </p:spPr>
        <p:txBody>
          <a:bodyPr wrap="square" rtlCol="0">
            <a:spAutoFit/>
          </a:bodyPr>
          <a:lstStyle/>
          <a:p>
            <a:r>
              <a:rPr lang="tr-TR" sz="3600" b="1" dirty="0" smtClean="0">
                <a:solidFill>
                  <a:srgbClr val="0033CC"/>
                </a:solidFill>
                <a:latin typeface="Arial" panose="020B0604020202020204" pitchFamily="34" charset="0"/>
                <a:cs typeface="Arial" panose="020B0604020202020204" pitchFamily="34" charset="0"/>
              </a:rPr>
              <a:t>NE YAPILMALI ?</a:t>
            </a:r>
          </a:p>
          <a:p>
            <a:pPr marL="800100" lvl="1" indent="-342900">
              <a:buFont typeface="Arial" panose="020B0604020202020204" pitchFamily="34" charset="0"/>
              <a:buChar char="•"/>
            </a:pPr>
            <a:r>
              <a:rPr lang="tr-TR" sz="2800" b="1" dirty="0" smtClean="0">
                <a:latin typeface="Arial" panose="020B0604020202020204" pitchFamily="34" charset="0"/>
                <a:cs typeface="Arial" panose="020B0604020202020204" pitchFamily="34" charset="0"/>
              </a:rPr>
              <a:t>BAŞLANGIÇTAKİ İLKELERE DÖNÜLMELİ</a:t>
            </a:r>
          </a:p>
          <a:p>
            <a:pPr marL="800100" lvl="1" indent="-342900">
              <a:buFont typeface="Arial" panose="020B0604020202020204" pitchFamily="34" charset="0"/>
              <a:buChar char="•"/>
            </a:pPr>
            <a:r>
              <a:rPr lang="tr-TR" sz="2800" b="1" dirty="0" smtClean="0">
                <a:latin typeface="Arial" panose="020B0604020202020204" pitchFamily="34" charset="0"/>
                <a:cs typeface="Arial" panose="020B0604020202020204" pitchFamily="34" charset="0"/>
              </a:rPr>
              <a:t>KÜÇÜK KAPASİTEDE AMA VERİMLİ SAHALAR DESTEKLENMELİ</a:t>
            </a:r>
          </a:p>
          <a:p>
            <a:pPr marL="800100" lvl="1" indent="-342900">
              <a:buFont typeface="Arial" panose="020B0604020202020204" pitchFamily="34" charset="0"/>
              <a:buChar char="•"/>
            </a:pPr>
            <a:r>
              <a:rPr lang="tr-TR" sz="2800" b="1" dirty="0" smtClean="0">
                <a:latin typeface="Arial" panose="020B0604020202020204" pitchFamily="34" charset="0"/>
                <a:cs typeface="Arial" panose="020B0604020202020204" pitchFamily="34" charset="0"/>
              </a:rPr>
              <a:t>ZOR SAHA KOŞULLARINDAKİ PROJELER DESTEKLENMELİ</a:t>
            </a:r>
          </a:p>
          <a:p>
            <a:pPr marL="800100" lvl="1" indent="-342900">
              <a:buFont typeface="Arial" panose="020B0604020202020204" pitchFamily="34" charset="0"/>
              <a:buChar char="•"/>
            </a:pPr>
            <a:r>
              <a:rPr lang="tr-TR" sz="2800" b="1" dirty="0" smtClean="0">
                <a:latin typeface="Arial" panose="020B0604020202020204" pitchFamily="34" charset="0"/>
                <a:cs typeface="Arial" panose="020B0604020202020204" pitchFamily="34" charset="0"/>
              </a:rPr>
              <a:t>BİYOKÜTLE İÇİN AYRI DESTEK BELİRLENMELİ</a:t>
            </a:r>
          </a:p>
          <a:p>
            <a:pPr marL="800100" lvl="1" indent="-342900">
              <a:buFont typeface="Arial" panose="020B0604020202020204" pitchFamily="34" charset="0"/>
              <a:buChar char="•"/>
            </a:pPr>
            <a:r>
              <a:rPr lang="tr-TR" sz="2800" b="1" dirty="0" smtClean="0">
                <a:latin typeface="Arial" panose="020B0604020202020204" pitchFamily="34" charset="0"/>
                <a:cs typeface="Arial" panose="020B0604020202020204" pitchFamily="34" charset="0"/>
              </a:rPr>
              <a:t>BARAJLI HES’LERE DESTEK </a:t>
            </a:r>
            <a:r>
              <a:rPr lang="tr-TR" sz="2800" b="1" dirty="0" smtClean="0">
                <a:solidFill>
                  <a:srgbClr val="0000FF"/>
                </a:solidFill>
                <a:latin typeface="Arial" panose="020B0604020202020204" pitchFamily="34" charset="0"/>
                <a:cs typeface="Arial" panose="020B0604020202020204" pitchFamily="34" charset="0"/>
              </a:rPr>
              <a:t>SON</a:t>
            </a:r>
            <a:r>
              <a:rPr lang="tr-TR" sz="2800" b="1" dirty="0" smtClean="0">
                <a:latin typeface="Arial" panose="020B0604020202020204" pitchFamily="34" charset="0"/>
                <a:cs typeface="Arial" panose="020B0604020202020204" pitchFamily="34" charset="0"/>
              </a:rPr>
              <a:t> BULMALI</a:t>
            </a:r>
          </a:p>
          <a:p>
            <a:pPr marL="800100" lvl="1" indent="-342900">
              <a:buFont typeface="Arial" panose="020B0604020202020204" pitchFamily="34" charset="0"/>
              <a:buChar char="•"/>
            </a:pPr>
            <a:endParaRPr lang="tr-TR" sz="28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826941976"/>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ayt Numarası Yer Tutucusu 8"/>
          <p:cNvSpPr>
            <a:spLocks noGrp="1"/>
          </p:cNvSpPr>
          <p:nvPr>
            <p:ph type="sldNum" sz="quarter" idx="12"/>
          </p:nvPr>
        </p:nvSpPr>
        <p:spPr/>
        <p:txBody>
          <a:bodyPr/>
          <a:lstStyle/>
          <a:p>
            <a:fld id="{2980368C-8C33-40A0-AE12-C79D8B8014BE}" type="slidenum">
              <a:rPr lang="tr-TR" sz="1400" smtClean="0"/>
              <a:pPr/>
              <a:t>46</a:t>
            </a:fld>
            <a:endParaRPr lang="tr-TR" sz="1400" dirty="0"/>
          </a:p>
        </p:txBody>
      </p:sp>
      <p:sp>
        <p:nvSpPr>
          <p:cNvPr id="4" name="Metin kutusu 3"/>
          <p:cNvSpPr txBox="1"/>
          <p:nvPr/>
        </p:nvSpPr>
        <p:spPr>
          <a:xfrm>
            <a:off x="1403648" y="1772816"/>
            <a:ext cx="5904656" cy="584775"/>
          </a:xfrm>
          <a:prstGeom prst="rect">
            <a:avLst/>
          </a:prstGeom>
        </p:spPr>
        <p:txBody>
          <a:bodyPr vert="horz" lIns="91440" tIns="45720" rIns="91440" bIns="45720" rtlCol="0">
            <a:normAutofit/>
          </a:bodyPr>
          <a:lstStyle>
            <a:defPPr>
              <a:defRPr lang="tr-TR"/>
            </a:defPPr>
            <a:lvl1pPr indent="0">
              <a:spcBef>
                <a:spcPct val="20000"/>
              </a:spcBef>
              <a:buFont typeface="Arial" panose="020B0604020202020204" pitchFamily="34" charset="0"/>
              <a:buNone/>
              <a:defRPr sz="3200" b="1">
                <a:solidFill>
                  <a:srgbClr val="000099"/>
                </a:solidFill>
              </a:defRPr>
            </a:lvl1pPr>
            <a:lvl2pPr marL="742950" indent="-285750">
              <a:spcBef>
                <a:spcPct val="20000"/>
              </a:spcBef>
              <a:buFont typeface="Arial" panose="020B0604020202020204" pitchFamily="34" charset="0"/>
              <a:buChar char="–"/>
              <a:defRPr sz="2800"/>
            </a:lvl2pPr>
            <a:lvl3pPr marL="1143000" indent="-228600">
              <a:spcBef>
                <a:spcPct val="20000"/>
              </a:spcBef>
              <a:buFont typeface="Arial" panose="020B0604020202020204" pitchFamily="34" charset="0"/>
              <a:buChar char="•"/>
              <a:defRPr sz="2400"/>
            </a:lvl3pPr>
            <a:lvl4pPr marL="1600200" indent="-228600">
              <a:spcBef>
                <a:spcPct val="20000"/>
              </a:spcBef>
              <a:buFont typeface="Arial" panose="020B0604020202020204" pitchFamily="34" charset="0"/>
              <a:buChar char="–"/>
              <a:defRPr sz="2000"/>
            </a:lvl4pPr>
            <a:lvl5pPr marL="2057400" indent="-228600">
              <a:spcBef>
                <a:spcPct val="20000"/>
              </a:spcBef>
              <a:buFont typeface="Arial" panose="020B0604020202020204" pitchFamily="34" charset="0"/>
              <a:buChar char="»"/>
              <a:defRPr sz="2000"/>
            </a:lvl5pPr>
            <a:lvl6pPr marL="2514600" indent="-228600">
              <a:spcBef>
                <a:spcPct val="20000"/>
              </a:spcBef>
              <a:buFont typeface="Arial" panose="020B0604020202020204" pitchFamily="34" charset="0"/>
              <a:buChar char="•"/>
              <a:defRPr sz="2000"/>
            </a:lvl6pPr>
            <a:lvl7pPr marL="2971800" indent="-228600">
              <a:spcBef>
                <a:spcPct val="20000"/>
              </a:spcBef>
              <a:buFont typeface="Arial" panose="020B0604020202020204" pitchFamily="34" charset="0"/>
              <a:buChar char="•"/>
              <a:defRPr sz="2000"/>
            </a:lvl7pPr>
            <a:lvl8pPr marL="3429000" indent="-228600">
              <a:spcBef>
                <a:spcPct val="20000"/>
              </a:spcBef>
              <a:buFont typeface="Arial" panose="020B0604020202020204" pitchFamily="34" charset="0"/>
              <a:buChar char="•"/>
              <a:defRPr sz="2000"/>
            </a:lvl8pPr>
            <a:lvl9pPr marL="3886200" indent="-228600">
              <a:spcBef>
                <a:spcPct val="20000"/>
              </a:spcBef>
              <a:buFont typeface="Arial" panose="020B0604020202020204" pitchFamily="34" charset="0"/>
              <a:buChar char="•"/>
              <a:defRPr sz="2000"/>
            </a:lvl9pPr>
          </a:lstStyle>
          <a:p>
            <a:r>
              <a:rPr lang="tr-TR" dirty="0" smtClean="0"/>
              <a:t>5. QUO </a:t>
            </a:r>
            <a:r>
              <a:rPr lang="tr-TR" dirty="0"/>
              <a:t>VADIS YEKA?</a:t>
            </a:r>
          </a:p>
        </p:txBody>
      </p:sp>
    </p:spTree>
    <p:extLst>
      <p:ext uri="{BB962C8B-B14F-4D97-AF65-F5344CB8AC3E}">
        <p14:creationId xmlns:p14="http://schemas.microsoft.com/office/powerpoint/2010/main" val="826941976"/>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p:nvPr/>
        </p:nvSpPr>
        <p:spPr>
          <a:xfrm>
            <a:off x="0" y="2"/>
            <a:ext cx="8316416" cy="836710"/>
          </a:xfrm>
          <a:prstGeom prst="rect">
            <a:avLst/>
          </a:prstGeom>
          <a:solidFill>
            <a:srgbClr val="FFFF66"/>
          </a:solidFill>
          <a:ln w="9525">
            <a:noFill/>
            <a:miter lim="800000"/>
            <a:headEnd/>
            <a:tailEnd/>
          </a:ln>
        </p:spPr>
        <p:txBody>
          <a:bodyPr vert="horz" wrap="square" lIns="91440" tIns="45720" rIns="91440" bIns="45720" numCol="1" rtlCol="0" anchor="t" anchorCtr="0" compatLnSpc="1">
            <a:prstTxWarp prst="textNoShape">
              <a:avLst/>
            </a:prstTxWarp>
            <a:noAutofit/>
          </a:bodyPr>
          <a:lstStyle/>
          <a:p>
            <a:pPr algn="ctr" defTabSz="457200">
              <a:defRPr/>
            </a:pPr>
            <a:r>
              <a:rPr lang="tr-TR" sz="2400" b="1" dirty="0" smtClean="0">
                <a:solidFill>
                  <a:srgbClr val="000099"/>
                </a:solidFill>
                <a:latin typeface="Arial Black" pitchFamily="34" charset="0"/>
              </a:rPr>
              <a:t>YEKA – GES 1 (1.000 MW)</a:t>
            </a:r>
          </a:p>
        </p:txBody>
      </p:sp>
      <p:sp>
        <p:nvSpPr>
          <p:cNvPr id="9" name="Slayt Numarası Yer Tutucusu 8"/>
          <p:cNvSpPr>
            <a:spLocks noGrp="1"/>
          </p:cNvSpPr>
          <p:nvPr>
            <p:ph type="sldNum" sz="quarter" idx="12"/>
          </p:nvPr>
        </p:nvSpPr>
        <p:spPr>
          <a:xfrm>
            <a:off x="8604448" y="6381328"/>
            <a:ext cx="515802" cy="437133"/>
          </a:xfrm>
        </p:spPr>
        <p:txBody>
          <a:bodyPr/>
          <a:lstStyle/>
          <a:p>
            <a:fld id="{2980368C-8C33-40A0-AE12-C79D8B8014BE}" type="slidenum">
              <a:rPr lang="tr-TR" sz="1400" smtClean="0"/>
              <a:pPr/>
              <a:t>47</a:t>
            </a:fld>
            <a:endParaRPr lang="tr-TR" sz="1400" dirty="0"/>
          </a:p>
        </p:txBody>
      </p:sp>
      <p:sp>
        <p:nvSpPr>
          <p:cNvPr id="3" name="Metin kutusu 2"/>
          <p:cNvSpPr txBox="1"/>
          <p:nvPr/>
        </p:nvSpPr>
        <p:spPr>
          <a:xfrm>
            <a:off x="251520" y="862055"/>
            <a:ext cx="8712968" cy="5940088"/>
          </a:xfrm>
          <a:prstGeom prst="rect">
            <a:avLst/>
          </a:prstGeom>
          <a:noFill/>
        </p:spPr>
        <p:txBody>
          <a:bodyPr wrap="square" rtlCol="0">
            <a:spAutoFit/>
          </a:bodyPr>
          <a:lstStyle/>
          <a:p>
            <a:r>
              <a:rPr lang="tr-TR" sz="2000" b="1" dirty="0"/>
              <a:t>20 Mart 2017 tarihinde </a:t>
            </a:r>
            <a:r>
              <a:rPr lang="tr-TR" sz="2000" b="1" dirty="0" smtClean="0"/>
              <a:t>yapılan, yerli </a:t>
            </a:r>
            <a:r>
              <a:rPr lang="tr-TR" sz="2000" b="1" dirty="0"/>
              <a:t>üretim </a:t>
            </a:r>
            <a:r>
              <a:rPr lang="tr-TR" sz="2000" b="1" dirty="0" smtClean="0"/>
              <a:t>ve ARGE zorunluğu olan, 15 yıl alım garantili </a:t>
            </a:r>
            <a:r>
              <a:rPr lang="tr-TR" sz="2000" b="1" dirty="0" smtClean="0">
                <a:solidFill>
                  <a:srgbClr val="000099"/>
                </a:solidFill>
              </a:rPr>
              <a:t>YEKA (Yenilenebilir </a:t>
            </a:r>
            <a:r>
              <a:rPr lang="tr-TR" sz="2000" b="1" dirty="0">
                <a:solidFill>
                  <a:srgbClr val="000099"/>
                </a:solidFill>
              </a:rPr>
              <a:t>Enerji Kaynak </a:t>
            </a:r>
            <a:r>
              <a:rPr lang="tr-TR" sz="2000" b="1" dirty="0" smtClean="0">
                <a:solidFill>
                  <a:srgbClr val="000099"/>
                </a:solidFill>
              </a:rPr>
              <a:t>Alanları) </a:t>
            </a:r>
            <a:r>
              <a:rPr lang="tr-TR" sz="2000" b="1" dirty="0">
                <a:solidFill>
                  <a:srgbClr val="000099"/>
                </a:solidFill>
              </a:rPr>
              <a:t>ve Bağlantı Kapasitelerinin </a:t>
            </a:r>
            <a:r>
              <a:rPr lang="tr-TR" sz="2000" b="1" dirty="0" smtClean="0">
                <a:solidFill>
                  <a:srgbClr val="000099"/>
                </a:solidFill>
              </a:rPr>
              <a:t>Tahsisi</a:t>
            </a:r>
            <a:r>
              <a:rPr lang="tr-TR" sz="2000" b="1" dirty="0" smtClean="0"/>
              <a:t> ihalesine göre:</a:t>
            </a:r>
            <a:endParaRPr lang="tr-TR" sz="2000" b="1" dirty="0"/>
          </a:p>
          <a:p>
            <a:r>
              <a:rPr lang="tr-TR" sz="2000" b="1" dirty="0" smtClean="0"/>
              <a:t>Yüklenici: Kalyon-</a:t>
            </a:r>
            <a:r>
              <a:rPr lang="tr-TR" sz="2000" b="1" dirty="0" err="1" smtClean="0"/>
              <a:t>Hanwha</a:t>
            </a:r>
            <a:r>
              <a:rPr lang="tr-TR" sz="2000" b="1" dirty="0" smtClean="0"/>
              <a:t> Grubu (6,99 </a:t>
            </a:r>
            <a:r>
              <a:rPr lang="tr-TR" sz="2000" b="1" dirty="0"/>
              <a:t>$</a:t>
            </a:r>
            <a:r>
              <a:rPr lang="tr-TR" sz="2000" b="1" dirty="0" smtClean="0"/>
              <a:t>sent/</a:t>
            </a:r>
            <a:r>
              <a:rPr lang="tr-TR" sz="2000" b="1" dirty="0" err="1" smtClean="0"/>
              <a:t>kWh</a:t>
            </a:r>
            <a:r>
              <a:rPr lang="tr-TR" sz="2000" b="1" dirty="0" smtClean="0"/>
              <a:t>)</a:t>
            </a:r>
            <a:endParaRPr lang="tr-TR" sz="2000" b="1" dirty="0"/>
          </a:p>
          <a:p>
            <a:r>
              <a:rPr lang="tr-TR" sz="2000" b="1" dirty="0" smtClean="0"/>
              <a:t>Fabrika kapasitesi: </a:t>
            </a:r>
            <a:r>
              <a:rPr lang="tr-TR" sz="2000" b="1" dirty="0"/>
              <a:t>500 MW/yıl </a:t>
            </a:r>
            <a:endParaRPr lang="tr-TR" sz="2000" b="1" dirty="0" smtClean="0"/>
          </a:p>
          <a:p>
            <a:r>
              <a:rPr lang="tr-TR" sz="2000" b="1" dirty="0" smtClean="0"/>
              <a:t>Fabrikanın </a:t>
            </a:r>
            <a:r>
              <a:rPr lang="tr-TR" sz="2000" b="1" dirty="0"/>
              <a:t>ü</a:t>
            </a:r>
            <a:r>
              <a:rPr lang="tr-TR" sz="2000" b="1" dirty="0" smtClean="0"/>
              <a:t>retime </a:t>
            </a:r>
            <a:r>
              <a:rPr lang="tr-TR" sz="2000" b="1" dirty="0"/>
              <a:t>g</a:t>
            </a:r>
            <a:r>
              <a:rPr lang="tr-TR" sz="2000" b="1" dirty="0" smtClean="0"/>
              <a:t>eçmesi </a:t>
            </a:r>
            <a:r>
              <a:rPr lang="tr-TR" sz="2000" b="1" dirty="0"/>
              <a:t>g</a:t>
            </a:r>
            <a:r>
              <a:rPr lang="tr-TR" sz="2000" b="1" dirty="0" smtClean="0"/>
              <a:t>ereken </a:t>
            </a:r>
            <a:r>
              <a:rPr lang="tr-TR" sz="2000" b="1" dirty="0"/>
              <a:t>t</a:t>
            </a:r>
            <a:r>
              <a:rPr lang="tr-TR" sz="2000" b="1" dirty="0" smtClean="0"/>
              <a:t>arih: Sözleşme imzasından 18 ay sonra (yaklaşık 2019 başı)</a:t>
            </a:r>
          </a:p>
          <a:p>
            <a:r>
              <a:rPr lang="tr-TR" sz="2000" b="1" dirty="0" smtClean="0"/>
              <a:t>ARGE Merkezinin kuruluşu: </a:t>
            </a:r>
            <a:r>
              <a:rPr lang="tr-TR" sz="2000" b="1" dirty="0"/>
              <a:t>Sözleşme imzasından </a:t>
            </a:r>
            <a:r>
              <a:rPr lang="tr-TR" sz="2000" b="1" dirty="0" smtClean="0"/>
              <a:t>en geç 1 yıl sonra başlanılacak 18 ayda tamamlanacak (yaklaşık 2019 başı)</a:t>
            </a:r>
          </a:p>
          <a:p>
            <a:r>
              <a:rPr lang="tr-TR" sz="2000" b="1" dirty="0" smtClean="0"/>
              <a:t>Enerji tesisinin devreye girmesi: Sözleşme imzasından 36 ay sonra (yaklaşık 2020 ortası)</a:t>
            </a:r>
          </a:p>
          <a:p>
            <a:pPr algn="just"/>
            <a:r>
              <a:rPr lang="tr-TR" sz="2000" b="1" dirty="0" smtClean="0">
                <a:solidFill>
                  <a:srgbClr val="000099"/>
                </a:solidFill>
              </a:rPr>
              <a:t>Gerçekleşme:</a:t>
            </a:r>
          </a:p>
          <a:p>
            <a:pPr algn="just"/>
            <a:r>
              <a:rPr lang="tr-TR" sz="2000" b="1" dirty="0">
                <a:solidFill>
                  <a:srgbClr val="000099"/>
                </a:solidFill>
              </a:rPr>
              <a:t>Fabrika temeli 21.12.2017’de </a:t>
            </a:r>
            <a:r>
              <a:rPr lang="tr-TR" sz="2000" b="1" dirty="0" smtClean="0">
                <a:solidFill>
                  <a:srgbClr val="000099"/>
                </a:solidFill>
              </a:rPr>
              <a:t>atıldı. Bugünlerde işletmeye açılması gereken tesisin şimdiye </a:t>
            </a:r>
            <a:r>
              <a:rPr lang="tr-TR" sz="2000" b="1" dirty="0">
                <a:solidFill>
                  <a:srgbClr val="000099"/>
                </a:solidFill>
              </a:rPr>
              <a:t>kadar </a:t>
            </a:r>
            <a:r>
              <a:rPr lang="tr-TR" sz="2000" b="1" dirty="0" smtClean="0">
                <a:solidFill>
                  <a:srgbClr val="000099"/>
                </a:solidFill>
              </a:rPr>
              <a:t>sadece kaba inşaatının tamamlandığı biliniyor. Teknolojiyi getirecek olan Güney Kore firması </a:t>
            </a:r>
            <a:r>
              <a:rPr lang="tr-TR" sz="2000" b="1" dirty="0" err="1" smtClean="0">
                <a:solidFill>
                  <a:srgbClr val="000099"/>
                </a:solidFill>
              </a:rPr>
              <a:t>Hanwha’nın</a:t>
            </a:r>
            <a:r>
              <a:rPr lang="tr-TR" sz="2000" b="1" dirty="0" smtClean="0">
                <a:solidFill>
                  <a:srgbClr val="000099"/>
                </a:solidFill>
              </a:rPr>
              <a:t> ortaklıktan ayrılma işlemleri 2019 başı itibariyle başlatıldı. Enerji tesisi için Konya Karapınar’da 20 km</a:t>
            </a:r>
            <a:r>
              <a:rPr lang="tr-TR" sz="2000" b="1" baseline="30000" dirty="0" smtClean="0">
                <a:solidFill>
                  <a:srgbClr val="000099"/>
                </a:solidFill>
              </a:rPr>
              <a:t>2 </a:t>
            </a:r>
            <a:r>
              <a:rPr lang="tr-TR" sz="2000" b="1" dirty="0" smtClean="0">
                <a:solidFill>
                  <a:srgbClr val="000099"/>
                </a:solidFill>
              </a:rPr>
              <a:t>çorak alan acele kamulaştırıldı.  Tesis için EPDK’dan ön lisans alındı. </a:t>
            </a:r>
            <a:r>
              <a:rPr lang="tr-TR" sz="2000" b="1" dirty="0">
                <a:solidFill>
                  <a:srgbClr val="000099"/>
                </a:solidFill>
              </a:rPr>
              <a:t>EPDK, 2019 başında </a:t>
            </a:r>
            <a:r>
              <a:rPr lang="tr-TR" sz="2000" b="1" dirty="0" err="1">
                <a:solidFill>
                  <a:srgbClr val="000099"/>
                </a:solidFill>
              </a:rPr>
              <a:t>önlisans</a:t>
            </a:r>
            <a:r>
              <a:rPr lang="tr-TR" sz="2000" b="1" dirty="0">
                <a:solidFill>
                  <a:srgbClr val="000099"/>
                </a:solidFill>
              </a:rPr>
              <a:t> verilen YEKA projelerinde tüzel kişilerin doğrudan ve/veya dolaylı ortaklık yapısının değiştirilebilmesine ilişkin düzenleme yaptı. </a:t>
            </a:r>
            <a:endParaRPr lang="tr-TR" dirty="0" smtClean="0"/>
          </a:p>
        </p:txBody>
      </p:sp>
    </p:spTree>
    <p:extLst>
      <p:ext uri="{BB962C8B-B14F-4D97-AF65-F5344CB8AC3E}">
        <p14:creationId xmlns:p14="http://schemas.microsoft.com/office/powerpoint/2010/main" val="1930837111"/>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p:nvPr/>
        </p:nvSpPr>
        <p:spPr>
          <a:xfrm>
            <a:off x="0" y="2"/>
            <a:ext cx="8316416" cy="836710"/>
          </a:xfrm>
          <a:prstGeom prst="rect">
            <a:avLst/>
          </a:prstGeom>
          <a:solidFill>
            <a:srgbClr val="FFFF66"/>
          </a:solidFill>
          <a:ln w="9525">
            <a:noFill/>
            <a:miter lim="800000"/>
            <a:headEnd/>
            <a:tailEnd/>
          </a:ln>
        </p:spPr>
        <p:txBody>
          <a:bodyPr vert="horz" wrap="square" lIns="91440" tIns="45720" rIns="91440" bIns="45720" numCol="1" rtlCol="0" anchor="t" anchorCtr="0" compatLnSpc="1">
            <a:prstTxWarp prst="textNoShape">
              <a:avLst/>
            </a:prstTxWarp>
            <a:noAutofit/>
          </a:bodyPr>
          <a:lstStyle/>
          <a:p>
            <a:pPr algn="ctr" defTabSz="457200">
              <a:defRPr/>
            </a:pPr>
            <a:r>
              <a:rPr lang="tr-TR" sz="2400" b="1" dirty="0" smtClean="0">
                <a:solidFill>
                  <a:srgbClr val="000099"/>
                </a:solidFill>
                <a:latin typeface="Arial Black" pitchFamily="34" charset="0"/>
              </a:rPr>
              <a:t>YEKA – GES 2</a:t>
            </a:r>
            <a:endParaRPr lang="tr-TR" sz="2400" b="1" dirty="0">
              <a:solidFill>
                <a:srgbClr val="000099"/>
              </a:solidFill>
              <a:latin typeface="Arial Black" pitchFamily="34" charset="0"/>
            </a:endParaRPr>
          </a:p>
        </p:txBody>
      </p:sp>
      <p:sp>
        <p:nvSpPr>
          <p:cNvPr id="9" name="Slayt Numarası Yer Tutucusu 8"/>
          <p:cNvSpPr>
            <a:spLocks noGrp="1"/>
          </p:cNvSpPr>
          <p:nvPr>
            <p:ph type="sldNum" sz="quarter" idx="12"/>
          </p:nvPr>
        </p:nvSpPr>
        <p:spPr>
          <a:xfrm>
            <a:off x="8604448" y="6381328"/>
            <a:ext cx="515802" cy="437133"/>
          </a:xfrm>
        </p:spPr>
        <p:txBody>
          <a:bodyPr/>
          <a:lstStyle/>
          <a:p>
            <a:fld id="{2980368C-8C33-40A0-AE12-C79D8B8014BE}" type="slidenum">
              <a:rPr lang="tr-TR" sz="1400" smtClean="0"/>
              <a:pPr/>
              <a:t>48</a:t>
            </a:fld>
            <a:endParaRPr lang="tr-TR" sz="1400" dirty="0"/>
          </a:p>
        </p:txBody>
      </p:sp>
      <p:sp>
        <p:nvSpPr>
          <p:cNvPr id="2" name="Rectangle 1"/>
          <p:cNvSpPr>
            <a:spLocks noChangeArrowheads="1"/>
          </p:cNvSpPr>
          <p:nvPr/>
        </p:nvSpPr>
        <p:spPr bwMode="auto">
          <a:xfrm>
            <a:off x="221389" y="874934"/>
            <a:ext cx="8640960" cy="5724644"/>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lvl="0" algn="just"/>
            <a:r>
              <a:rPr lang="tr-TR" altLang="tr-TR" sz="2200" b="1" dirty="0" smtClean="0">
                <a:latin typeface="+mn-lt"/>
              </a:rPr>
              <a:t>05.10.2018 tarih ve 30556 sayılı </a:t>
            </a:r>
            <a:r>
              <a:rPr lang="tr-TR" altLang="tr-TR" sz="2200" b="1" dirty="0">
                <a:solidFill>
                  <a:srgbClr val="000000"/>
                </a:solidFill>
                <a:latin typeface="+mn-lt"/>
              </a:rPr>
              <a:t>Resmi </a:t>
            </a:r>
            <a:r>
              <a:rPr lang="tr-TR" altLang="tr-TR" sz="2200" b="1" dirty="0" err="1">
                <a:solidFill>
                  <a:srgbClr val="000000"/>
                </a:solidFill>
                <a:latin typeface="+mn-lt"/>
              </a:rPr>
              <a:t>Gazete’de</a:t>
            </a:r>
            <a:r>
              <a:rPr lang="tr-TR" altLang="tr-TR" sz="2200" b="1" dirty="0">
                <a:solidFill>
                  <a:srgbClr val="000000"/>
                </a:solidFill>
                <a:latin typeface="+mn-lt"/>
              </a:rPr>
              <a:t> yayımlanan </a:t>
            </a:r>
            <a:r>
              <a:rPr kumimoji="0" lang="tr-TR" altLang="tr-TR" sz="2200" b="1" i="0" u="none" strike="noStrike" cap="none" normalizeH="0" baseline="0" dirty="0" smtClean="0">
                <a:ln>
                  <a:noFill/>
                </a:ln>
                <a:solidFill>
                  <a:srgbClr val="000000"/>
                </a:solidFill>
                <a:effectLst/>
                <a:latin typeface="+mn-lt"/>
              </a:rPr>
              <a:t>YEKA GES</a:t>
            </a:r>
            <a:r>
              <a:rPr kumimoji="0" lang="tr-TR" altLang="tr-TR" sz="2200" b="1" i="0" u="none" strike="noStrike" cap="none" normalizeH="0" dirty="0" smtClean="0">
                <a:ln>
                  <a:noFill/>
                </a:ln>
                <a:solidFill>
                  <a:srgbClr val="000000"/>
                </a:solidFill>
                <a:effectLst/>
                <a:latin typeface="+mn-lt"/>
              </a:rPr>
              <a:t> </a:t>
            </a:r>
            <a:r>
              <a:rPr kumimoji="0" lang="tr-TR" altLang="tr-TR" sz="2200" b="1" i="0" u="none" strike="noStrike" cap="none" normalizeH="0" baseline="0" dirty="0" smtClean="0">
                <a:ln>
                  <a:noFill/>
                </a:ln>
                <a:solidFill>
                  <a:srgbClr val="000000"/>
                </a:solidFill>
                <a:effectLst/>
                <a:latin typeface="+mn-lt"/>
              </a:rPr>
              <a:t>2 ihale (yarışma)</a:t>
            </a:r>
            <a:r>
              <a:rPr kumimoji="0" lang="tr-TR" altLang="tr-TR" sz="2200" b="1" i="0" u="none" strike="noStrike" cap="none" normalizeH="0" dirty="0" smtClean="0">
                <a:ln>
                  <a:noFill/>
                </a:ln>
                <a:solidFill>
                  <a:srgbClr val="000000"/>
                </a:solidFill>
                <a:effectLst/>
                <a:latin typeface="+mn-lt"/>
              </a:rPr>
              <a:t> ilanıyla, </a:t>
            </a:r>
            <a:r>
              <a:rPr lang="tr-TR" altLang="tr-TR" sz="2200" b="1" dirty="0" smtClean="0">
                <a:solidFill>
                  <a:srgbClr val="000000"/>
                </a:solidFill>
                <a:latin typeface="+mn-lt"/>
              </a:rPr>
              <a:t>g</a:t>
            </a:r>
            <a:r>
              <a:rPr kumimoji="0" lang="tr-TR" altLang="tr-TR" sz="2200" b="1" i="0" u="none" strike="noStrike" cap="none" normalizeH="0" baseline="0" dirty="0" smtClean="0">
                <a:ln>
                  <a:noFill/>
                </a:ln>
                <a:solidFill>
                  <a:srgbClr val="000000"/>
                </a:solidFill>
                <a:effectLst/>
                <a:latin typeface="+mn-lt"/>
              </a:rPr>
              <a:t>üneş enerjisi santrallerinin kurulması amacıyla:</a:t>
            </a:r>
          </a:p>
          <a:p>
            <a:pPr lvl="0" algn="just"/>
            <a:r>
              <a:rPr kumimoji="0" lang="tr-TR" altLang="tr-TR" sz="2200" b="1" i="0" u="none" strike="noStrike" cap="none" normalizeH="0" baseline="0" dirty="0" smtClean="0">
                <a:ln>
                  <a:noFill/>
                </a:ln>
                <a:solidFill>
                  <a:srgbClr val="000000"/>
                </a:solidFill>
                <a:effectLst/>
                <a:latin typeface="+mn-lt"/>
              </a:rPr>
              <a:t>Şanlıurfa-Viranşehir’de 500 </a:t>
            </a:r>
            <a:r>
              <a:rPr kumimoji="0" lang="tr-TR" altLang="tr-TR" sz="2200" b="1" i="0" u="none" strike="noStrike" cap="none" normalizeH="0" baseline="0" dirty="0" err="1" smtClean="0">
                <a:ln>
                  <a:noFill/>
                </a:ln>
                <a:solidFill>
                  <a:srgbClr val="000000"/>
                </a:solidFill>
                <a:effectLst/>
                <a:latin typeface="+mn-lt"/>
              </a:rPr>
              <a:t>MWe</a:t>
            </a:r>
            <a:r>
              <a:rPr kumimoji="0" lang="tr-TR" altLang="tr-TR" sz="2200" b="1" i="0" u="none" strike="noStrike" cap="none" normalizeH="0" baseline="0" dirty="0" smtClean="0">
                <a:ln>
                  <a:noFill/>
                </a:ln>
                <a:solidFill>
                  <a:srgbClr val="000000"/>
                </a:solidFill>
                <a:effectLst/>
                <a:latin typeface="+mn-lt"/>
              </a:rPr>
              <a:t>, </a:t>
            </a:r>
          </a:p>
          <a:p>
            <a:pPr lvl="0" algn="just"/>
            <a:r>
              <a:rPr kumimoji="0" lang="tr-TR" altLang="tr-TR" sz="2200" b="1" i="0" u="none" strike="noStrike" cap="none" normalizeH="0" baseline="0" dirty="0" smtClean="0">
                <a:ln>
                  <a:noFill/>
                </a:ln>
                <a:solidFill>
                  <a:srgbClr val="000000"/>
                </a:solidFill>
                <a:effectLst/>
                <a:latin typeface="+mn-lt"/>
              </a:rPr>
              <a:t>Hatay-Erzin’de 200 </a:t>
            </a:r>
            <a:r>
              <a:rPr kumimoji="0" lang="tr-TR" altLang="tr-TR" sz="2200" b="1" i="0" u="none" strike="noStrike" cap="none" normalizeH="0" baseline="0" dirty="0" err="1" smtClean="0">
                <a:ln>
                  <a:noFill/>
                </a:ln>
                <a:solidFill>
                  <a:srgbClr val="000000"/>
                </a:solidFill>
                <a:effectLst/>
                <a:latin typeface="+mn-lt"/>
              </a:rPr>
              <a:t>MWe</a:t>
            </a:r>
            <a:r>
              <a:rPr kumimoji="0" lang="tr-TR" altLang="tr-TR" sz="2200" b="1" i="0" u="none" strike="noStrike" cap="none" normalizeH="0" baseline="0" dirty="0" smtClean="0">
                <a:ln>
                  <a:noFill/>
                </a:ln>
                <a:solidFill>
                  <a:srgbClr val="000000"/>
                </a:solidFill>
                <a:effectLst/>
                <a:latin typeface="+mn-lt"/>
              </a:rPr>
              <a:t>,</a:t>
            </a:r>
          </a:p>
          <a:p>
            <a:pPr lvl="0" algn="just"/>
            <a:r>
              <a:rPr kumimoji="0" lang="tr-TR" altLang="tr-TR" sz="2200" b="1" i="0" u="none" strike="noStrike" cap="none" normalizeH="0" baseline="0" dirty="0" smtClean="0">
                <a:ln>
                  <a:noFill/>
                </a:ln>
                <a:solidFill>
                  <a:srgbClr val="000000"/>
                </a:solidFill>
                <a:effectLst/>
                <a:latin typeface="+mn-lt"/>
              </a:rPr>
              <a:t>Niğde-Bor’da 300 </a:t>
            </a:r>
            <a:r>
              <a:rPr kumimoji="0" lang="tr-TR" altLang="tr-TR" sz="2200" b="1" i="0" u="none" strike="noStrike" cap="none" normalizeH="0" baseline="0" dirty="0" err="1" smtClean="0">
                <a:ln>
                  <a:noFill/>
                </a:ln>
                <a:solidFill>
                  <a:srgbClr val="000000"/>
                </a:solidFill>
                <a:effectLst/>
                <a:latin typeface="+mn-lt"/>
              </a:rPr>
              <a:t>MWe</a:t>
            </a:r>
            <a:endParaRPr kumimoji="0" lang="tr-TR" altLang="tr-TR" sz="2200" b="1" i="0" u="none" strike="noStrike" cap="none" normalizeH="0" baseline="0" dirty="0" smtClean="0">
              <a:ln>
                <a:noFill/>
              </a:ln>
              <a:solidFill>
                <a:srgbClr val="000000"/>
              </a:solidFill>
              <a:effectLst/>
              <a:latin typeface="+mn-lt"/>
            </a:endParaRPr>
          </a:p>
          <a:p>
            <a:pPr lvl="0" algn="just"/>
            <a:r>
              <a:rPr kumimoji="0" lang="tr-TR" altLang="tr-TR" sz="2200" b="1" i="0" u="none" strike="noStrike" cap="none" normalizeH="0" baseline="0" dirty="0" smtClean="0">
                <a:ln>
                  <a:noFill/>
                </a:ln>
                <a:solidFill>
                  <a:srgbClr val="000000"/>
                </a:solidFill>
                <a:effectLst/>
                <a:latin typeface="+mn-lt"/>
              </a:rPr>
              <a:t>gücünde olacak şekilde, yerli üretim tesisi kurma zorunluluğu olmadan, Bağlantı Kapasitelerinin ve ilgili Yenilenebilir Enerji Kaynak Alanları (YEKA) içinde belirlenen sahaların kullanım hakkının 30 (otuz) yıl süreyle tahsis edilmesine yönelik olarak 3 (üç) ayrı yarışma düzenlenmesi planlıyordu. </a:t>
            </a:r>
            <a:endParaRPr kumimoji="0" lang="tr-TR" altLang="tr-TR" sz="2200" b="1" i="0" u="none" strike="noStrike" cap="none" normalizeH="0" baseline="0" dirty="0" smtClean="0">
              <a:ln>
                <a:noFill/>
              </a:ln>
              <a:solidFill>
                <a:schemeClr val="tx1"/>
              </a:solidFill>
              <a:effectLst/>
              <a:latin typeface="+mn-lt"/>
            </a:endParaRPr>
          </a:p>
          <a:p>
            <a:pPr lvl="0" algn="just"/>
            <a:r>
              <a:rPr lang="tr-TR" altLang="tr-TR" sz="2200" b="1" dirty="0" smtClean="0">
                <a:solidFill>
                  <a:srgbClr val="000000"/>
                </a:solidFill>
                <a:latin typeface="+mn-lt"/>
              </a:rPr>
              <a:t>Ancak, Enerji </a:t>
            </a:r>
            <a:r>
              <a:rPr lang="tr-TR" altLang="tr-TR" sz="2200" b="1" dirty="0">
                <a:solidFill>
                  <a:srgbClr val="000000"/>
                </a:solidFill>
                <a:latin typeface="+mn-lt"/>
              </a:rPr>
              <a:t>ve Tabii Kaynaklar Bakanlığı (ETKB) tarafından </a:t>
            </a:r>
            <a:r>
              <a:rPr lang="tr-TR" altLang="tr-TR" sz="2200" b="1" dirty="0" smtClean="0">
                <a:solidFill>
                  <a:srgbClr val="000000"/>
                </a:solidFill>
                <a:latin typeface="+mn-lt"/>
              </a:rPr>
              <a:t>13 Ocak 2019’da </a:t>
            </a:r>
            <a:r>
              <a:rPr kumimoji="0" lang="tr-TR" altLang="tr-TR" sz="2200" b="1" i="0" u="none" strike="noStrike" cap="none" normalizeH="0" baseline="0" dirty="0" smtClean="0">
                <a:ln>
                  <a:noFill/>
                </a:ln>
                <a:solidFill>
                  <a:srgbClr val="000000"/>
                </a:solidFill>
                <a:effectLst/>
                <a:latin typeface="+mn-lt"/>
              </a:rPr>
              <a:t>yayımlanan duyuru ile </a:t>
            </a:r>
            <a:r>
              <a:rPr kumimoji="0" lang="tr-TR" altLang="tr-TR" sz="2200" b="1" i="0" u="none" strike="noStrike" cap="none" normalizeH="0" baseline="0" dirty="0" smtClean="0">
                <a:ln>
                  <a:noFill/>
                </a:ln>
                <a:solidFill>
                  <a:srgbClr val="0070C0"/>
                </a:solidFill>
                <a:effectLst/>
                <a:latin typeface="+mn-lt"/>
              </a:rPr>
              <a:t>YEKA</a:t>
            </a:r>
            <a:r>
              <a:rPr kumimoji="0" lang="tr-TR" altLang="tr-TR" sz="2200" b="1" i="0" u="none" strike="noStrike" cap="none" normalizeH="0" dirty="0" smtClean="0">
                <a:ln>
                  <a:noFill/>
                </a:ln>
                <a:solidFill>
                  <a:srgbClr val="0070C0"/>
                </a:solidFill>
                <a:effectLst/>
                <a:latin typeface="+mn-lt"/>
              </a:rPr>
              <a:t> </a:t>
            </a:r>
            <a:r>
              <a:rPr kumimoji="0" lang="tr-TR" altLang="tr-TR" sz="2200" b="1" i="0" u="none" strike="noStrike" cap="none" normalizeH="0" baseline="0" dirty="0" smtClean="0">
                <a:ln>
                  <a:noFill/>
                </a:ln>
                <a:solidFill>
                  <a:srgbClr val="0070C0"/>
                </a:solidFill>
                <a:effectLst/>
                <a:latin typeface="+mn-lt"/>
              </a:rPr>
              <a:t>GES</a:t>
            </a:r>
            <a:r>
              <a:rPr kumimoji="0" lang="tr-TR" altLang="tr-TR" sz="2200" b="1" i="0" u="none" strike="noStrike" cap="none" normalizeH="0" dirty="0" smtClean="0">
                <a:ln>
                  <a:noFill/>
                </a:ln>
                <a:solidFill>
                  <a:srgbClr val="0070C0"/>
                </a:solidFill>
                <a:effectLst/>
                <a:latin typeface="+mn-lt"/>
              </a:rPr>
              <a:t> </a:t>
            </a:r>
            <a:r>
              <a:rPr kumimoji="0" lang="tr-TR" altLang="tr-TR" sz="2200" b="1" i="0" u="none" strike="noStrike" cap="none" normalizeH="0" baseline="0" dirty="0" smtClean="0">
                <a:ln>
                  <a:noFill/>
                </a:ln>
                <a:solidFill>
                  <a:srgbClr val="0070C0"/>
                </a:solidFill>
                <a:effectLst/>
                <a:latin typeface="+mn-lt"/>
              </a:rPr>
              <a:t>2’nin iptal edildiği </a:t>
            </a:r>
            <a:r>
              <a:rPr kumimoji="0" lang="tr-TR" altLang="tr-TR" sz="2200" b="1" i="0" u="none" strike="noStrike" cap="none" normalizeH="0" baseline="0" dirty="0" smtClean="0">
                <a:ln>
                  <a:noFill/>
                </a:ln>
                <a:solidFill>
                  <a:srgbClr val="000000"/>
                </a:solidFill>
                <a:effectLst/>
                <a:latin typeface="+mn-lt"/>
              </a:rPr>
              <a:t>açıklandı.</a:t>
            </a:r>
            <a:endParaRPr kumimoji="0" lang="tr-TR" altLang="tr-TR" sz="2200" b="1" i="0" u="none" strike="noStrike" cap="none" normalizeH="0" baseline="0" dirty="0" smtClean="0">
              <a:ln>
                <a:noFill/>
              </a:ln>
              <a:solidFill>
                <a:schemeClr val="tx1"/>
              </a:solidFill>
              <a:effectLst/>
              <a:latin typeface="+mn-lt"/>
            </a:endParaRPr>
          </a:p>
          <a:p>
            <a:pPr algn="just"/>
            <a:r>
              <a:rPr lang="tr-TR" sz="2200" b="1" dirty="0" smtClean="0">
                <a:latin typeface="+mn-lt"/>
              </a:rPr>
              <a:t>“</a:t>
            </a:r>
            <a:r>
              <a:rPr kumimoji="0" lang="tr-TR" altLang="tr-TR" sz="2200" b="1" i="0" u="none" strike="noStrike" cap="none" normalizeH="0" baseline="0" dirty="0" smtClean="0">
                <a:ln>
                  <a:noFill/>
                </a:ln>
                <a:solidFill>
                  <a:srgbClr val="000000"/>
                </a:solidFill>
                <a:effectLst/>
                <a:latin typeface="+mn-lt"/>
              </a:rPr>
              <a:t>Enerji sektöründen gelen ilk değerlendirmelere göre, bakanlığın bu değişikliği 1000 MW tek bir ihale yerine, her ilde 5-20-20-50 </a:t>
            </a:r>
            <a:r>
              <a:rPr kumimoji="0" lang="tr-TR" altLang="tr-TR" sz="2200" b="1" i="0" u="none" strike="noStrike" cap="none" normalizeH="0" baseline="0" dirty="0" err="1" smtClean="0">
                <a:ln>
                  <a:noFill/>
                </a:ln>
                <a:solidFill>
                  <a:srgbClr val="000000"/>
                </a:solidFill>
                <a:effectLst/>
                <a:latin typeface="+mn-lt"/>
              </a:rPr>
              <a:t>MW’lık</a:t>
            </a:r>
            <a:r>
              <a:rPr kumimoji="0" lang="tr-TR" altLang="tr-TR" sz="2200" b="1" i="0" u="none" strike="noStrike" cap="none" normalizeH="0" baseline="0" dirty="0" smtClean="0">
                <a:ln>
                  <a:noFill/>
                </a:ln>
                <a:solidFill>
                  <a:srgbClr val="000000"/>
                </a:solidFill>
                <a:effectLst/>
                <a:latin typeface="+mn-lt"/>
              </a:rPr>
              <a:t> ihaleler düzenlenmesi düşüncesi ile yapmış </a:t>
            </a:r>
            <a:r>
              <a:rPr kumimoji="0" lang="tr-TR" altLang="tr-TR" sz="2200" b="1" i="0" u="none" strike="noStrike" cap="none" normalizeH="0" baseline="0" smtClean="0">
                <a:ln>
                  <a:noFill/>
                </a:ln>
                <a:solidFill>
                  <a:srgbClr val="000000"/>
                </a:solidFill>
                <a:effectLst/>
                <a:latin typeface="+mn-lt"/>
              </a:rPr>
              <a:t>olabileceği </a:t>
            </a:r>
            <a:r>
              <a:rPr kumimoji="0" lang="tr-TR" altLang="tr-TR" sz="2200" b="1" i="0" u="none" strike="noStrike" cap="none" normalizeH="0" baseline="0" smtClean="0">
                <a:ln>
                  <a:noFill/>
                </a:ln>
                <a:solidFill>
                  <a:srgbClr val="000000"/>
                </a:solidFill>
                <a:effectLst/>
                <a:latin typeface="+mn-lt"/>
              </a:rPr>
              <a:t>konuşuluyor</a:t>
            </a:r>
            <a:r>
              <a:rPr kumimoji="0" lang="tr-TR" altLang="tr-TR" sz="2200" b="1" i="0" u="none" strike="noStrike" cap="none" normalizeH="0" baseline="0" dirty="0" smtClean="0">
                <a:ln>
                  <a:noFill/>
                </a:ln>
                <a:solidFill>
                  <a:srgbClr val="000000"/>
                </a:solidFill>
                <a:effectLst/>
                <a:latin typeface="+mn-lt"/>
              </a:rPr>
              <a:t>.</a:t>
            </a:r>
            <a:r>
              <a:rPr lang="tr-TR" sz="2200" b="1" dirty="0" smtClean="0">
                <a:latin typeface="+mn-lt"/>
              </a:rPr>
              <a:t>”</a:t>
            </a:r>
            <a:r>
              <a:rPr kumimoji="0" lang="tr-TR" altLang="tr-TR" sz="2200" b="1" i="0" u="none" strike="noStrike" cap="none" normalizeH="0" baseline="0" dirty="0" smtClean="0">
                <a:ln>
                  <a:noFill/>
                </a:ln>
                <a:solidFill>
                  <a:srgbClr val="000000"/>
                </a:solidFill>
                <a:effectLst/>
                <a:latin typeface="+mn-lt"/>
              </a:rPr>
              <a:t> </a:t>
            </a:r>
            <a:r>
              <a:rPr kumimoji="0" lang="tr-TR" altLang="tr-TR" b="1" i="0" u="none" strike="noStrike" cap="none" normalizeH="0" baseline="0" dirty="0" smtClean="0">
                <a:ln>
                  <a:noFill/>
                </a:ln>
                <a:solidFill>
                  <a:srgbClr val="0070C0"/>
                </a:solidFill>
                <a:effectLst/>
                <a:latin typeface="+mn-lt"/>
              </a:rPr>
              <a:t>(</a:t>
            </a:r>
            <a:r>
              <a:rPr lang="tr-TR" u="sng" dirty="0" smtClean="0">
                <a:latin typeface="+mn-lt"/>
                <a:hlinkClick r:id="rId3"/>
              </a:rPr>
              <a:t>Enerji </a:t>
            </a:r>
            <a:r>
              <a:rPr lang="tr-TR" u="sng" dirty="0" err="1" smtClean="0">
                <a:latin typeface="+mn-lt"/>
                <a:hlinkClick r:id="rId3"/>
              </a:rPr>
              <a:t>Portalı</a:t>
            </a:r>
            <a:r>
              <a:rPr lang="tr-TR" u="sng" dirty="0" smtClean="0">
                <a:latin typeface="+mn-lt"/>
                <a:hlinkClick r:id="rId3"/>
              </a:rPr>
              <a:t> https</a:t>
            </a:r>
            <a:r>
              <a:rPr lang="tr-TR" u="sng" dirty="0">
                <a:latin typeface="+mn-lt"/>
                <a:hlinkClick r:id="rId3"/>
              </a:rPr>
              <a:t>://www.enerjiportali.com/yeka-ges-2-yarismasi-iptal-edildi</a:t>
            </a:r>
            <a:r>
              <a:rPr lang="tr-TR" u="sng" dirty="0" smtClean="0">
                <a:latin typeface="+mn-lt"/>
                <a:hlinkClick r:id="rId3"/>
              </a:rPr>
              <a:t>/</a:t>
            </a:r>
            <a:r>
              <a:rPr lang="tr-TR" u="sng" dirty="0" smtClean="0">
                <a:solidFill>
                  <a:srgbClr val="0070C0"/>
                </a:solidFill>
                <a:latin typeface="+mn-lt"/>
              </a:rPr>
              <a:t>)</a:t>
            </a:r>
            <a:endParaRPr lang="tr-TR" dirty="0">
              <a:solidFill>
                <a:srgbClr val="0070C0"/>
              </a:solidFill>
              <a:latin typeface="+mn-lt"/>
            </a:endParaRPr>
          </a:p>
          <a:p>
            <a:pPr marL="0" marR="0" lvl="0" indent="0" algn="just" defTabSz="914400" rtl="0" eaLnBrk="0" fontAlgn="base" latinLnBrk="0" hangingPunct="0">
              <a:lnSpc>
                <a:spcPct val="100000"/>
              </a:lnSpc>
              <a:spcBef>
                <a:spcPct val="0"/>
              </a:spcBef>
              <a:spcAft>
                <a:spcPct val="0"/>
              </a:spcAft>
              <a:buClrTx/>
              <a:buSzTx/>
              <a:buFontTx/>
              <a:buNone/>
              <a:tabLst/>
            </a:pPr>
            <a:endParaRPr kumimoji="0" lang="tr-TR" altLang="tr-TR" b="1" i="0" u="none" strike="noStrike" cap="none" normalizeH="0" baseline="0" dirty="0" smtClean="0">
              <a:ln>
                <a:noFill/>
              </a:ln>
              <a:solidFill>
                <a:schemeClr val="tx1"/>
              </a:solidFill>
              <a:effectLst/>
              <a:latin typeface="+mn-lt"/>
            </a:endParaRPr>
          </a:p>
        </p:txBody>
      </p:sp>
    </p:spTree>
    <p:extLst>
      <p:ext uri="{BB962C8B-B14F-4D97-AF65-F5344CB8AC3E}">
        <p14:creationId xmlns:p14="http://schemas.microsoft.com/office/powerpoint/2010/main" val="906271743"/>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p:nvPr/>
        </p:nvSpPr>
        <p:spPr>
          <a:xfrm>
            <a:off x="0" y="2"/>
            <a:ext cx="8316416" cy="836710"/>
          </a:xfrm>
          <a:prstGeom prst="rect">
            <a:avLst/>
          </a:prstGeom>
          <a:solidFill>
            <a:srgbClr val="FFFF66"/>
          </a:solidFill>
          <a:ln w="9525">
            <a:noFill/>
            <a:miter lim="800000"/>
            <a:headEnd/>
            <a:tailEnd/>
          </a:ln>
        </p:spPr>
        <p:txBody>
          <a:bodyPr vert="horz" wrap="square" lIns="91440" tIns="45720" rIns="91440" bIns="45720" numCol="1" rtlCol="0" anchor="t" anchorCtr="0" compatLnSpc="1">
            <a:prstTxWarp prst="textNoShape">
              <a:avLst/>
            </a:prstTxWarp>
            <a:noAutofit/>
          </a:bodyPr>
          <a:lstStyle/>
          <a:p>
            <a:pPr algn="ctr" defTabSz="457200">
              <a:defRPr/>
            </a:pPr>
            <a:r>
              <a:rPr lang="tr-TR" sz="2400" b="1" dirty="0" smtClean="0">
                <a:solidFill>
                  <a:srgbClr val="000099"/>
                </a:solidFill>
                <a:latin typeface="Arial Black" pitchFamily="34" charset="0"/>
              </a:rPr>
              <a:t>YEKA – RES 1 (1.000 MW)</a:t>
            </a:r>
            <a:endParaRPr lang="tr-TR" sz="2400" b="1" dirty="0">
              <a:solidFill>
                <a:srgbClr val="000099"/>
              </a:solidFill>
              <a:latin typeface="Arial Black" pitchFamily="34" charset="0"/>
            </a:endParaRPr>
          </a:p>
        </p:txBody>
      </p:sp>
      <p:sp>
        <p:nvSpPr>
          <p:cNvPr id="9" name="Slayt Numarası Yer Tutucusu 8"/>
          <p:cNvSpPr>
            <a:spLocks noGrp="1"/>
          </p:cNvSpPr>
          <p:nvPr>
            <p:ph type="sldNum" sz="quarter" idx="12"/>
          </p:nvPr>
        </p:nvSpPr>
        <p:spPr>
          <a:xfrm>
            <a:off x="8604448" y="6381328"/>
            <a:ext cx="515802" cy="437133"/>
          </a:xfrm>
        </p:spPr>
        <p:txBody>
          <a:bodyPr/>
          <a:lstStyle/>
          <a:p>
            <a:fld id="{2980368C-8C33-40A0-AE12-C79D8B8014BE}" type="slidenum">
              <a:rPr lang="tr-TR" sz="1400" smtClean="0"/>
              <a:pPr/>
              <a:t>49</a:t>
            </a:fld>
            <a:endParaRPr lang="tr-TR" sz="1400" dirty="0"/>
          </a:p>
        </p:txBody>
      </p:sp>
      <p:sp>
        <p:nvSpPr>
          <p:cNvPr id="3" name="Metin kutusu 2"/>
          <p:cNvSpPr txBox="1"/>
          <p:nvPr/>
        </p:nvSpPr>
        <p:spPr>
          <a:xfrm>
            <a:off x="251520" y="1052736"/>
            <a:ext cx="8568952" cy="5570756"/>
          </a:xfrm>
          <a:prstGeom prst="rect">
            <a:avLst/>
          </a:prstGeom>
          <a:noFill/>
        </p:spPr>
        <p:txBody>
          <a:bodyPr wrap="square" rtlCol="0">
            <a:spAutoFit/>
          </a:bodyPr>
          <a:lstStyle/>
          <a:p>
            <a:r>
              <a:rPr lang="tr-TR" sz="2200" b="1" dirty="0" smtClean="0"/>
              <a:t>3 Ağustos 2017 </a:t>
            </a:r>
            <a:r>
              <a:rPr lang="tr-TR" sz="2200" b="1" dirty="0"/>
              <a:t>tarihinde </a:t>
            </a:r>
            <a:r>
              <a:rPr lang="tr-TR" sz="2200" b="1" dirty="0" smtClean="0"/>
              <a:t>yapılan,</a:t>
            </a:r>
            <a:r>
              <a:rPr lang="tr-TR" sz="2400" b="1" dirty="0" smtClean="0"/>
              <a:t> </a:t>
            </a:r>
            <a:r>
              <a:rPr lang="tr-TR" sz="2400" b="1" dirty="0"/>
              <a:t>yerli üretim ve ARGE zorunluğu </a:t>
            </a:r>
            <a:r>
              <a:rPr lang="tr-TR" sz="2400" b="1" dirty="0" smtClean="0"/>
              <a:t>olan, </a:t>
            </a:r>
            <a:r>
              <a:rPr lang="tr-TR" sz="2200" b="1" dirty="0" smtClean="0"/>
              <a:t>15 yıl alım garantili ihaleye </a:t>
            </a:r>
            <a:r>
              <a:rPr lang="tr-TR" sz="2200" b="1" dirty="0"/>
              <a:t>göre:</a:t>
            </a:r>
          </a:p>
          <a:p>
            <a:r>
              <a:rPr lang="tr-TR" sz="2200" b="1" dirty="0"/>
              <a:t>Yüklenici: </a:t>
            </a:r>
            <a:r>
              <a:rPr lang="tr-TR" sz="2200" b="1" dirty="0" smtClean="0"/>
              <a:t>Kalyon-Türkerler-Siemens (3,48 </a:t>
            </a:r>
            <a:r>
              <a:rPr lang="tr-TR" sz="2200" b="1" dirty="0"/>
              <a:t>$sent/</a:t>
            </a:r>
            <a:r>
              <a:rPr lang="tr-TR" sz="2200" b="1" dirty="0" err="1"/>
              <a:t>kWh</a:t>
            </a:r>
            <a:r>
              <a:rPr lang="tr-TR" sz="2200" b="1" dirty="0" smtClean="0"/>
              <a:t>)</a:t>
            </a:r>
          </a:p>
          <a:p>
            <a:r>
              <a:rPr lang="tr-TR" sz="2200" b="1" dirty="0" smtClean="0"/>
              <a:t>Fabrika </a:t>
            </a:r>
            <a:r>
              <a:rPr lang="tr-TR" sz="2200" b="1" dirty="0"/>
              <a:t>kapasitesi: </a:t>
            </a:r>
            <a:r>
              <a:rPr lang="tr-TR" sz="2200" b="1" dirty="0" smtClean="0"/>
              <a:t>150 türbin/yıl </a:t>
            </a:r>
            <a:endParaRPr lang="tr-TR" sz="2200" b="1" dirty="0"/>
          </a:p>
          <a:p>
            <a:r>
              <a:rPr lang="tr-TR" sz="2200" b="1" dirty="0"/>
              <a:t>Fabrikanın üretime geçmesi gereken tarih: Sözleşme imzasından </a:t>
            </a:r>
            <a:r>
              <a:rPr lang="tr-TR" sz="2200" b="1" dirty="0" smtClean="0"/>
              <a:t>21 ay </a:t>
            </a:r>
            <a:r>
              <a:rPr lang="tr-TR" sz="2200" b="1" dirty="0"/>
              <a:t>sonra (yaklaşık 2019 </a:t>
            </a:r>
            <a:r>
              <a:rPr lang="tr-TR" sz="2200" b="1" dirty="0" smtClean="0"/>
              <a:t>Ekim)</a:t>
            </a:r>
            <a:endParaRPr lang="tr-TR" sz="2200" b="1" dirty="0"/>
          </a:p>
          <a:p>
            <a:r>
              <a:rPr lang="tr-TR" sz="2200" b="1" dirty="0"/>
              <a:t>ARGE Merkezinin </a:t>
            </a:r>
            <a:r>
              <a:rPr lang="tr-TR" sz="2200" b="1" dirty="0" smtClean="0"/>
              <a:t>kuruluşu ve çalışma süresi: </a:t>
            </a:r>
            <a:r>
              <a:rPr lang="tr-TR" sz="2200" b="1" dirty="0"/>
              <a:t>Sözleşme imzasından 21 ay sonra (yaklaşık 2019 Ekim</a:t>
            </a:r>
            <a:r>
              <a:rPr lang="tr-TR" sz="2200" b="1" dirty="0" smtClean="0"/>
              <a:t>), çalışma süresi 10 yıl (2029)  </a:t>
            </a:r>
          </a:p>
          <a:p>
            <a:r>
              <a:rPr lang="tr-TR" sz="2200" b="1" dirty="0" smtClean="0"/>
              <a:t>Enerji tesislerinin tümünün devreye </a:t>
            </a:r>
            <a:r>
              <a:rPr lang="tr-TR" sz="2200" b="1" dirty="0"/>
              <a:t>girmesi: Sözleşme imzasından </a:t>
            </a:r>
            <a:r>
              <a:rPr lang="tr-TR" sz="2200" b="1" dirty="0" smtClean="0"/>
              <a:t>6 yıl </a:t>
            </a:r>
            <a:r>
              <a:rPr lang="tr-TR" sz="2200" b="1" dirty="0"/>
              <a:t>ay sonra (yaklaşık </a:t>
            </a:r>
            <a:r>
              <a:rPr lang="tr-TR" sz="2200" b="1" dirty="0" smtClean="0"/>
              <a:t>2024 başı)</a:t>
            </a:r>
          </a:p>
          <a:p>
            <a:endParaRPr lang="tr-TR" sz="2200" b="1" dirty="0"/>
          </a:p>
          <a:p>
            <a:pPr algn="just"/>
            <a:r>
              <a:rPr lang="tr-TR" sz="2200" b="1" dirty="0">
                <a:solidFill>
                  <a:srgbClr val="000099"/>
                </a:solidFill>
              </a:rPr>
              <a:t>Gerçekleşme:</a:t>
            </a:r>
          </a:p>
          <a:p>
            <a:pPr algn="just"/>
            <a:r>
              <a:rPr lang="tr-TR" sz="2200" b="1" dirty="0">
                <a:solidFill>
                  <a:srgbClr val="000099"/>
                </a:solidFill>
              </a:rPr>
              <a:t>Sözleşme 27.02.2018’de imzalandı. Siemens fabrika için Ağustos 2018’de Aliağa Organize Sanayi Bölgesinden yer satın aldı. </a:t>
            </a:r>
          </a:p>
          <a:p>
            <a:pPr algn="just"/>
            <a:r>
              <a:rPr lang="tr-TR" sz="2200" b="1" dirty="0">
                <a:solidFill>
                  <a:srgbClr val="000099"/>
                </a:solidFill>
              </a:rPr>
              <a:t>Enerji tesisleri için EPDK’ya ön lisans başvurusu yapıldı, değerlendirme aşamasında. </a:t>
            </a:r>
          </a:p>
        </p:txBody>
      </p:sp>
    </p:spTree>
    <p:extLst>
      <p:ext uri="{BB962C8B-B14F-4D97-AF65-F5344CB8AC3E}">
        <p14:creationId xmlns:p14="http://schemas.microsoft.com/office/powerpoint/2010/main" val="101144445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1"/>
          <p:cNvSpPr txBox="1">
            <a:spLocks/>
          </p:cNvSpPr>
          <p:nvPr/>
        </p:nvSpPr>
        <p:spPr>
          <a:xfrm>
            <a:off x="0" y="1268413"/>
            <a:ext cx="8783638" cy="273685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742950" indent="-115888">
              <a:buClr>
                <a:srgbClr val="470E9A"/>
              </a:buClr>
              <a:buSzPct val="100000"/>
              <a:buFont typeface="+mj-lt"/>
              <a:buAutoNum type="arabicPeriod"/>
            </a:pPr>
            <a:r>
              <a:rPr lang="tr-TR" sz="4800" b="1" dirty="0" smtClean="0">
                <a:solidFill>
                  <a:srgbClr val="470E9A"/>
                </a:solidFill>
              </a:rPr>
              <a:t> </a:t>
            </a:r>
          </a:p>
          <a:p>
            <a:pPr marL="720725" indent="0">
              <a:buClr>
                <a:srgbClr val="470E9A"/>
              </a:buClr>
              <a:buSzPct val="100000"/>
              <a:buFont typeface="Arial" panose="020B0604020202020204" pitchFamily="34" charset="0"/>
              <a:buNone/>
            </a:pPr>
            <a:r>
              <a:rPr lang="tr-TR" sz="4800" b="1" dirty="0" smtClean="0">
                <a:solidFill>
                  <a:srgbClr val="470E9A"/>
                </a:solidFill>
              </a:rPr>
              <a:t>GENEL</a:t>
            </a:r>
            <a:endParaRPr lang="tr-TR" sz="4800" b="1" dirty="0">
              <a:solidFill>
                <a:srgbClr val="470E9A"/>
              </a:solidFill>
            </a:endParaRPr>
          </a:p>
        </p:txBody>
      </p:sp>
      <p:sp>
        <p:nvSpPr>
          <p:cNvPr id="8" name="Slayt Numarası Yer Tutucusu 7"/>
          <p:cNvSpPr>
            <a:spLocks noGrp="1"/>
          </p:cNvSpPr>
          <p:nvPr>
            <p:ph type="sldNum" sz="quarter" idx="12"/>
          </p:nvPr>
        </p:nvSpPr>
        <p:spPr/>
        <p:txBody>
          <a:bodyPr/>
          <a:lstStyle/>
          <a:p>
            <a:fld id="{2980368C-8C33-40A0-AE12-C79D8B8014BE}" type="slidenum">
              <a:rPr lang="tr-TR" smtClean="0"/>
              <a:pPr/>
              <a:t>5</a:t>
            </a:fld>
            <a:endParaRPr lang="tr-TR" dirty="0"/>
          </a:p>
        </p:txBody>
      </p:sp>
    </p:spTree>
    <p:extLst>
      <p:ext uri="{BB962C8B-B14F-4D97-AF65-F5344CB8AC3E}">
        <p14:creationId xmlns:p14="http://schemas.microsoft.com/office/powerpoint/2010/main" val="3741772238"/>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p:nvPr/>
        </p:nvSpPr>
        <p:spPr>
          <a:xfrm>
            <a:off x="0" y="2"/>
            <a:ext cx="8316416" cy="836710"/>
          </a:xfrm>
          <a:prstGeom prst="rect">
            <a:avLst/>
          </a:prstGeom>
          <a:solidFill>
            <a:srgbClr val="FFFF66"/>
          </a:solidFill>
          <a:ln w="9525">
            <a:noFill/>
            <a:miter lim="800000"/>
            <a:headEnd/>
            <a:tailEnd/>
          </a:ln>
        </p:spPr>
        <p:txBody>
          <a:bodyPr vert="horz" wrap="square" lIns="91440" tIns="45720" rIns="91440" bIns="45720" numCol="1" rtlCol="0" anchor="t" anchorCtr="0" compatLnSpc="1">
            <a:prstTxWarp prst="textNoShape">
              <a:avLst/>
            </a:prstTxWarp>
            <a:noAutofit/>
          </a:bodyPr>
          <a:lstStyle/>
          <a:p>
            <a:pPr algn="ctr" defTabSz="457200">
              <a:defRPr/>
            </a:pPr>
            <a:r>
              <a:rPr lang="tr-TR" sz="2400" b="1" dirty="0" smtClean="0">
                <a:solidFill>
                  <a:srgbClr val="000099"/>
                </a:solidFill>
                <a:latin typeface="Arial Black" pitchFamily="34" charset="0"/>
              </a:rPr>
              <a:t>YEKA – RES 2</a:t>
            </a:r>
            <a:endParaRPr lang="tr-TR" sz="2400" b="1" dirty="0">
              <a:solidFill>
                <a:srgbClr val="000099"/>
              </a:solidFill>
              <a:latin typeface="Arial Black" pitchFamily="34" charset="0"/>
            </a:endParaRPr>
          </a:p>
        </p:txBody>
      </p:sp>
      <p:sp>
        <p:nvSpPr>
          <p:cNvPr id="9" name="Slayt Numarası Yer Tutucusu 8"/>
          <p:cNvSpPr>
            <a:spLocks noGrp="1"/>
          </p:cNvSpPr>
          <p:nvPr>
            <p:ph type="sldNum" sz="quarter" idx="12"/>
          </p:nvPr>
        </p:nvSpPr>
        <p:spPr>
          <a:xfrm>
            <a:off x="8604448" y="6381328"/>
            <a:ext cx="515802" cy="437133"/>
          </a:xfrm>
        </p:spPr>
        <p:txBody>
          <a:bodyPr/>
          <a:lstStyle/>
          <a:p>
            <a:fld id="{2980368C-8C33-40A0-AE12-C79D8B8014BE}" type="slidenum">
              <a:rPr lang="tr-TR" sz="1400" smtClean="0"/>
              <a:pPr/>
              <a:t>50</a:t>
            </a:fld>
            <a:endParaRPr lang="tr-TR" sz="1400" dirty="0"/>
          </a:p>
        </p:txBody>
      </p:sp>
      <p:sp>
        <p:nvSpPr>
          <p:cNvPr id="3" name="Dikdörtgen 2"/>
          <p:cNvSpPr/>
          <p:nvPr/>
        </p:nvSpPr>
        <p:spPr>
          <a:xfrm>
            <a:off x="425003" y="980728"/>
            <a:ext cx="8107438" cy="5847755"/>
          </a:xfrm>
          <a:prstGeom prst="rect">
            <a:avLst/>
          </a:prstGeom>
        </p:spPr>
        <p:txBody>
          <a:bodyPr wrap="square">
            <a:spAutoFit/>
          </a:bodyPr>
          <a:lstStyle/>
          <a:p>
            <a:pPr algn="just"/>
            <a:r>
              <a:rPr lang="tr-TR" sz="2200" b="1" dirty="0" smtClean="0">
                <a:solidFill>
                  <a:srgbClr val="333333"/>
                </a:solidFill>
              </a:rPr>
              <a:t>Rüzgar enerjisine dayalı ikinci YEKA yarışmasının ilanı 7 Kasım 2018’de yayınlandı.</a:t>
            </a:r>
          </a:p>
          <a:p>
            <a:pPr algn="just"/>
            <a:r>
              <a:rPr lang="tr-TR" sz="2200" b="1" dirty="0" smtClean="0">
                <a:solidFill>
                  <a:srgbClr val="333333"/>
                </a:solidFill>
              </a:rPr>
              <a:t>Aydın, Balıkesir, Çanakkale ve Muğla illerinde ayrı ayrı 250 </a:t>
            </a:r>
            <a:r>
              <a:rPr lang="tr-TR" sz="2200" b="1" dirty="0" err="1" smtClean="0">
                <a:solidFill>
                  <a:srgbClr val="333333"/>
                </a:solidFill>
              </a:rPr>
              <a:t>MW’lık</a:t>
            </a:r>
            <a:r>
              <a:rPr lang="tr-TR" sz="2200" b="1" dirty="0" smtClean="0">
                <a:solidFill>
                  <a:srgbClr val="333333"/>
                </a:solidFill>
              </a:rPr>
              <a:t> kapasiteler için dört ayrı yarışma gerçekleştiriliyor.</a:t>
            </a:r>
          </a:p>
          <a:p>
            <a:pPr algn="just"/>
            <a:r>
              <a:rPr lang="tr-TR" sz="2200" b="1" dirty="0">
                <a:solidFill>
                  <a:srgbClr val="333333"/>
                </a:solidFill>
              </a:rPr>
              <a:t>Enerji İşleri Genel </a:t>
            </a:r>
            <a:r>
              <a:rPr lang="tr-TR" sz="2200" b="1" dirty="0" smtClean="0">
                <a:solidFill>
                  <a:srgbClr val="333333"/>
                </a:solidFill>
              </a:rPr>
              <a:t>Müdürlüğü tarafından </a:t>
            </a:r>
            <a:r>
              <a:rPr lang="tr-TR" sz="2200" b="1" dirty="0" smtClean="0"/>
              <a:t>18 Nisan 2019’da alı</a:t>
            </a:r>
            <a:r>
              <a:rPr lang="tr-TR" sz="2200" b="1" dirty="0" smtClean="0">
                <a:solidFill>
                  <a:srgbClr val="333333"/>
                </a:solidFill>
              </a:rPr>
              <a:t>nan başvuruların değerlendirilmesi 26 Nisan’da tamamlandı ve başvuran 9 firmadan 8’i yeterli bulunarak </a:t>
            </a:r>
            <a:r>
              <a:rPr lang="tr-TR" sz="2200" b="1" dirty="0" smtClean="0">
                <a:solidFill>
                  <a:srgbClr val="0000FF"/>
                </a:solidFill>
              </a:rPr>
              <a:t>2 Mayıs’ta </a:t>
            </a:r>
            <a:r>
              <a:rPr lang="tr-TR" sz="2200" b="1" dirty="0" smtClean="0">
                <a:solidFill>
                  <a:srgbClr val="333333"/>
                </a:solidFill>
              </a:rPr>
              <a:t>açık eksiltme ihalesine çağrıldı. Ancak yetersiz bulunan firmanın itirazı sonucunda, ihale itiraz başvurusunun incelenmesi tamamlanıncaya kadar </a:t>
            </a:r>
            <a:r>
              <a:rPr lang="tr-TR" sz="2200" b="1" dirty="0" smtClean="0">
                <a:solidFill>
                  <a:srgbClr val="0000FF"/>
                </a:solidFill>
              </a:rPr>
              <a:t>askıya alındı.</a:t>
            </a:r>
          </a:p>
          <a:p>
            <a:pPr algn="just"/>
            <a:r>
              <a:rPr lang="tr-TR" sz="2200" b="1" dirty="0" smtClean="0">
                <a:solidFill>
                  <a:srgbClr val="333333"/>
                </a:solidFill>
              </a:rPr>
              <a:t>Açık eksiltme usulü yapılacak olan yarışmalarda her bir yarışma için başlangıç tavan fiyatı </a:t>
            </a:r>
            <a:r>
              <a:rPr lang="tr-TR" sz="2200" b="1" dirty="0" smtClean="0">
                <a:solidFill>
                  <a:srgbClr val="0000FF"/>
                </a:solidFill>
              </a:rPr>
              <a:t>5,50 $sent/</a:t>
            </a:r>
            <a:r>
              <a:rPr lang="tr-TR" sz="2200" b="1" dirty="0" err="1" smtClean="0">
                <a:solidFill>
                  <a:srgbClr val="0000FF"/>
                </a:solidFill>
              </a:rPr>
              <a:t>kWh</a:t>
            </a:r>
            <a:r>
              <a:rPr lang="tr-TR" sz="2200" b="1" dirty="0" smtClean="0">
                <a:solidFill>
                  <a:srgbClr val="0000FF"/>
                </a:solidFill>
              </a:rPr>
              <a:t> </a:t>
            </a:r>
            <a:r>
              <a:rPr lang="tr-TR" sz="2200" b="1" dirty="0" smtClean="0">
                <a:solidFill>
                  <a:srgbClr val="333333"/>
                </a:solidFill>
              </a:rPr>
              <a:t>olarak uygulanacak.</a:t>
            </a:r>
          </a:p>
          <a:p>
            <a:pPr algn="just"/>
            <a:r>
              <a:rPr lang="tr-TR" sz="2200" b="1" dirty="0" smtClean="0">
                <a:solidFill>
                  <a:srgbClr val="333333"/>
                </a:solidFill>
              </a:rPr>
              <a:t>Yarışmalarda kapasite hakkı elde eden yatırımcılar, projeleri için teklif ettikleri fiyattan, YEKA Kullanım Hakkı sözleşmesinin imzalanmasından itibaren, 15 yıl boyunca geçerli olacak alım garantileri elde edecekler.</a:t>
            </a:r>
          </a:p>
          <a:p>
            <a:r>
              <a:rPr lang="tr-TR" sz="2200" b="1" dirty="0" smtClean="0">
                <a:solidFill>
                  <a:srgbClr val="333333"/>
                </a:solidFill>
              </a:rPr>
              <a:t> </a:t>
            </a:r>
            <a:endParaRPr lang="tr-TR" sz="2200" b="1" i="0" dirty="0">
              <a:solidFill>
                <a:srgbClr val="333333"/>
              </a:solidFill>
              <a:effectLst/>
            </a:endParaRPr>
          </a:p>
        </p:txBody>
      </p:sp>
    </p:spTree>
    <p:extLst>
      <p:ext uri="{BB962C8B-B14F-4D97-AF65-F5344CB8AC3E}">
        <p14:creationId xmlns:p14="http://schemas.microsoft.com/office/powerpoint/2010/main" val="3594838714"/>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p:nvPr/>
        </p:nvSpPr>
        <p:spPr>
          <a:xfrm>
            <a:off x="0" y="0"/>
            <a:ext cx="8316416" cy="836710"/>
          </a:xfrm>
          <a:prstGeom prst="rect">
            <a:avLst/>
          </a:prstGeom>
          <a:solidFill>
            <a:srgbClr val="FFFF66"/>
          </a:solidFill>
          <a:ln w="9525">
            <a:noFill/>
            <a:miter lim="800000"/>
            <a:headEnd/>
            <a:tailEnd/>
          </a:ln>
        </p:spPr>
        <p:txBody>
          <a:bodyPr vert="horz" wrap="square" lIns="91440" tIns="45720" rIns="91440" bIns="45720" numCol="1" rtlCol="0" anchor="t" anchorCtr="0" compatLnSpc="1">
            <a:prstTxWarp prst="textNoShape">
              <a:avLst/>
            </a:prstTxWarp>
            <a:noAutofit/>
          </a:bodyPr>
          <a:lstStyle/>
          <a:p>
            <a:pPr algn="ctr" defTabSz="457200">
              <a:defRPr/>
            </a:pPr>
            <a:r>
              <a:rPr lang="tr-TR" sz="2400" b="1" dirty="0" smtClean="0">
                <a:solidFill>
                  <a:srgbClr val="000099"/>
                </a:solidFill>
                <a:latin typeface="Arial Black" pitchFamily="34" charset="0"/>
              </a:rPr>
              <a:t>YEKA – DENİZ ÜSTÜ RES (1)</a:t>
            </a:r>
            <a:endParaRPr lang="tr-TR" sz="2400" b="1" dirty="0">
              <a:solidFill>
                <a:srgbClr val="000099"/>
              </a:solidFill>
              <a:latin typeface="Arial Black" pitchFamily="34" charset="0"/>
            </a:endParaRPr>
          </a:p>
        </p:txBody>
      </p:sp>
      <p:sp>
        <p:nvSpPr>
          <p:cNvPr id="9" name="Slayt Numarası Yer Tutucusu 8"/>
          <p:cNvSpPr>
            <a:spLocks noGrp="1"/>
          </p:cNvSpPr>
          <p:nvPr>
            <p:ph type="sldNum" sz="quarter" idx="12"/>
          </p:nvPr>
        </p:nvSpPr>
        <p:spPr>
          <a:xfrm>
            <a:off x="8604448" y="6381328"/>
            <a:ext cx="515802" cy="437133"/>
          </a:xfrm>
        </p:spPr>
        <p:txBody>
          <a:bodyPr/>
          <a:lstStyle/>
          <a:p>
            <a:fld id="{2980368C-8C33-40A0-AE12-C79D8B8014BE}" type="slidenum">
              <a:rPr lang="tr-TR" sz="1400" smtClean="0"/>
              <a:pPr/>
              <a:t>51</a:t>
            </a:fld>
            <a:endParaRPr lang="tr-TR" sz="1400" dirty="0"/>
          </a:p>
        </p:txBody>
      </p:sp>
      <p:sp>
        <p:nvSpPr>
          <p:cNvPr id="3" name="Dikdörtgen 2"/>
          <p:cNvSpPr/>
          <p:nvPr/>
        </p:nvSpPr>
        <p:spPr>
          <a:xfrm>
            <a:off x="251520" y="836710"/>
            <a:ext cx="8352928" cy="5847755"/>
          </a:xfrm>
          <a:prstGeom prst="rect">
            <a:avLst/>
          </a:prstGeom>
        </p:spPr>
        <p:txBody>
          <a:bodyPr wrap="square">
            <a:spAutoFit/>
          </a:bodyPr>
          <a:lstStyle/>
          <a:p>
            <a:pPr algn="just"/>
            <a:r>
              <a:rPr lang="tr-TR" sz="2200" b="1" dirty="0" smtClean="0">
                <a:solidFill>
                  <a:srgbClr val="333333"/>
                </a:solidFill>
              </a:rPr>
              <a:t>21 </a:t>
            </a:r>
            <a:r>
              <a:rPr lang="tr-TR" sz="2200" b="1" dirty="0">
                <a:solidFill>
                  <a:srgbClr val="333333"/>
                </a:solidFill>
              </a:rPr>
              <a:t>Haziran 2018 tarihli </a:t>
            </a:r>
            <a:r>
              <a:rPr lang="tr-TR" sz="2200" b="1" dirty="0" smtClean="0">
                <a:solidFill>
                  <a:srgbClr val="333333"/>
                </a:solidFill>
              </a:rPr>
              <a:t>30455 sayılı Resmi </a:t>
            </a:r>
            <a:r>
              <a:rPr lang="tr-TR" sz="2200" b="1" dirty="0" err="1" smtClean="0">
                <a:solidFill>
                  <a:srgbClr val="333333"/>
                </a:solidFill>
              </a:rPr>
              <a:t>Gazete’de</a:t>
            </a:r>
            <a:r>
              <a:rPr lang="tr-TR" sz="2200" b="1" dirty="0" smtClean="0">
                <a:solidFill>
                  <a:srgbClr val="333333"/>
                </a:solidFill>
              </a:rPr>
              <a:t> yayımlanan duyuru ile Enerji </a:t>
            </a:r>
            <a:r>
              <a:rPr lang="tr-TR" sz="2200" b="1" dirty="0">
                <a:solidFill>
                  <a:srgbClr val="333333"/>
                </a:solidFill>
              </a:rPr>
              <a:t>ve Tabii Kaynaklar Bakanlığı tarafından </a:t>
            </a:r>
            <a:r>
              <a:rPr lang="tr-TR" sz="2200" b="1" dirty="0" smtClean="0">
                <a:solidFill>
                  <a:srgbClr val="333333"/>
                </a:solidFill>
              </a:rPr>
              <a:t>1.200 MW </a:t>
            </a:r>
            <a:r>
              <a:rPr lang="tr-TR" sz="2200" b="1" dirty="0">
                <a:solidFill>
                  <a:srgbClr val="333333"/>
                </a:solidFill>
              </a:rPr>
              <a:t>kapasiteyle kurulacak Türkiye’nin ilk deniz üstü (</a:t>
            </a:r>
            <a:r>
              <a:rPr lang="tr-TR" sz="2200" b="1" dirty="0" err="1">
                <a:solidFill>
                  <a:srgbClr val="333333"/>
                </a:solidFill>
              </a:rPr>
              <a:t>offshore</a:t>
            </a:r>
            <a:r>
              <a:rPr lang="tr-TR" sz="2200" b="1" dirty="0">
                <a:solidFill>
                  <a:srgbClr val="333333"/>
                </a:solidFill>
              </a:rPr>
              <a:t>) rüzgâr enerjisi santrali için yenilenebilir enerji kaynak alanları (YEKA) </a:t>
            </a:r>
            <a:r>
              <a:rPr lang="tr-TR" sz="2200" b="1" dirty="0" smtClean="0">
                <a:solidFill>
                  <a:srgbClr val="333333"/>
                </a:solidFill>
              </a:rPr>
              <a:t>tahsisi ve bu </a:t>
            </a:r>
            <a:r>
              <a:rPr lang="tr-TR" sz="2200" b="1" dirty="0">
                <a:solidFill>
                  <a:srgbClr val="333333"/>
                </a:solidFill>
              </a:rPr>
              <a:t>alanlar için belirlenen bağlantı kapasiteleri </a:t>
            </a:r>
            <a:r>
              <a:rPr lang="tr-TR" sz="2200" b="1" dirty="0" smtClean="0">
                <a:solidFill>
                  <a:srgbClr val="333333"/>
                </a:solidFill>
              </a:rPr>
              <a:t>kullandırılması ihalesinin için son </a:t>
            </a:r>
            <a:r>
              <a:rPr lang="tr-TR" sz="2200" b="1" dirty="0">
                <a:solidFill>
                  <a:srgbClr val="333333"/>
                </a:solidFill>
              </a:rPr>
              <a:t>başvuru tarihi 23 Ekim 2018 olarak </a:t>
            </a:r>
            <a:r>
              <a:rPr lang="tr-TR" sz="2200" b="1" dirty="0" smtClean="0">
                <a:solidFill>
                  <a:srgbClr val="333333"/>
                </a:solidFill>
              </a:rPr>
              <a:t>açıklandı. Tavan </a:t>
            </a:r>
            <a:r>
              <a:rPr lang="tr-TR" sz="2200" b="1" dirty="0">
                <a:solidFill>
                  <a:srgbClr val="333333"/>
                </a:solidFill>
              </a:rPr>
              <a:t>fiyat 8 </a:t>
            </a:r>
            <a:r>
              <a:rPr lang="tr-TR" sz="2200" b="1" dirty="0" smtClean="0">
                <a:solidFill>
                  <a:srgbClr val="333333"/>
                </a:solidFill>
              </a:rPr>
              <a:t>$sent/</a:t>
            </a:r>
            <a:r>
              <a:rPr lang="tr-TR" sz="2200" b="1" dirty="0" err="1" smtClean="0">
                <a:solidFill>
                  <a:srgbClr val="333333"/>
                </a:solidFill>
              </a:rPr>
              <a:t>kWh</a:t>
            </a:r>
            <a:r>
              <a:rPr lang="tr-TR" sz="2200" b="1" dirty="0" smtClean="0">
                <a:solidFill>
                  <a:srgbClr val="333333"/>
                </a:solidFill>
              </a:rPr>
              <a:t> olarak belirtildi. </a:t>
            </a:r>
            <a:r>
              <a:rPr lang="tr-TR" sz="2200" b="1" dirty="0" err="1" smtClean="0">
                <a:solidFill>
                  <a:srgbClr val="333333"/>
                </a:solidFill>
              </a:rPr>
              <a:t>Saros</a:t>
            </a:r>
            <a:r>
              <a:rPr lang="tr-TR" sz="2200" b="1" dirty="0">
                <a:solidFill>
                  <a:srgbClr val="333333"/>
                </a:solidFill>
              </a:rPr>
              <a:t>, </a:t>
            </a:r>
            <a:r>
              <a:rPr lang="tr-TR" sz="2200" b="1" dirty="0" err="1">
                <a:solidFill>
                  <a:srgbClr val="333333"/>
                </a:solidFill>
              </a:rPr>
              <a:t>Kıyıköy</a:t>
            </a:r>
            <a:r>
              <a:rPr lang="tr-TR" sz="2200" b="1" dirty="0">
                <a:solidFill>
                  <a:srgbClr val="333333"/>
                </a:solidFill>
              </a:rPr>
              <a:t> ve Gelibolu aday bölgeler arasında yer </a:t>
            </a:r>
            <a:r>
              <a:rPr lang="tr-TR" sz="2200" b="1" dirty="0" smtClean="0">
                <a:solidFill>
                  <a:srgbClr val="333333"/>
                </a:solidFill>
              </a:rPr>
              <a:t>aldı. </a:t>
            </a:r>
          </a:p>
          <a:p>
            <a:pPr algn="just"/>
            <a:endParaRPr lang="tr-TR" sz="2200" b="1" dirty="0">
              <a:solidFill>
                <a:srgbClr val="333333"/>
              </a:solidFill>
            </a:endParaRPr>
          </a:p>
          <a:p>
            <a:pPr algn="just"/>
            <a:r>
              <a:rPr lang="tr-TR" sz="2200" b="1" dirty="0" smtClean="0">
                <a:solidFill>
                  <a:srgbClr val="333333"/>
                </a:solidFill>
              </a:rPr>
              <a:t>Santralın “</a:t>
            </a:r>
            <a:r>
              <a:rPr lang="tr-TR" sz="2200" b="1" dirty="0">
                <a:solidFill>
                  <a:srgbClr val="00B050"/>
                </a:solidFill>
              </a:rPr>
              <a:t>Türkiye’nin ilk, dünyanın en büyüğü</a:t>
            </a:r>
            <a:r>
              <a:rPr lang="tr-TR" sz="2200" b="1" dirty="0">
                <a:solidFill>
                  <a:srgbClr val="333333"/>
                </a:solidFill>
              </a:rPr>
              <a:t>” olacağı ifade </a:t>
            </a:r>
            <a:r>
              <a:rPr lang="tr-TR" sz="2200" b="1" dirty="0" smtClean="0">
                <a:solidFill>
                  <a:srgbClr val="333333"/>
                </a:solidFill>
              </a:rPr>
              <a:t>edildi </a:t>
            </a:r>
            <a:r>
              <a:rPr lang="tr-TR" sz="2200" b="1" dirty="0">
                <a:solidFill>
                  <a:srgbClr val="0000FF"/>
                </a:solidFill>
              </a:rPr>
              <a:t>(Kaynak: aa.com.tr) </a:t>
            </a:r>
          </a:p>
          <a:p>
            <a:endParaRPr lang="tr-TR" sz="2200" b="1" dirty="0" smtClean="0">
              <a:solidFill>
                <a:srgbClr val="0070C0"/>
              </a:solidFill>
            </a:endParaRPr>
          </a:p>
          <a:p>
            <a:pPr algn="just"/>
            <a:r>
              <a:rPr lang="tr-TR" sz="2200" b="1" dirty="0">
                <a:solidFill>
                  <a:srgbClr val="000099"/>
                </a:solidFill>
              </a:rPr>
              <a:t>Ancak ihaleye katılan olmadı. Yeni bir duyuru yapılmadı.</a:t>
            </a:r>
          </a:p>
          <a:p>
            <a:endParaRPr lang="tr-TR" sz="2200" b="1" dirty="0" smtClean="0"/>
          </a:p>
          <a:p>
            <a:pPr algn="just"/>
            <a:r>
              <a:rPr lang="tr-TR" sz="2200" b="1" dirty="0" smtClean="0"/>
              <a:t>(Deniz üstü rüzgar ölçümleri, deniz dibi yapısına ait bilgiler yetersiz.</a:t>
            </a:r>
          </a:p>
          <a:p>
            <a:pPr algn="just"/>
            <a:r>
              <a:rPr lang="tr-TR" sz="2200" b="1" dirty="0" smtClean="0"/>
              <a:t>Yapım ve işletmesi çok daha maliyetli ve teknik zorlukları mevcut</a:t>
            </a:r>
            <a:r>
              <a:rPr lang="tr-TR" sz="2200" b="1" dirty="0"/>
              <a:t>. </a:t>
            </a:r>
            <a:r>
              <a:rPr lang="tr-TR" sz="2200" b="1" dirty="0" smtClean="0"/>
              <a:t>Öncelikli olarak karasal potansiyelin değerlendirilmesinde yarar var.)</a:t>
            </a:r>
            <a:endParaRPr lang="tr-TR" sz="2200" b="1" i="0" dirty="0">
              <a:solidFill>
                <a:srgbClr val="333333"/>
              </a:solidFill>
              <a:effectLst/>
            </a:endParaRPr>
          </a:p>
        </p:txBody>
      </p:sp>
    </p:spTree>
    <p:extLst>
      <p:ext uri="{BB962C8B-B14F-4D97-AF65-F5344CB8AC3E}">
        <p14:creationId xmlns:p14="http://schemas.microsoft.com/office/powerpoint/2010/main" val="1106510421"/>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p:nvPr/>
        </p:nvSpPr>
        <p:spPr>
          <a:xfrm>
            <a:off x="0" y="0"/>
            <a:ext cx="8316416" cy="836710"/>
          </a:xfrm>
          <a:prstGeom prst="rect">
            <a:avLst/>
          </a:prstGeom>
          <a:solidFill>
            <a:srgbClr val="FFFF66"/>
          </a:solidFill>
          <a:ln w="9525">
            <a:noFill/>
            <a:miter lim="800000"/>
            <a:headEnd/>
            <a:tailEnd/>
          </a:ln>
        </p:spPr>
        <p:txBody>
          <a:bodyPr vert="horz" wrap="square" lIns="91440" tIns="45720" rIns="91440" bIns="45720" numCol="1" rtlCol="0" anchor="t" anchorCtr="0" compatLnSpc="1">
            <a:prstTxWarp prst="textNoShape">
              <a:avLst/>
            </a:prstTxWarp>
            <a:noAutofit/>
          </a:bodyPr>
          <a:lstStyle/>
          <a:p>
            <a:pPr algn="ctr" defTabSz="457200">
              <a:defRPr/>
            </a:pPr>
            <a:r>
              <a:rPr lang="tr-TR" sz="2400" b="1" dirty="0" smtClean="0">
                <a:solidFill>
                  <a:srgbClr val="000099"/>
                </a:solidFill>
                <a:latin typeface="Arial Black" pitchFamily="34" charset="0"/>
              </a:rPr>
              <a:t>YEKA – DENİZ ÜSTÜ RES (2) </a:t>
            </a:r>
            <a:endParaRPr lang="tr-TR" sz="2400" b="1" dirty="0">
              <a:solidFill>
                <a:srgbClr val="000099"/>
              </a:solidFill>
              <a:latin typeface="Arial Black" pitchFamily="34" charset="0"/>
            </a:endParaRPr>
          </a:p>
        </p:txBody>
      </p:sp>
      <p:sp>
        <p:nvSpPr>
          <p:cNvPr id="9" name="Slayt Numarası Yer Tutucusu 8"/>
          <p:cNvSpPr>
            <a:spLocks noGrp="1"/>
          </p:cNvSpPr>
          <p:nvPr>
            <p:ph type="sldNum" sz="quarter" idx="12"/>
          </p:nvPr>
        </p:nvSpPr>
        <p:spPr>
          <a:xfrm>
            <a:off x="8604448" y="6381328"/>
            <a:ext cx="515802" cy="437133"/>
          </a:xfrm>
        </p:spPr>
        <p:txBody>
          <a:bodyPr/>
          <a:lstStyle/>
          <a:p>
            <a:fld id="{2980368C-8C33-40A0-AE12-C79D8B8014BE}" type="slidenum">
              <a:rPr lang="tr-TR" sz="1400" smtClean="0"/>
              <a:pPr/>
              <a:t>52</a:t>
            </a:fld>
            <a:endParaRPr lang="tr-TR" sz="1400" dirty="0"/>
          </a:p>
        </p:txBody>
      </p:sp>
      <p:sp>
        <p:nvSpPr>
          <p:cNvPr id="3" name="Dikdörtgen 2"/>
          <p:cNvSpPr/>
          <p:nvPr/>
        </p:nvSpPr>
        <p:spPr>
          <a:xfrm>
            <a:off x="251520" y="836710"/>
            <a:ext cx="8352928" cy="430887"/>
          </a:xfrm>
          <a:prstGeom prst="rect">
            <a:avLst/>
          </a:prstGeom>
        </p:spPr>
        <p:txBody>
          <a:bodyPr wrap="square">
            <a:spAutoFit/>
          </a:bodyPr>
          <a:lstStyle/>
          <a:p>
            <a:pPr algn="just"/>
            <a:endParaRPr lang="tr-TR" sz="2200" b="1" i="0" dirty="0">
              <a:solidFill>
                <a:srgbClr val="333333"/>
              </a:solidFill>
              <a:effectLst/>
            </a:endParaRPr>
          </a:p>
        </p:txBody>
      </p:sp>
      <p:sp>
        <p:nvSpPr>
          <p:cNvPr id="2" name="Dikdörtgen 1"/>
          <p:cNvSpPr/>
          <p:nvPr/>
        </p:nvSpPr>
        <p:spPr>
          <a:xfrm>
            <a:off x="251520" y="1124744"/>
            <a:ext cx="8568952" cy="3731791"/>
          </a:xfrm>
          <a:prstGeom prst="rect">
            <a:avLst/>
          </a:prstGeom>
        </p:spPr>
        <p:txBody>
          <a:bodyPr wrap="square">
            <a:spAutoFit/>
          </a:bodyPr>
          <a:lstStyle/>
          <a:p>
            <a:pPr algn="just"/>
            <a:r>
              <a:rPr lang="tr-TR" sz="2200" b="1" dirty="0">
                <a:solidFill>
                  <a:srgbClr val="333333"/>
                </a:solidFill>
              </a:rPr>
              <a:t>Ardından Mart 2019’da Danimarka ile Türkiye arasında, açık denizlerde kurulacak </a:t>
            </a:r>
            <a:r>
              <a:rPr lang="tr-TR" sz="2200" b="1" dirty="0" smtClean="0">
                <a:solidFill>
                  <a:srgbClr val="333333"/>
                </a:solidFill>
              </a:rPr>
              <a:t>rüzgar santralları için </a:t>
            </a:r>
            <a:r>
              <a:rPr lang="tr-TR" sz="2200" b="1" dirty="0">
                <a:solidFill>
                  <a:srgbClr val="333333"/>
                </a:solidFill>
              </a:rPr>
              <a:t>ikili anlaşma imzalandı. İkili anlaşma altındaki projenin resmi başlangıcı ve 1. Yönlendirme Komitesi toplantısı 24 Mart 2019 Ankara’da gerçekleştirildi</a:t>
            </a:r>
            <a:r>
              <a:rPr lang="tr-TR" sz="2200" b="1" dirty="0" smtClean="0">
                <a:solidFill>
                  <a:srgbClr val="333333"/>
                </a:solidFill>
              </a:rPr>
              <a:t>.</a:t>
            </a:r>
          </a:p>
          <a:p>
            <a:endParaRPr lang="tr-TR" sz="2200" b="1" dirty="0" smtClean="0">
              <a:solidFill>
                <a:srgbClr val="333333"/>
              </a:solidFill>
            </a:endParaRPr>
          </a:p>
          <a:p>
            <a:pPr algn="just" fontAlgn="base">
              <a:lnSpc>
                <a:spcPct val="115000"/>
              </a:lnSpc>
            </a:pPr>
            <a:r>
              <a:rPr lang="tr-TR" sz="2200" b="1" dirty="0" smtClean="0">
                <a:solidFill>
                  <a:srgbClr val="333333"/>
                </a:solidFill>
              </a:rPr>
              <a:t>Danimarka</a:t>
            </a:r>
            <a:r>
              <a:rPr lang="tr-TR" sz="2200" b="1" dirty="0">
                <a:solidFill>
                  <a:srgbClr val="333333"/>
                </a:solidFill>
              </a:rPr>
              <a:t>, Türkiye'nin </a:t>
            </a:r>
            <a:r>
              <a:rPr lang="tr-TR" sz="2200" b="1" dirty="0" smtClean="0">
                <a:solidFill>
                  <a:srgbClr val="333333"/>
                </a:solidFill>
              </a:rPr>
              <a:t>Yenilenebilir Enerji </a:t>
            </a:r>
            <a:r>
              <a:rPr lang="tr-TR" sz="2200" b="1" dirty="0">
                <a:solidFill>
                  <a:srgbClr val="333333"/>
                </a:solidFill>
              </a:rPr>
              <a:t>Kaynak Alanları (YEKA) modeli kapsamında yeniden ilan etmeyi hedeflediği ihaleye teknik </a:t>
            </a:r>
            <a:r>
              <a:rPr lang="tr-TR" sz="2200" b="1" dirty="0" smtClean="0">
                <a:solidFill>
                  <a:srgbClr val="333333"/>
                </a:solidFill>
              </a:rPr>
              <a:t>destek verecek</a:t>
            </a:r>
            <a:r>
              <a:rPr lang="tr-TR" sz="2200" b="1" dirty="0">
                <a:solidFill>
                  <a:srgbClr val="333333"/>
                </a:solidFill>
              </a:rPr>
              <a:t>. Danimarka'nın </a:t>
            </a:r>
            <a:r>
              <a:rPr lang="tr-TR" sz="2200" b="1" dirty="0" err="1">
                <a:solidFill>
                  <a:srgbClr val="333333"/>
                </a:solidFill>
              </a:rPr>
              <a:t>offshore</a:t>
            </a:r>
            <a:r>
              <a:rPr lang="tr-TR" sz="2200" b="1" dirty="0">
                <a:solidFill>
                  <a:srgbClr val="333333"/>
                </a:solidFill>
              </a:rPr>
              <a:t> teknolojisi seçimi, yer seçimi ve ihalelerde yatırımcılara verilecek </a:t>
            </a:r>
            <a:r>
              <a:rPr lang="tr-TR" sz="2200" b="1" dirty="0" smtClean="0">
                <a:solidFill>
                  <a:srgbClr val="333333"/>
                </a:solidFill>
              </a:rPr>
              <a:t>süreler hakkında </a:t>
            </a:r>
            <a:r>
              <a:rPr lang="tr-TR" sz="2200" b="1" dirty="0" err="1">
                <a:solidFill>
                  <a:srgbClr val="333333"/>
                </a:solidFill>
              </a:rPr>
              <a:t>ETKB'ye</a:t>
            </a:r>
            <a:r>
              <a:rPr lang="tr-TR" sz="2200" b="1" dirty="0">
                <a:solidFill>
                  <a:srgbClr val="333333"/>
                </a:solidFill>
              </a:rPr>
              <a:t> destek olması bekleniyor</a:t>
            </a:r>
            <a:r>
              <a:rPr lang="tr-TR" sz="2200" b="1" dirty="0" smtClean="0">
                <a:solidFill>
                  <a:srgbClr val="333333"/>
                </a:solidFill>
              </a:rPr>
              <a:t>. </a:t>
            </a:r>
            <a:r>
              <a:rPr lang="tr-TR" sz="2000" b="1" dirty="0">
                <a:solidFill>
                  <a:srgbClr val="0000FF"/>
                </a:solidFill>
                <a:ea typeface="Calibri" panose="020F0502020204030204" pitchFamily="34" charset="0"/>
                <a:cs typeface="Times New Roman" panose="02020603050405020304" pitchFamily="18" charset="0"/>
              </a:rPr>
              <a:t>(</a:t>
            </a:r>
            <a:r>
              <a:rPr lang="es-ES" sz="2000" b="1" dirty="0">
                <a:solidFill>
                  <a:srgbClr val="0000FF"/>
                </a:solidFill>
                <a:ea typeface="Calibri" panose="020F0502020204030204" pitchFamily="34" charset="0"/>
                <a:cs typeface="Times New Roman" panose="02020603050405020304" pitchFamily="18" charset="0"/>
              </a:rPr>
              <a:t>TEBA Haber </a:t>
            </a:r>
            <a:r>
              <a:rPr lang="es-ES" sz="2000" b="1" dirty="0" smtClean="0">
                <a:solidFill>
                  <a:srgbClr val="0000FF"/>
                </a:solidFill>
                <a:ea typeface="Calibri" panose="020F0502020204030204" pitchFamily="34" charset="0"/>
                <a:cs typeface="Times New Roman" panose="02020603050405020304" pitchFamily="18" charset="0"/>
              </a:rPr>
              <a:t>1910</a:t>
            </a:r>
            <a:r>
              <a:rPr lang="tr-TR" sz="2000" b="1" dirty="0" smtClean="0">
                <a:solidFill>
                  <a:srgbClr val="0000FF"/>
                </a:solidFill>
                <a:ea typeface="Calibri" panose="020F0502020204030204" pitchFamily="34" charset="0"/>
                <a:cs typeface="Times New Roman" panose="02020603050405020304" pitchFamily="18" charset="0"/>
              </a:rPr>
              <a:t>, </a:t>
            </a:r>
            <a:r>
              <a:rPr lang="es-ES" sz="2000" b="1" dirty="0" smtClean="0">
                <a:solidFill>
                  <a:srgbClr val="0000FF"/>
                </a:solidFill>
                <a:ea typeface="Calibri" panose="020F0502020204030204" pitchFamily="34" charset="0"/>
                <a:cs typeface="Times New Roman" panose="02020603050405020304" pitchFamily="18" charset="0"/>
              </a:rPr>
              <a:t>25 </a:t>
            </a:r>
            <a:r>
              <a:rPr lang="es-ES" sz="2000" b="1" dirty="0">
                <a:solidFill>
                  <a:srgbClr val="0000FF"/>
                </a:solidFill>
                <a:ea typeface="Calibri" panose="020F0502020204030204" pitchFamily="34" charset="0"/>
                <a:cs typeface="Times New Roman" panose="02020603050405020304" pitchFamily="18" charset="0"/>
              </a:rPr>
              <a:t>Mart 2019</a:t>
            </a:r>
            <a:r>
              <a:rPr lang="tr-TR" sz="2000" b="1" dirty="0">
                <a:solidFill>
                  <a:srgbClr val="0000FF"/>
                </a:solidFill>
                <a:ea typeface="Calibri" panose="020F0502020204030204" pitchFamily="34" charset="0"/>
                <a:cs typeface="Times New Roman" panose="02020603050405020304" pitchFamily="18" charset="0"/>
              </a:rPr>
              <a:t>)</a:t>
            </a:r>
          </a:p>
        </p:txBody>
      </p:sp>
    </p:spTree>
    <p:extLst>
      <p:ext uri="{BB962C8B-B14F-4D97-AF65-F5344CB8AC3E}">
        <p14:creationId xmlns:p14="http://schemas.microsoft.com/office/powerpoint/2010/main" val="205229330"/>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p:nvPr/>
        </p:nvSpPr>
        <p:spPr>
          <a:xfrm>
            <a:off x="0" y="0"/>
            <a:ext cx="8316416" cy="836710"/>
          </a:xfrm>
          <a:prstGeom prst="rect">
            <a:avLst/>
          </a:prstGeom>
          <a:solidFill>
            <a:srgbClr val="FFFF66"/>
          </a:solidFill>
          <a:ln w="9525">
            <a:noFill/>
            <a:miter lim="800000"/>
            <a:headEnd/>
            <a:tailEnd/>
          </a:ln>
        </p:spPr>
        <p:txBody>
          <a:bodyPr vert="horz" wrap="square" lIns="91440" tIns="45720" rIns="91440" bIns="45720" numCol="1" rtlCol="0" anchor="t" anchorCtr="0" compatLnSpc="1">
            <a:prstTxWarp prst="textNoShape">
              <a:avLst/>
            </a:prstTxWarp>
            <a:noAutofit/>
          </a:bodyPr>
          <a:lstStyle/>
          <a:p>
            <a:pPr algn="ctr" defTabSz="457200">
              <a:defRPr/>
            </a:pPr>
            <a:r>
              <a:rPr lang="tr-TR" sz="2400" b="1" dirty="0" smtClean="0">
                <a:solidFill>
                  <a:srgbClr val="000099"/>
                </a:solidFill>
                <a:latin typeface="Arial Black" pitchFamily="34" charset="0"/>
              </a:rPr>
              <a:t>YEKA – Yerli Üretime Katkısı Yönünden Değerlendirme</a:t>
            </a:r>
            <a:endParaRPr lang="tr-TR" sz="2400" b="1" dirty="0">
              <a:solidFill>
                <a:srgbClr val="000099"/>
              </a:solidFill>
              <a:latin typeface="Arial Black" pitchFamily="34" charset="0"/>
            </a:endParaRPr>
          </a:p>
        </p:txBody>
      </p:sp>
      <p:sp>
        <p:nvSpPr>
          <p:cNvPr id="9" name="Slayt Numarası Yer Tutucusu 8"/>
          <p:cNvSpPr>
            <a:spLocks noGrp="1"/>
          </p:cNvSpPr>
          <p:nvPr>
            <p:ph type="sldNum" sz="quarter" idx="12"/>
          </p:nvPr>
        </p:nvSpPr>
        <p:spPr>
          <a:xfrm>
            <a:off x="8604448" y="6381328"/>
            <a:ext cx="515802" cy="437133"/>
          </a:xfrm>
        </p:spPr>
        <p:txBody>
          <a:bodyPr/>
          <a:lstStyle/>
          <a:p>
            <a:fld id="{2980368C-8C33-40A0-AE12-C79D8B8014BE}" type="slidenum">
              <a:rPr lang="tr-TR" sz="1400" smtClean="0"/>
              <a:pPr/>
              <a:t>53</a:t>
            </a:fld>
            <a:endParaRPr lang="tr-TR" sz="1400" dirty="0"/>
          </a:p>
        </p:txBody>
      </p:sp>
      <p:sp>
        <p:nvSpPr>
          <p:cNvPr id="3" name="Dikdörtgen 2"/>
          <p:cNvSpPr/>
          <p:nvPr/>
        </p:nvSpPr>
        <p:spPr>
          <a:xfrm>
            <a:off x="323528" y="866750"/>
            <a:ext cx="8640960" cy="5847755"/>
          </a:xfrm>
          <a:prstGeom prst="rect">
            <a:avLst/>
          </a:prstGeom>
        </p:spPr>
        <p:txBody>
          <a:bodyPr wrap="square">
            <a:spAutoFit/>
          </a:bodyPr>
          <a:lstStyle/>
          <a:p>
            <a:pPr algn="just">
              <a:defRPr/>
            </a:pPr>
            <a:r>
              <a:rPr lang="tr-TR" sz="2200" b="1" dirty="0" smtClean="0">
                <a:cs typeface="Arial" pitchFamily="34" charset="0"/>
              </a:rPr>
              <a:t>İlk YEKA ihalelerinde rüzgar türbini ve güneş elektrik enerjisi panelleri üretimi için tesis kurulması zorunluluğu vardır. </a:t>
            </a:r>
            <a:r>
              <a:rPr lang="tr-TR" sz="2200" b="1" dirty="0">
                <a:cs typeface="Arial" pitchFamily="34" charset="0"/>
              </a:rPr>
              <a:t>Geldiğimiz noktada </a:t>
            </a:r>
            <a:r>
              <a:rPr lang="tr-TR" sz="2200" b="1" dirty="0" smtClean="0">
                <a:cs typeface="Arial" pitchFamily="34" charset="0"/>
              </a:rPr>
              <a:t>ise bu ihaleleri </a:t>
            </a:r>
            <a:r>
              <a:rPr lang="tr-TR" sz="2200" b="1" dirty="0">
                <a:cs typeface="Arial" pitchFamily="34" charset="0"/>
              </a:rPr>
              <a:t>kazanan firmalar üretim tesisleri konusunda kayda değer bir gelişme sağlayamamışlardır</a:t>
            </a:r>
            <a:r>
              <a:rPr lang="tr-TR" sz="2200" b="1" dirty="0" smtClean="0">
                <a:cs typeface="Arial" pitchFamily="34" charset="0"/>
              </a:rPr>
              <a:t>.</a:t>
            </a:r>
            <a:endParaRPr lang="tr-TR" sz="2200" b="1" dirty="0">
              <a:cs typeface="Arial" pitchFamily="34" charset="0"/>
            </a:endParaRPr>
          </a:p>
          <a:p>
            <a:pPr algn="just">
              <a:defRPr/>
            </a:pPr>
            <a:r>
              <a:rPr lang="tr-TR" sz="2200" b="1" dirty="0" smtClean="0">
                <a:cs typeface="Arial" pitchFamily="34" charset="0"/>
              </a:rPr>
              <a:t>Yerli üretimin desteklenmesinin amaçlanması bizce de çok yerinde ve sevindirici bir girişimdir. Ancak yenilenebilir enerji üretiminde kullanılan ekipmanların üretiminin desteklenmesi, bir ya da iki yatırımcının ortak olacağı bir şirkete ayrıcalıklar tanınması  ile gerçekleşemez. 1.000’er </a:t>
            </a:r>
            <a:r>
              <a:rPr lang="tr-TR" sz="2200" b="1" dirty="0" err="1" smtClean="0">
                <a:cs typeface="Arial" pitchFamily="34" charset="0"/>
              </a:rPr>
              <a:t>MW’lık</a:t>
            </a:r>
            <a:r>
              <a:rPr lang="tr-TR" sz="2200" b="1" dirty="0" smtClean="0">
                <a:cs typeface="Arial" pitchFamily="34" charset="0"/>
              </a:rPr>
              <a:t> çok büyük kapasitelerin iki gruba tahsis edilmesinin mevcut imalatçılara olumsuz etkileri olması da söz konusudur. </a:t>
            </a:r>
          </a:p>
          <a:p>
            <a:pPr algn="just">
              <a:defRPr/>
            </a:pPr>
            <a:r>
              <a:rPr lang="tr-TR" sz="2200" b="1" dirty="0" smtClean="0">
                <a:cs typeface="Arial" pitchFamily="34" charset="0"/>
              </a:rPr>
              <a:t>İlgili tüm kesimlerin  görüşlerini aktarabileceği katılımcı mekanizmalarla strateji belgeleri  ve çalışma  ve uygulama planları  hazırlanmalıdır. Bu planlar doğrultusunda, yerli  yenilenebilir enerji ekipmanları imalatının (tasarım, ürün geliştirme ve teknolojiyi özümsemeyi de içerecek şekilde)  tüm taraflarının, üniversite, bilimsel araştırma kurumları, meslek odaları ve imalatçı sanayi kuruluşlarının bir takım anlayışı ile ortak hedeflerin gerçekleşmesi için  çalışmaları hedeflenmelidir. </a:t>
            </a:r>
            <a:endParaRPr lang="tr-TR" sz="2200" b="1" dirty="0">
              <a:cs typeface="Arial" pitchFamily="34" charset="0"/>
            </a:endParaRPr>
          </a:p>
        </p:txBody>
      </p:sp>
    </p:spTree>
    <p:extLst>
      <p:ext uri="{BB962C8B-B14F-4D97-AF65-F5344CB8AC3E}">
        <p14:creationId xmlns:p14="http://schemas.microsoft.com/office/powerpoint/2010/main" val="1051237286"/>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1"/>
          <p:cNvSpPr txBox="1">
            <a:spLocks/>
          </p:cNvSpPr>
          <p:nvPr/>
        </p:nvSpPr>
        <p:spPr>
          <a:xfrm>
            <a:off x="251521" y="908050"/>
            <a:ext cx="8640960" cy="5133975"/>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defRPr/>
            </a:pPr>
            <a:r>
              <a:rPr lang="tr-TR" b="1" dirty="0" smtClean="0">
                <a:solidFill>
                  <a:srgbClr val="000099"/>
                </a:solidFill>
              </a:rPr>
              <a:t>6.</a:t>
            </a:r>
          </a:p>
          <a:p>
            <a:pPr marL="0" indent="0">
              <a:spcAft>
                <a:spcPts val="1200"/>
              </a:spcAft>
              <a:buNone/>
              <a:defRPr/>
            </a:pPr>
            <a:r>
              <a:rPr lang="tr-TR" b="1" dirty="0" smtClean="0">
                <a:solidFill>
                  <a:srgbClr val="000099"/>
                </a:solidFill>
                <a:cs typeface="Times New Roman" pitchFamily="18" charset="0"/>
              </a:rPr>
              <a:t>SANTRALLARDA </a:t>
            </a:r>
            <a:r>
              <a:rPr lang="tr-TR" b="1" dirty="0">
                <a:solidFill>
                  <a:srgbClr val="000099"/>
                </a:solidFill>
                <a:cs typeface="Times New Roman" pitchFamily="18" charset="0"/>
              </a:rPr>
              <a:t>KULLANILMAYAN KAPASİTE</a:t>
            </a:r>
          </a:p>
          <a:p>
            <a:pPr>
              <a:spcAft>
                <a:spcPts val="1200"/>
              </a:spcAft>
              <a:buFont typeface="Wingdings" panose="05000000000000000000" pitchFamily="2" charset="2"/>
              <a:buChar char="Ø"/>
              <a:defRPr/>
            </a:pPr>
            <a:r>
              <a:rPr lang="tr-TR" b="1" dirty="0" smtClean="0">
                <a:solidFill>
                  <a:srgbClr val="000099"/>
                </a:solidFill>
              </a:rPr>
              <a:t>MEVCUT SANTRALLARIMIZ VERİMLİ KULLANILIYOR MU ?</a:t>
            </a:r>
          </a:p>
          <a:p>
            <a:pPr>
              <a:spcAft>
                <a:spcPts val="1200"/>
              </a:spcAft>
              <a:buFont typeface="Wingdings" panose="05000000000000000000" pitchFamily="2" charset="2"/>
              <a:buChar char="Ø"/>
              <a:defRPr/>
            </a:pPr>
            <a:r>
              <a:rPr lang="tr-TR" b="1" dirty="0" smtClean="0">
                <a:solidFill>
                  <a:srgbClr val="000099"/>
                </a:solidFill>
              </a:rPr>
              <a:t>DEĞERLENDİRİLEBİLECEK BİR ATIL KAPASİTE  VAR MI?</a:t>
            </a:r>
          </a:p>
          <a:p>
            <a:pPr marL="0" indent="0" algn="ctr">
              <a:buNone/>
            </a:pPr>
            <a:endParaRPr lang="tr-TR" dirty="0" smtClean="0">
              <a:solidFill>
                <a:srgbClr val="000099"/>
              </a:solidFill>
            </a:endParaRPr>
          </a:p>
          <a:p>
            <a:pPr marL="0" indent="0" algn="ctr">
              <a:buNone/>
            </a:pPr>
            <a:endParaRPr lang="tr-TR" dirty="0">
              <a:solidFill>
                <a:srgbClr val="000099"/>
              </a:solidFill>
            </a:endParaRPr>
          </a:p>
        </p:txBody>
      </p:sp>
      <p:sp>
        <p:nvSpPr>
          <p:cNvPr id="8" name="Slayt Numarası Yer Tutucusu 7"/>
          <p:cNvSpPr>
            <a:spLocks noGrp="1"/>
          </p:cNvSpPr>
          <p:nvPr>
            <p:ph type="sldNum" sz="quarter" idx="12"/>
          </p:nvPr>
        </p:nvSpPr>
        <p:spPr/>
        <p:txBody>
          <a:bodyPr/>
          <a:lstStyle/>
          <a:p>
            <a:fld id="{2980368C-8C33-40A0-AE12-C79D8B8014BE}" type="slidenum">
              <a:rPr lang="tr-TR" sz="1400" smtClean="0"/>
              <a:pPr/>
              <a:t>54</a:t>
            </a:fld>
            <a:endParaRPr lang="tr-TR" sz="1400" dirty="0"/>
          </a:p>
        </p:txBody>
      </p:sp>
    </p:spTree>
    <p:extLst>
      <p:ext uri="{BB962C8B-B14F-4D97-AF65-F5344CB8AC3E}">
        <p14:creationId xmlns:p14="http://schemas.microsoft.com/office/powerpoint/2010/main" val="4096931324"/>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4473" y="13033"/>
            <a:ext cx="8352000" cy="830997"/>
          </a:xfrm>
          <a:prstGeom prst="rect">
            <a:avLst/>
          </a:prstGeom>
          <a:solidFill>
            <a:srgbClr val="FFFF66"/>
          </a:solidFill>
        </p:spPr>
        <p:txBody>
          <a:bodyPr vert="horz" wrap="square" lIns="91440" tIns="45720" rIns="91440" bIns="45720" rtlCol="0" anchor="ctr">
            <a:sp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defRPr/>
            </a:pPr>
            <a:r>
              <a:rPr lang="tr-TR" sz="2400" dirty="0" smtClean="0">
                <a:solidFill>
                  <a:srgbClr val="000099"/>
                </a:solidFill>
                <a:latin typeface="Arial Black" panose="020B0A04020102020204" pitchFamily="34" charset="0"/>
                <a:ea typeface="+mn-ea"/>
                <a:cs typeface="+mn-cs"/>
              </a:rPr>
              <a:t>Kurulu </a:t>
            </a:r>
            <a:r>
              <a:rPr lang="tr-TR" sz="2400" dirty="0">
                <a:solidFill>
                  <a:srgbClr val="000099"/>
                </a:solidFill>
                <a:latin typeface="Arial Black" panose="020B0A04020102020204" pitchFamily="34" charset="0"/>
                <a:ea typeface="+mn-ea"/>
                <a:cs typeface="+mn-cs"/>
              </a:rPr>
              <a:t>güç ve puant güç talebi arasındaki </a:t>
            </a:r>
            <a:r>
              <a:rPr lang="tr-TR" sz="2400" dirty="0" smtClean="0">
                <a:solidFill>
                  <a:srgbClr val="000099"/>
                </a:solidFill>
                <a:latin typeface="Arial Black" panose="020B0A04020102020204" pitchFamily="34" charset="0"/>
                <a:ea typeface="+mn-ea"/>
                <a:cs typeface="+mn-cs"/>
              </a:rPr>
              <a:t>farkın açıklanmasında ihtiyaç vardır  </a:t>
            </a:r>
            <a:endParaRPr lang="tr-TR" sz="2400" dirty="0">
              <a:solidFill>
                <a:srgbClr val="000099"/>
              </a:solidFill>
              <a:latin typeface="Arial Black" panose="020B0A04020102020204" pitchFamily="34" charset="0"/>
              <a:ea typeface="+mn-ea"/>
              <a:cs typeface="+mn-cs"/>
            </a:endParaRPr>
          </a:p>
        </p:txBody>
      </p:sp>
      <p:sp>
        <p:nvSpPr>
          <p:cNvPr id="6" name="Rectangle 5"/>
          <p:cNvSpPr>
            <a:spLocks noChangeArrowheads="1"/>
          </p:cNvSpPr>
          <p:nvPr/>
        </p:nvSpPr>
        <p:spPr bwMode="auto">
          <a:xfrm>
            <a:off x="395536" y="6350743"/>
            <a:ext cx="4655506" cy="307975"/>
          </a:xfrm>
          <a:prstGeom prst="rect">
            <a:avLst/>
          </a:prstGeom>
          <a:noFill/>
          <a:ln w="9525">
            <a:noFill/>
            <a:miter lim="800000"/>
            <a:headEnd/>
            <a:tailEnd/>
          </a:ln>
        </p:spPr>
        <p:txBody>
          <a:bodyPr wrap="square">
            <a:spAutoFit/>
          </a:bodyPr>
          <a:lstStyle/>
          <a:p>
            <a:pPr fontAlgn="b"/>
            <a:r>
              <a:rPr lang="tr-TR" altLang="tr-TR" sz="1400" dirty="0">
                <a:solidFill>
                  <a:srgbClr val="C00000"/>
                </a:solidFill>
              </a:rPr>
              <a:t>Kaynak: </a:t>
            </a:r>
            <a:r>
              <a:rPr lang="tr-TR" altLang="tr-TR" sz="1400" dirty="0">
                <a:solidFill>
                  <a:srgbClr val="0000FF"/>
                </a:solidFill>
              </a:rPr>
              <a:t>TEİAŞ</a:t>
            </a:r>
          </a:p>
        </p:txBody>
      </p:sp>
      <p:sp>
        <p:nvSpPr>
          <p:cNvPr id="9" name="Slayt Numarası Yer Tutucusu 8"/>
          <p:cNvSpPr>
            <a:spLocks noGrp="1"/>
          </p:cNvSpPr>
          <p:nvPr>
            <p:ph type="sldNum" sz="quarter" idx="12"/>
          </p:nvPr>
        </p:nvSpPr>
        <p:spPr/>
        <p:txBody>
          <a:bodyPr/>
          <a:lstStyle/>
          <a:p>
            <a:fld id="{2980368C-8C33-40A0-AE12-C79D8B8014BE}" type="slidenum">
              <a:rPr lang="tr-TR" sz="1400" smtClean="0"/>
              <a:pPr/>
              <a:t>55</a:t>
            </a:fld>
            <a:endParaRPr lang="tr-TR" sz="1400" dirty="0"/>
          </a:p>
        </p:txBody>
      </p:sp>
      <p:sp>
        <p:nvSpPr>
          <p:cNvPr id="7" name="2 İçerik Yer Tutucusu"/>
          <p:cNvSpPr txBox="1">
            <a:spLocks/>
          </p:cNvSpPr>
          <p:nvPr/>
        </p:nvSpPr>
        <p:spPr>
          <a:xfrm>
            <a:off x="539552" y="1124745"/>
            <a:ext cx="8280920" cy="5225998"/>
          </a:xfrm>
          <a:prstGeom prst="rect">
            <a:avLst/>
          </a:prstGeom>
        </p:spPr>
        <p:txBody>
          <a:bodyPr>
            <a:normAutofit fontScale="62500" lnSpcReduction="2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tr-TR" sz="3400" b="1" dirty="0"/>
              <a:t>2017 yılı  </a:t>
            </a:r>
          </a:p>
          <a:p>
            <a:pPr>
              <a:buNone/>
            </a:pPr>
            <a:r>
              <a:rPr lang="tr-TR" sz="3400" dirty="0"/>
              <a:t> Kurulu güç: </a:t>
            </a:r>
            <a:r>
              <a:rPr lang="tr-TR" sz="3400" b="1" dirty="0">
                <a:solidFill>
                  <a:srgbClr val="FF0000"/>
                </a:solidFill>
              </a:rPr>
              <a:t>80.343,3 MW </a:t>
            </a:r>
            <a:r>
              <a:rPr lang="tr-TR" sz="3400" dirty="0"/>
              <a:t>(30 Haziran </a:t>
            </a:r>
            <a:r>
              <a:rPr lang="tr-TR" sz="3400" dirty="0" smtClean="0"/>
              <a:t>2017)</a:t>
            </a:r>
          </a:p>
          <a:p>
            <a:pPr>
              <a:buNone/>
            </a:pPr>
            <a:r>
              <a:rPr lang="tr-TR" sz="3400" dirty="0"/>
              <a:t> </a:t>
            </a:r>
            <a:r>
              <a:rPr lang="tr-TR" sz="3400" dirty="0" err="1" smtClean="0"/>
              <a:t>Puant</a:t>
            </a:r>
            <a:r>
              <a:rPr lang="tr-TR" sz="3400" dirty="0" smtClean="0"/>
              <a:t> </a:t>
            </a:r>
            <a:r>
              <a:rPr lang="tr-TR" sz="3400" dirty="0"/>
              <a:t>güç:  </a:t>
            </a:r>
            <a:r>
              <a:rPr lang="tr-TR" sz="3400" b="1" dirty="0" smtClean="0">
                <a:solidFill>
                  <a:srgbClr val="FF0000"/>
                </a:solidFill>
              </a:rPr>
              <a:t>47.660  </a:t>
            </a:r>
            <a:r>
              <a:rPr lang="tr-TR" sz="3400" b="1" dirty="0">
                <a:solidFill>
                  <a:srgbClr val="FF0000"/>
                </a:solidFill>
              </a:rPr>
              <a:t>MW   </a:t>
            </a:r>
            <a:r>
              <a:rPr lang="tr-TR" sz="3400" b="1" dirty="0"/>
              <a:t>(</a:t>
            </a:r>
            <a:r>
              <a:rPr lang="tr-TR" sz="3400" dirty="0"/>
              <a:t>26 Temmuz 2017, Saat 14.40) </a:t>
            </a:r>
            <a:r>
              <a:rPr lang="tr-TR" sz="3400" b="1" dirty="0">
                <a:solidFill>
                  <a:srgbClr val="FF0000"/>
                </a:solidFill>
              </a:rPr>
              <a:t>%59,3</a:t>
            </a:r>
          </a:p>
          <a:p>
            <a:r>
              <a:rPr lang="tr-TR" sz="3400" b="1" dirty="0" smtClean="0"/>
              <a:t>2018 yılı  </a:t>
            </a:r>
          </a:p>
          <a:p>
            <a:pPr>
              <a:buNone/>
            </a:pPr>
            <a:r>
              <a:rPr lang="tr-TR" sz="3400" dirty="0" smtClean="0"/>
              <a:t> Kurulu güç: </a:t>
            </a:r>
            <a:r>
              <a:rPr lang="tr-TR" sz="3400" b="1" dirty="0" smtClean="0">
                <a:solidFill>
                  <a:srgbClr val="990099"/>
                </a:solidFill>
              </a:rPr>
              <a:t>87.293,6 MW </a:t>
            </a:r>
            <a:r>
              <a:rPr lang="tr-TR" sz="3400" dirty="0" smtClean="0"/>
              <a:t>(31 Temmuz 2018)</a:t>
            </a:r>
            <a:endParaRPr lang="tr-TR" sz="3400" dirty="0"/>
          </a:p>
          <a:p>
            <a:pPr>
              <a:buFont typeface="Arial" panose="020B0604020202020204" pitchFamily="34" charset="0"/>
              <a:buNone/>
            </a:pPr>
            <a:r>
              <a:rPr lang="tr-TR" sz="3400" dirty="0" err="1" smtClean="0"/>
              <a:t>Puant</a:t>
            </a:r>
            <a:r>
              <a:rPr lang="tr-TR" sz="3400" dirty="0" smtClean="0"/>
              <a:t> güç:  </a:t>
            </a:r>
            <a:r>
              <a:rPr lang="tr-TR" sz="3400" b="1" dirty="0" smtClean="0">
                <a:solidFill>
                  <a:srgbClr val="990099"/>
                </a:solidFill>
              </a:rPr>
              <a:t>46.160 MW   </a:t>
            </a:r>
            <a:r>
              <a:rPr lang="tr-TR" sz="3400" b="1" dirty="0" smtClean="0"/>
              <a:t>(</a:t>
            </a:r>
            <a:r>
              <a:rPr lang="tr-TR" sz="3400" dirty="0"/>
              <a:t>1</a:t>
            </a:r>
            <a:r>
              <a:rPr lang="tr-TR" sz="3400" dirty="0" smtClean="0"/>
              <a:t> Ağustos 2018, Saat 15.20) </a:t>
            </a:r>
            <a:r>
              <a:rPr lang="tr-TR" sz="3400" b="1" dirty="0">
                <a:solidFill>
                  <a:srgbClr val="990099"/>
                </a:solidFill>
              </a:rPr>
              <a:t>%</a:t>
            </a:r>
            <a:r>
              <a:rPr lang="tr-TR" sz="3400" b="1" dirty="0" smtClean="0">
                <a:solidFill>
                  <a:srgbClr val="990099"/>
                </a:solidFill>
              </a:rPr>
              <a:t>52,9</a:t>
            </a:r>
          </a:p>
          <a:p>
            <a:pPr algn="just">
              <a:buNone/>
            </a:pPr>
            <a:r>
              <a:rPr lang="tr-TR" sz="3400" b="1" dirty="0" smtClean="0"/>
              <a:t>	</a:t>
            </a:r>
          </a:p>
          <a:p>
            <a:pPr algn="just">
              <a:buNone/>
            </a:pPr>
            <a:r>
              <a:rPr lang="tr-TR" sz="3400" b="1" dirty="0" smtClean="0"/>
              <a:t>	Yukarıdaki </a:t>
            </a:r>
            <a:r>
              <a:rPr lang="tr-TR" sz="3400" b="1" dirty="0"/>
              <a:t>tablo </a:t>
            </a:r>
            <a:r>
              <a:rPr lang="tr-TR" sz="3400" b="1" dirty="0" smtClean="0"/>
              <a:t>ve iki önceki yansıda bahsettiğimiz gibi yıllık tüketimin üretim kapasitesinin ancak %65’i oranında gerçekleşmesi, enerji </a:t>
            </a:r>
            <a:r>
              <a:rPr lang="tr-TR" sz="3400" b="1" dirty="0"/>
              <a:t>sektörünün yönetiminden sorumlu </a:t>
            </a:r>
            <a:r>
              <a:rPr lang="tr-TR" sz="3400" b="1" dirty="0" smtClean="0"/>
              <a:t>olanlar tarafından açıklanmaya muhtaçtır:</a:t>
            </a:r>
          </a:p>
          <a:p>
            <a:pPr algn="just"/>
            <a:r>
              <a:rPr lang="tr-TR" sz="3400" b="1" i="1" dirty="0" smtClean="0"/>
              <a:t>Anlık ve yıllık kapasite  </a:t>
            </a:r>
            <a:r>
              <a:rPr lang="tr-TR" sz="3400" b="1" i="1" dirty="0"/>
              <a:t>kullanım  </a:t>
            </a:r>
            <a:r>
              <a:rPr lang="tr-TR" sz="3400" b="1" i="1" dirty="0" smtClean="0"/>
              <a:t>oranları neden bu denli düşüktür?</a:t>
            </a:r>
          </a:p>
          <a:p>
            <a:pPr algn="just"/>
            <a:r>
              <a:rPr lang="tr-TR" sz="3400" b="1" i="1" dirty="0" smtClean="0"/>
              <a:t>Kamu </a:t>
            </a:r>
            <a:r>
              <a:rPr lang="tr-TR" sz="3400" b="1" i="1" dirty="0"/>
              <a:t>santrallarında ve  özelleştirilen kömürlü </a:t>
            </a:r>
            <a:r>
              <a:rPr lang="tr-TR" sz="3400" b="1" i="1" dirty="0" smtClean="0"/>
              <a:t>santrallerinde </a:t>
            </a:r>
            <a:r>
              <a:rPr lang="tr-TR" sz="3400" b="1" i="1" dirty="0"/>
              <a:t>durum nedir?</a:t>
            </a:r>
          </a:p>
          <a:p>
            <a:pPr algn="just"/>
            <a:r>
              <a:rPr lang="tr-TR" sz="3400" b="1" i="1" dirty="0" smtClean="0"/>
              <a:t>Talepteki artışın düşüklüğü </a:t>
            </a:r>
            <a:r>
              <a:rPr lang="tr-TR" sz="3400" b="1" i="1" dirty="0"/>
              <a:t>de göz önüne alındığında, arz </a:t>
            </a:r>
            <a:r>
              <a:rPr lang="tr-TR" sz="3400" b="1" i="1" dirty="0" smtClean="0"/>
              <a:t>fazlası var mıdır? Öyleyse, atıl yatırımlar niçin yapılmıştır? Bunların elektrik fiyatları ve ülke ekonomisi üzerindeki olumsuz etkileri nedir? </a:t>
            </a:r>
            <a:endParaRPr lang="tr-TR" sz="2400" b="1" i="1" dirty="0"/>
          </a:p>
          <a:p>
            <a:pPr>
              <a:buFont typeface="Arial" panose="020B0604020202020204" pitchFamily="34" charset="0"/>
              <a:buNone/>
            </a:pPr>
            <a:endParaRPr lang="tr-TR" sz="2800" b="1" dirty="0">
              <a:solidFill>
                <a:srgbClr val="990099"/>
              </a:solidFill>
            </a:endParaRPr>
          </a:p>
          <a:p>
            <a:pPr>
              <a:buFont typeface="Arial" panose="020B0604020202020204" pitchFamily="34" charset="0"/>
              <a:buNone/>
            </a:pPr>
            <a:endParaRPr lang="tr-TR" dirty="0" smtClean="0"/>
          </a:p>
          <a:p>
            <a:pPr marL="0" indent="0">
              <a:buNone/>
            </a:pPr>
            <a:endParaRPr lang="tr-TR" dirty="0"/>
          </a:p>
        </p:txBody>
      </p:sp>
    </p:spTree>
    <p:extLst>
      <p:ext uri="{BB962C8B-B14F-4D97-AF65-F5344CB8AC3E}">
        <p14:creationId xmlns:p14="http://schemas.microsoft.com/office/powerpoint/2010/main" val="4094849472"/>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0" y="-24526"/>
            <a:ext cx="8352000" cy="831850"/>
          </a:xfrm>
          <a:prstGeom prst="rect">
            <a:avLst/>
          </a:prstGeom>
          <a:solidFill>
            <a:srgbClr val="FFFF66"/>
          </a:solidFill>
        </p:spPr>
        <p:txBody>
          <a:bodyPr vert="horz" wrap="square" lIns="91440" tIns="45720" rIns="91440" bIns="45720" rtlCol="0" anchor="ctr">
            <a:sp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defRPr/>
            </a:pPr>
            <a:r>
              <a:rPr lang="tr-TR" sz="2400" dirty="0">
                <a:solidFill>
                  <a:srgbClr val="000099"/>
                </a:solidFill>
                <a:latin typeface="Arial Black" panose="020B0A04020102020204" pitchFamily="34" charset="0"/>
              </a:rPr>
              <a:t>Santrallarımızda Kurulu Kapasite - Gerçekleşen Üretim, </a:t>
            </a:r>
            <a:r>
              <a:rPr lang="tr-TR" sz="2400" dirty="0" smtClean="0">
                <a:solidFill>
                  <a:srgbClr val="000099"/>
                </a:solidFill>
                <a:latin typeface="Arial Black" panose="020B0A04020102020204" pitchFamily="34" charset="0"/>
              </a:rPr>
              <a:t>2018</a:t>
            </a:r>
            <a:endParaRPr lang="tr-TR" sz="2400" dirty="0">
              <a:solidFill>
                <a:srgbClr val="000099"/>
              </a:solidFill>
              <a:latin typeface="Arial Black" panose="020B0A04020102020204" pitchFamily="34" charset="0"/>
            </a:endParaRPr>
          </a:p>
        </p:txBody>
      </p:sp>
      <p:sp>
        <p:nvSpPr>
          <p:cNvPr id="10" name="Slayt Numarası Yer Tutucusu 9"/>
          <p:cNvSpPr>
            <a:spLocks noGrp="1"/>
          </p:cNvSpPr>
          <p:nvPr>
            <p:ph type="sldNum" sz="quarter" idx="12"/>
          </p:nvPr>
        </p:nvSpPr>
        <p:spPr/>
        <p:txBody>
          <a:bodyPr/>
          <a:lstStyle/>
          <a:p>
            <a:fld id="{2980368C-8C33-40A0-AE12-C79D8B8014BE}" type="slidenum">
              <a:rPr lang="tr-TR" sz="1400" smtClean="0"/>
              <a:pPr/>
              <a:t>56</a:t>
            </a:fld>
            <a:endParaRPr lang="tr-TR" sz="1400" dirty="0"/>
          </a:p>
        </p:txBody>
      </p:sp>
      <p:sp>
        <p:nvSpPr>
          <p:cNvPr id="2" name="Dikdörtgen 1"/>
          <p:cNvSpPr/>
          <p:nvPr/>
        </p:nvSpPr>
        <p:spPr>
          <a:xfrm>
            <a:off x="395536" y="908720"/>
            <a:ext cx="8352928" cy="4801314"/>
          </a:xfrm>
          <a:prstGeom prst="rect">
            <a:avLst/>
          </a:prstGeom>
        </p:spPr>
        <p:txBody>
          <a:bodyPr wrap="square">
            <a:spAutoFit/>
          </a:bodyPr>
          <a:lstStyle/>
          <a:p>
            <a:r>
              <a:rPr lang="tr-TR" sz="2400" b="1" dirty="0" smtClean="0"/>
              <a:t>TEİAŞ 2018 yıl sonu geçici verilerine göre:</a:t>
            </a:r>
          </a:p>
          <a:p>
            <a:endParaRPr lang="tr-TR" sz="2400" b="1" dirty="0"/>
          </a:p>
          <a:p>
            <a:r>
              <a:rPr lang="tr-TR" sz="2400" b="1" dirty="0" smtClean="0"/>
              <a:t>Kurulu </a:t>
            </a:r>
            <a:r>
              <a:rPr lang="tr-TR" sz="2400" b="1" dirty="0"/>
              <a:t>güç= </a:t>
            </a:r>
            <a:r>
              <a:rPr lang="tr-TR" sz="2400" b="1" dirty="0" smtClean="0"/>
              <a:t>88.550,8 </a:t>
            </a:r>
            <a:r>
              <a:rPr lang="tr-TR" sz="2400" b="1" dirty="0"/>
              <a:t>MW</a:t>
            </a:r>
          </a:p>
          <a:p>
            <a:r>
              <a:rPr lang="tr-TR" sz="2400" b="1" dirty="0" smtClean="0"/>
              <a:t>Toplam üretim</a:t>
            </a:r>
            <a:r>
              <a:rPr lang="tr-TR" sz="2400" b="1" dirty="0"/>
              <a:t>= </a:t>
            </a:r>
            <a:r>
              <a:rPr lang="tr-TR" sz="2400" b="1" dirty="0" smtClean="0"/>
              <a:t>300.717 </a:t>
            </a:r>
            <a:r>
              <a:rPr lang="tr-TR" sz="2400" b="1" dirty="0" err="1"/>
              <a:t>GWh</a:t>
            </a:r>
            <a:r>
              <a:rPr lang="tr-TR" sz="2400" b="1" dirty="0"/>
              <a:t> </a:t>
            </a:r>
            <a:endParaRPr lang="tr-TR" sz="2400" b="1" dirty="0" smtClean="0"/>
          </a:p>
          <a:p>
            <a:endParaRPr lang="tr-TR" sz="2400" b="1" dirty="0" smtClean="0"/>
          </a:p>
          <a:p>
            <a:r>
              <a:rPr lang="tr-TR" sz="2400" b="1" dirty="0" smtClean="0"/>
              <a:t>Tarafımızdan TEİAŞ projeksiyon raporundan hesaplanan yıllık üretim kapasitelerinden </a:t>
            </a:r>
            <a:r>
              <a:rPr lang="tr-TR" sz="2400" b="1" dirty="0"/>
              <a:t>(*) </a:t>
            </a:r>
            <a:r>
              <a:rPr lang="tr-TR" sz="2400" b="1" dirty="0" smtClean="0"/>
              <a:t>hareketle: </a:t>
            </a:r>
          </a:p>
          <a:p>
            <a:endParaRPr lang="tr-TR" sz="2400" b="1" dirty="0" smtClean="0"/>
          </a:p>
          <a:p>
            <a:r>
              <a:rPr lang="tr-TR" sz="2400" b="1" dirty="0" smtClean="0"/>
              <a:t>2018 </a:t>
            </a:r>
            <a:r>
              <a:rPr lang="tr-TR" sz="2400" b="1" dirty="0"/>
              <a:t>yılı proje üretim kapasitesi= </a:t>
            </a:r>
            <a:r>
              <a:rPr lang="tr-TR" sz="2400" b="1" dirty="0" smtClean="0"/>
              <a:t>461.771 </a:t>
            </a:r>
            <a:r>
              <a:rPr lang="tr-TR" sz="2400" b="1" dirty="0" err="1" smtClean="0"/>
              <a:t>GWh</a:t>
            </a:r>
            <a:endParaRPr lang="tr-TR" sz="2400" b="1" dirty="0" smtClean="0"/>
          </a:p>
          <a:p>
            <a:r>
              <a:rPr lang="tr-TR" sz="2400" b="1" dirty="0" smtClean="0"/>
              <a:t>	</a:t>
            </a:r>
            <a:r>
              <a:rPr lang="tr-TR" sz="2400" b="1" dirty="0" smtClean="0">
                <a:solidFill>
                  <a:srgbClr val="0000FF"/>
                </a:solidFill>
              </a:rPr>
              <a:t>Fiili </a:t>
            </a:r>
            <a:r>
              <a:rPr lang="tr-TR" sz="2400" b="1" dirty="0">
                <a:solidFill>
                  <a:srgbClr val="0000FF"/>
                </a:solidFill>
              </a:rPr>
              <a:t>üretimin </a:t>
            </a:r>
            <a:r>
              <a:rPr lang="tr-TR" sz="2400" b="1" dirty="0" smtClean="0">
                <a:solidFill>
                  <a:srgbClr val="0000FF"/>
                </a:solidFill>
              </a:rPr>
              <a:t>proje üretim </a:t>
            </a:r>
            <a:r>
              <a:rPr lang="tr-TR" sz="2400" b="1" dirty="0">
                <a:solidFill>
                  <a:srgbClr val="0000FF"/>
                </a:solidFill>
              </a:rPr>
              <a:t>kapasitesine oranı </a:t>
            </a:r>
            <a:r>
              <a:rPr lang="tr-TR" sz="2400" b="1" dirty="0" smtClean="0">
                <a:solidFill>
                  <a:srgbClr val="0000FF"/>
                </a:solidFill>
              </a:rPr>
              <a:t>%65,00</a:t>
            </a:r>
            <a:endParaRPr lang="tr-TR" sz="2400" dirty="0">
              <a:solidFill>
                <a:srgbClr val="0000FF"/>
              </a:solidFill>
            </a:endParaRPr>
          </a:p>
          <a:p>
            <a:r>
              <a:rPr lang="tr-TR" sz="2400" b="1" dirty="0" smtClean="0"/>
              <a:t>2018 </a:t>
            </a:r>
            <a:r>
              <a:rPr lang="tr-TR" sz="2400" b="1" dirty="0"/>
              <a:t>yılı </a:t>
            </a:r>
            <a:r>
              <a:rPr lang="tr-TR" sz="2400" b="1" dirty="0" smtClean="0"/>
              <a:t>güvenilir </a:t>
            </a:r>
            <a:r>
              <a:rPr lang="tr-TR" sz="2400" b="1" dirty="0"/>
              <a:t>üretim kapasitesi= </a:t>
            </a:r>
            <a:r>
              <a:rPr lang="tr-TR" sz="2400" b="1" dirty="0" smtClean="0"/>
              <a:t>389.230 </a:t>
            </a:r>
            <a:r>
              <a:rPr lang="tr-TR" sz="2400" b="1" dirty="0" err="1" smtClean="0"/>
              <a:t>GWh</a:t>
            </a:r>
            <a:endParaRPr lang="tr-TR" sz="2400" b="1" dirty="0"/>
          </a:p>
          <a:p>
            <a:r>
              <a:rPr lang="tr-TR" sz="2400" b="1" dirty="0"/>
              <a:t>	</a:t>
            </a:r>
            <a:r>
              <a:rPr lang="tr-TR" sz="2400" b="1" dirty="0">
                <a:solidFill>
                  <a:srgbClr val="0000FF"/>
                </a:solidFill>
              </a:rPr>
              <a:t>Fiili üretimin </a:t>
            </a:r>
            <a:r>
              <a:rPr lang="tr-TR" sz="2400" b="1" dirty="0" smtClean="0">
                <a:solidFill>
                  <a:srgbClr val="0000FF"/>
                </a:solidFill>
              </a:rPr>
              <a:t>güvenilir </a:t>
            </a:r>
            <a:r>
              <a:rPr lang="tr-TR" sz="2400" b="1" dirty="0">
                <a:solidFill>
                  <a:srgbClr val="0000FF"/>
                </a:solidFill>
              </a:rPr>
              <a:t>üretim kapasitesine oranı </a:t>
            </a:r>
            <a:r>
              <a:rPr lang="tr-TR" sz="2400" b="1" dirty="0" smtClean="0">
                <a:solidFill>
                  <a:srgbClr val="0000FF"/>
                </a:solidFill>
              </a:rPr>
              <a:t>%77,12</a:t>
            </a:r>
            <a:endParaRPr lang="tr-TR" sz="2400" dirty="0">
              <a:solidFill>
                <a:srgbClr val="0000FF"/>
              </a:solidFill>
            </a:endParaRPr>
          </a:p>
          <a:p>
            <a:endParaRPr lang="tr-TR" dirty="0"/>
          </a:p>
        </p:txBody>
      </p:sp>
      <p:sp>
        <p:nvSpPr>
          <p:cNvPr id="7" name="Rectangle 5"/>
          <p:cNvSpPr>
            <a:spLocks noChangeArrowheads="1"/>
          </p:cNvSpPr>
          <p:nvPr/>
        </p:nvSpPr>
        <p:spPr bwMode="auto">
          <a:xfrm>
            <a:off x="395536" y="6203631"/>
            <a:ext cx="8208912" cy="523220"/>
          </a:xfrm>
          <a:prstGeom prst="rect">
            <a:avLst/>
          </a:prstGeom>
          <a:noFill/>
          <a:ln w="9525">
            <a:noFill/>
            <a:miter lim="800000"/>
            <a:headEnd/>
            <a:tailEnd/>
          </a:ln>
        </p:spPr>
        <p:txBody>
          <a:bodyPr wrap="square">
            <a:spAutoFit/>
          </a:bodyPr>
          <a:lstStyle/>
          <a:p>
            <a:pPr fontAlgn="b"/>
            <a:r>
              <a:rPr lang="tr-TR" altLang="tr-TR" sz="1400" dirty="0" smtClean="0">
                <a:solidFill>
                  <a:srgbClr val="C00000"/>
                </a:solidFill>
              </a:rPr>
              <a:t>(*): </a:t>
            </a:r>
            <a:r>
              <a:rPr lang="tr-TR" altLang="tr-TR" sz="1400" dirty="0" smtClean="0">
                <a:solidFill>
                  <a:srgbClr val="0000FF"/>
                </a:solidFill>
              </a:rPr>
              <a:t>Proje </a:t>
            </a:r>
            <a:r>
              <a:rPr lang="tr-TR" altLang="tr-TR" sz="1400" dirty="0">
                <a:solidFill>
                  <a:srgbClr val="0000FF"/>
                </a:solidFill>
              </a:rPr>
              <a:t>ve Güvenilir </a:t>
            </a:r>
            <a:r>
              <a:rPr lang="tr-TR" altLang="tr-TR" sz="1400" dirty="0" smtClean="0">
                <a:solidFill>
                  <a:srgbClr val="0000FF"/>
                </a:solidFill>
              </a:rPr>
              <a:t>Kapasite: </a:t>
            </a:r>
            <a:r>
              <a:rPr lang="tr-TR" altLang="tr-TR" sz="1400" dirty="0">
                <a:solidFill>
                  <a:srgbClr val="0000FF"/>
                </a:solidFill>
              </a:rPr>
              <a:t>TEİAŞ 2012-2021 </a:t>
            </a:r>
            <a:r>
              <a:rPr lang="tr-TR" altLang="tr-TR" sz="1400" dirty="0" smtClean="0">
                <a:solidFill>
                  <a:srgbClr val="0000FF"/>
                </a:solidFill>
              </a:rPr>
              <a:t>Kapasite Projeksiyonu </a:t>
            </a:r>
            <a:r>
              <a:rPr lang="tr-TR" altLang="tr-TR" sz="1400" dirty="0">
                <a:solidFill>
                  <a:srgbClr val="0000FF"/>
                </a:solidFill>
              </a:rPr>
              <a:t>Raporundan yakıt/kaynak </a:t>
            </a:r>
            <a:r>
              <a:rPr lang="tr-TR" altLang="tr-TR" sz="1400" dirty="0" smtClean="0">
                <a:solidFill>
                  <a:srgbClr val="0000FF"/>
                </a:solidFill>
              </a:rPr>
              <a:t> tiplerine </a:t>
            </a:r>
            <a:r>
              <a:rPr lang="tr-TR" altLang="tr-TR" sz="1400" dirty="0">
                <a:solidFill>
                  <a:srgbClr val="0000FF"/>
                </a:solidFill>
              </a:rPr>
              <a:t>göre hesaplanan </a:t>
            </a:r>
            <a:r>
              <a:rPr lang="tr-TR" altLang="tr-TR" sz="1400" dirty="0" smtClean="0">
                <a:solidFill>
                  <a:srgbClr val="0000FF"/>
                </a:solidFill>
              </a:rPr>
              <a:t>ortalama değerler   </a:t>
            </a:r>
            <a:endParaRPr lang="tr-TR" altLang="tr-TR" sz="1400" dirty="0">
              <a:solidFill>
                <a:srgbClr val="0000FF"/>
              </a:solidFill>
            </a:endParaRPr>
          </a:p>
        </p:txBody>
      </p:sp>
    </p:spTree>
    <p:extLst>
      <p:ext uri="{BB962C8B-B14F-4D97-AF65-F5344CB8AC3E}">
        <p14:creationId xmlns:p14="http://schemas.microsoft.com/office/powerpoint/2010/main" val="1154772628"/>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1"/>
          <p:cNvSpPr txBox="1">
            <a:spLocks/>
          </p:cNvSpPr>
          <p:nvPr/>
        </p:nvSpPr>
        <p:spPr>
          <a:xfrm>
            <a:off x="244102" y="285750"/>
            <a:ext cx="8720386" cy="5519514"/>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742950" indent="-742950">
              <a:spcBef>
                <a:spcPts val="300"/>
              </a:spcBef>
              <a:spcAft>
                <a:spcPts val="600"/>
              </a:spcAft>
              <a:buClr>
                <a:srgbClr val="996633"/>
              </a:buClr>
              <a:buSzPct val="100000"/>
              <a:buFont typeface="Arial" panose="020B0604020202020204" pitchFamily="34" charset="0"/>
              <a:buNone/>
            </a:pPr>
            <a:r>
              <a:rPr lang="tr-TR" b="1" dirty="0" smtClean="0">
                <a:solidFill>
                  <a:srgbClr val="000099"/>
                </a:solidFill>
              </a:rPr>
              <a:t>7.</a:t>
            </a:r>
          </a:p>
          <a:p>
            <a:pPr>
              <a:spcBef>
                <a:spcPts val="300"/>
              </a:spcBef>
              <a:spcAft>
                <a:spcPts val="1200"/>
              </a:spcAft>
              <a:buClr>
                <a:schemeClr val="accent6">
                  <a:lumMod val="75000"/>
                </a:schemeClr>
              </a:buClr>
              <a:buSzPct val="100000"/>
              <a:buFont typeface="Wingdings" panose="05000000000000000000" pitchFamily="2" charset="2"/>
              <a:buChar char="Ø"/>
            </a:pPr>
            <a:r>
              <a:rPr lang="tr-TR" b="1" dirty="0" smtClean="0">
                <a:solidFill>
                  <a:srgbClr val="000099"/>
                </a:solidFill>
                <a:cs typeface="Times New Roman" pitchFamily="18" charset="0"/>
              </a:rPr>
              <a:t>ELEKTRİK ÜRETİM PROJELERİNİN DURUMU</a:t>
            </a:r>
          </a:p>
          <a:p>
            <a:pPr>
              <a:spcBef>
                <a:spcPts val="300"/>
              </a:spcBef>
              <a:spcAft>
                <a:spcPts val="1200"/>
              </a:spcAft>
              <a:buClr>
                <a:schemeClr val="accent6">
                  <a:lumMod val="75000"/>
                </a:schemeClr>
              </a:buClr>
              <a:buSzPct val="100000"/>
              <a:buFont typeface="Wingdings" panose="05000000000000000000" pitchFamily="2" charset="2"/>
              <a:buChar char="Ø"/>
            </a:pPr>
            <a:r>
              <a:rPr lang="tr-TR" b="1" dirty="0" smtClean="0">
                <a:solidFill>
                  <a:srgbClr val="000099"/>
                </a:solidFill>
                <a:cs typeface="Times New Roman" pitchFamily="18" charset="0"/>
              </a:rPr>
              <a:t>PROJE STOKU ÜZERİNE SORULAR VE YORUMLAR</a:t>
            </a:r>
          </a:p>
          <a:p>
            <a:pPr>
              <a:spcBef>
                <a:spcPts val="300"/>
              </a:spcBef>
              <a:spcAft>
                <a:spcPts val="1200"/>
              </a:spcAft>
              <a:buClr>
                <a:schemeClr val="accent6">
                  <a:lumMod val="75000"/>
                </a:schemeClr>
              </a:buClr>
              <a:buSzPct val="100000"/>
              <a:buFont typeface="Wingdings" panose="05000000000000000000" pitchFamily="2" charset="2"/>
              <a:buChar char="Ø"/>
            </a:pPr>
            <a:r>
              <a:rPr lang="tr-TR" b="1" dirty="0" smtClean="0">
                <a:solidFill>
                  <a:srgbClr val="000099"/>
                </a:solidFill>
                <a:cs typeface="Times New Roman" pitchFamily="18" charset="0"/>
              </a:rPr>
              <a:t>DURDURULACAK,  VAZGEÇİLECEK,  İPTAL EDİLECEK  SANTRAL YATIRIMLARI VAR</a:t>
            </a:r>
          </a:p>
          <a:p>
            <a:pPr>
              <a:spcBef>
                <a:spcPts val="300"/>
              </a:spcBef>
              <a:spcAft>
                <a:spcPts val="1200"/>
              </a:spcAft>
              <a:buClr>
                <a:schemeClr val="accent6">
                  <a:lumMod val="75000"/>
                </a:schemeClr>
              </a:buClr>
              <a:buSzPct val="100000"/>
              <a:buFont typeface="Wingdings" panose="05000000000000000000" pitchFamily="2" charset="2"/>
              <a:buChar char="Ø"/>
            </a:pPr>
            <a:r>
              <a:rPr lang="tr-TR" b="1" dirty="0">
                <a:solidFill>
                  <a:srgbClr val="000099"/>
                </a:solidFill>
                <a:cs typeface="Times New Roman" pitchFamily="18" charset="0"/>
              </a:rPr>
              <a:t>KREDİ GERİ ÖDEMELERİ AKSAYABİLİR</a:t>
            </a:r>
            <a:endParaRPr lang="tr-TR" b="1" dirty="0">
              <a:solidFill>
                <a:srgbClr val="000099"/>
              </a:solidFill>
            </a:endParaRPr>
          </a:p>
          <a:p>
            <a:pPr marL="0" indent="0">
              <a:spcBef>
                <a:spcPts val="300"/>
              </a:spcBef>
              <a:spcAft>
                <a:spcPts val="1200"/>
              </a:spcAft>
              <a:buClr>
                <a:schemeClr val="accent6">
                  <a:lumMod val="75000"/>
                </a:schemeClr>
              </a:buClr>
              <a:buSzPct val="100000"/>
              <a:buNone/>
            </a:pPr>
            <a:endParaRPr lang="tr-TR" b="1" dirty="0" smtClean="0">
              <a:solidFill>
                <a:srgbClr val="000099"/>
              </a:solidFill>
              <a:cs typeface="Times New Roman" pitchFamily="18" charset="0"/>
            </a:endParaRPr>
          </a:p>
          <a:p>
            <a:pPr marL="0" indent="0">
              <a:spcBef>
                <a:spcPts val="300"/>
              </a:spcBef>
              <a:spcAft>
                <a:spcPts val="600"/>
              </a:spcAft>
              <a:buFont typeface="Arial" panose="020B0604020202020204" pitchFamily="34" charset="0"/>
              <a:buNone/>
            </a:pPr>
            <a:endParaRPr lang="tr-TR" b="1" dirty="0">
              <a:solidFill>
                <a:srgbClr val="C00000"/>
              </a:solidFill>
            </a:endParaRPr>
          </a:p>
        </p:txBody>
      </p:sp>
      <p:sp>
        <p:nvSpPr>
          <p:cNvPr id="8" name="Slayt Numarası Yer Tutucusu 7"/>
          <p:cNvSpPr>
            <a:spLocks noGrp="1"/>
          </p:cNvSpPr>
          <p:nvPr>
            <p:ph type="sldNum" sz="quarter" idx="12"/>
          </p:nvPr>
        </p:nvSpPr>
        <p:spPr/>
        <p:txBody>
          <a:bodyPr/>
          <a:lstStyle/>
          <a:p>
            <a:fld id="{2980368C-8C33-40A0-AE12-C79D8B8014BE}" type="slidenum">
              <a:rPr lang="tr-TR" sz="1400" smtClean="0"/>
              <a:pPr/>
              <a:t>57</a:t>
            </a:fld>
            <a:endParaRPr lang="tr-TR" sz="1400" dirty="0"/>
          </a:p>
        </p:txBody>
      </p:sp>
    </p:spTree>
    <p:extLst>
      <p:ext uri="{BB962C8B-B14F-4D97-AF65-F5344CB8AC3E}">
        <p14:creationId xmlns:p14="http://schemas.microsoft.com/office/powerpoint/2010/main" val="947314139"/>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0" y="2740"/>
            <a:ext cx="8352000" cy="769441"/>
          </a:xfrm>
          <a:prstGeom prst="rect">
            <a:avLst/>
          </a:prstGeom>
          <a:solidFill>
            <a:srgbClr val="FFFF66"/>
          </a:solidFill>
        </p:spPr>
        <p:txBody>
          <a:bodyPr vert="horz" wrap="square" lIns="91440" tIns="45720" rIns="91440" bIns="45720" rtlCol="0" anchor="ctr">
            <a:sp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defRPr/>
            </a:pPr>
            <a:r>
              <a:rPr lang="tr-TR" sz="2200" dirty="0" smtClean="0">
                <a:solidFill>
                  <a:srgbClr val="000099"/>
                </a:solidFill>
                <a:latin typeface="Arial Black" panose="020B0A04020102020204" pitchFamily="34" charset="0"/>
                <a:ea typeface="+mn-ea"/>
                <a:cs typeface="+mn-cs"/>
              </a:rPr>
              <a:t>EPDK – Ocak 2019 Lisanslı Yatırımlar İlerleme Raporu</a:t>
            </a:r>
            <a:endParaRPr lang="tr-TR" sz="2200" dirty="0">
              <a:solidFill>
                <a:srgbClr val="000099"/>
              </a:solidFill>
              <a:latin typeface="Arial Black" panose="020B0A04020102020204" pitchFamily="34" charset="0"/>
              <a:ea typeface="+mn-ea"/>
              <a:cs typeface="+mn-cs"/>
            </a:endParaRPr>
          </a:p>
        </p:txBody>
      </p:sp>
      <p:sp>
        <p:nvSpPr>
          <p:cNvPr id="6" name="Rectangle 5"/>
          <p:cNvSpPr>
            <a:spLocks noChangeArrowheads="1"/>
          </p:cNvSpPr>
          <p:nvPr/>
        </p:nvSpPr>
        <p:spPr bwMode="auto">
          <a:xfrm>
            <a:off x="467544" y="6129010"/>
            <a:ext cx="7776864" cy="523220"/>
          </a:xfrm>
          <a:prstGeom prst="rect">
            <a:avLst/>
          </a:prstGeom>
          <a:noFill/>
          <a:ln w="9525">
            <a:noFill/>
            <a:miter lim="800000"/>
            <a:headEnd/>
            <a:tailEnd/>
          </a:ln>
        </p:spPr>
        <p:txBody>
          <a:bodyPr wrap="square">
            <a:spAutoFit/>
          </a:bodyPr>
          <a:lstStyle/>
          <a:p>
            <a:pPr fontAlgn="b"/>
            <a:r>
              <a:rPr lang="tr-TR" altLang="tr-TR" sz="1400" b="1" dirty="0">
                <a:solidFill>
                  <a:srgbClr val="C00000"/>
                </a:solidFill>
              </a:rPr>
              <a:t>Kaynak: </a:t>
            </a:r>
            <a:r>
              <a:rPr lang="tr-TR" altLang="tr-TR" sz="1400" dirty="0">
                <a:solidFill>
                  <a:srgbClr val="0000FF"/>
                </a:solidFill>
              </a:rPr>
              <a:t>EPDK  </a:t>
            </a:r>
            <a:r>
              <a:rPr lang="tr-TR" altLang="tr-TR" sz="1400" dirty="0" smtClean="0">
                <a:solidFill>
                  <a:srgbClr val="0000FF"/>
                </a:solidFill>
              </a:rPr>
              <a:t>Ocak 2019  – İlerleme Raporları </a:t>
            </a:r>
          </a:p>
          <a:p>
            <a:pPr fontAlgn="b"/>
            <a:r>
              <a:rPr lang="tr-TR" altLang="tr-TR" sz="1400" dirty="0">
                <a:solidFill>
                  <a:srgbClr val="0000FF"/>
                </a:solidFill>
                <a:hlinkClick r:id="rId2"/>
              </a:rPr>
              <a:t>http://</a:t>
            </a:r>
            <a:r>
              <a:rPr lang="tr-TR" altLang="tr-TR" sz="1400" dirty="0" smtClean="0">
                <a:solidFill>
                  <a:srgbClr val="0000FF"/>
                </a:solidFill>
                <a:hlinkClick r:id="rId2"/>
              </a:rPr>
              <a:t>www.epdk.org.tr/Detay/Icerik/3-0-86/elektriklisans-islemleri</a:t>
            </a:r>
            <a:r>
              <a:rPr lang="tr-TR" altLang="tr-TR" sz="1400" dirty="0" smtClean="0">
                <a:solidFill>
                  <a:srgbClr val="0000FF"/>
                </a:solidFill>
              </a:rPr>
              <a:t> Erişim: 213.03.2019 </a:t>
            </a:r>
            <a:endParaRPr lang="tr-TR" altLang="tr-TR" sz="1400" dirty="0">
              <a:solidFill>
                <a:srgbClr val="0000FF"/>
              </a:solidFill>
            </a:endParaRPr>
          </a:p>
        </p:txBody>
      </p:sp>
      <p:sp>
        <p:nvSpPr>
          <p:cNvPr id="9" name="Slayt Numarası Yer Tutucusu 8"/>
          <p:cNvSpPr>
            <a:spLocks noGrp="1"/>
          </p:cNvSpPr>
          <p:nvPr>
            <p:ph type="sldNum" sz="quarter" idx="4294967295"/>
          </p:nvPr>
        </p:nvSpPr>
        <p:spPr>
          <a:xfrm>
            <a:off x="8677858" y="6453336"/>
            <a:ext cx="442392" cy="365125"/>
          </a:xfrm>
          <a:prstGeom prst="rect">
            <a:avLst/>
          </a:prstGeom>
          <a:solidFill>
            <a:srgbClr val="990099"/>
          </a:solidFill>
        </p:spPr>
        <p:txBody>
          <a:bodyPr vert="horz" lIns="91440" tIns="45720" rIns="91440" bIns="45720" rtlCol="0" anchor="ctr"/>
          <a:lstStyle/>
          <a:p>
            <a:fld id="{2980368C-8C33-40A0-AE12-C79D8B8014BE}" type="slidenum">
              <a:rPr lang="tr-TR" sz="1400" b="1">
                <a:solidFill>
                  <a:schemeClr val="bg1"/>
                </a:solidFill>
              </a:rPr>
              <a:pPr/>
              <a:t>58</a:t>
            </a:fld>
            <a:endParaRPr lang="tr-TR" sz="1400" b="1" dirty="0">
              <a:solidFill>
                <a:schemeClr val="bg1"/>
              </a:solidFill>
            </a:endParaRPr>
          </a:p>
        </p:txBody>
      </p:sp>
      <p:pic>
        <p:nvPicPr>
          <p:cNvPr id="3" name="Resim 2"/>
          <p:cNvPicPr>
            <a:picLocks noChangeAspect="1"/>
          </p:cNvPicPr>
          <p:nvPr/>
        </p:nvPicPr>
        <p:blipFill>
          <a:blip r:embed="rId3"/>
          <a:stretch>
            <a:fillRect/>
          </a:stretch>
        </p:blipFill>
        <p:spPr>
          <a:xfrm>
            <a:off x="391764" y="1078921"/>
            <a:ext cx="8360471" cy="4700157"/>
          </a:xfrm>
          <a:prstGeom prst="rect">
            <a:avLst/>
          </a:prstGeom>
        </p:spPr>
      </p:pic>
    </p:spTree>
    <p:extLst>
      <p:ext uri="{BB962C8B-B14F-4D97-AF65-F5344CB8AC3E}">
        <p14:creationId xmlns:p14="http://schemas.microsoft.com/office/powerpoint/2010/main" val="2506065036"/>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layt Numarası Yer Tutucusu 9"/>
          <p:cNvSpPr>
            <a:spLocks noGrp="1"/>
          </p:cNvSpPr>
          <p:nvPr>
            <p:ph type="sldNum" sz="quarter" idx="4294967295"/>
          </p:nvPr>
        </p:nvSpPr>
        <p:spPr>
          <a:xfrm>
            <a:off x="8677858" y="6453336"/>
            <a:ext cx="442392" cy="365125"/>
          </a:xfrm>
          <a:prstGeom prst="rect">
            <a:avLst/>
          </a:prstGeom>
          <a:solidFill>
            <a:srgbClr val="990099"/>
          </a:solidFill>
        </p:spPr>
        <p:txBody>
          <a:bodyPr vert="horz" lIns="91440" tIns="45720" rIns="91440" bIns="45720" rtlCol="0" anchor="ctr"/>
          <a:lstStyle/>
          <a:p>
            <a:fld id="{2980368C-8C33-40A0-AE12-C79D8B8014BE}" type="slidenum">
              <a:rPr lang="tr-TR" sz="1400" b="1">
                <a:solidFill>
                  <a:schemeClr val="bg1"/>
                </a:solidFill>
              </a:rPr>
              <a:pPr/>
              <a:t>59</a:t>
            </a:fld>
            <a:endParaRPr lang="tr-TR" sz="1400" b="1" dirty="0">
              <a:solidFill>
                <a:schemeClr val="bg1"/>
              </a:solidFill>
            </a:endParaRPr>
          </a:p>
        </p:txBody>
      </p:sp>
      <p:sp>
        <p:nvSpPr>
          <p:cNvPr id="11" name="1 Başlık"/>
          <p:cNvSpPr txBox="1">
            <a:spLocks/>
          </p:cNvSpPr>
          <p:nvPr/>
        </p:nvSpPr>
        <p:spPr>
          <a:xfrm>
            <a:off x="0" y="12101"/>
            <a:ext cx="8316416" cy="461665"/>
          </a:xfrm>
          <a:prstGeom prst="rect">
            <a:avLst/>
          </a:prstGeom>
          <a:solidFill>
            <a:srgbClr val="FFFF66"/>
          </a:solidFill>
        </p:spPr>
        <p:txBody>
          <a:bodyPr wrap="square">
            <a:sp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tr-TR" sz="2400" dirty="0" err="1" smtClean="0">
                <a:solidFill>
                  <a:srgbClr val="000099"/>
                </a:solidFill>
                <a:latin typeface="Arial Black" panose="020B0A04020102020204" pitchFamily="34" charset="0"/>
                <a:ea typeface="+mn-ea"/>
                <a:cs typeface="+mn-cs"/>
              </a:rPr>
              <a:t>Önlisanslı</a:t>
            </a:r>
            <a:r>
              <a:rPr lang="tr-TR" sz="2400" dirty="0" smtClean="0">
                <a:solidFill>
                  <a:srgbClr val="000099"/>
                </a:solidFill>
                <a:latin typeface="Arial Black" panose="020B0A04020102020204" pitchFamily="34" charset="0"/>
                <a:ea typeface="+mn-ea"/>
                <a:cs typeface="+mn-cs"/>
              </a:rPr>
              <a:t> Santral Projeleri</a:t>
            </a:r>
            <a:endParaRPr lang="tr-TR" sz="2400" dirty="0">
              <a:solidFill>
                <a:srgbClr val="000099"/>
              </a:solidFill>
              <a:latin typeface="Arial Black" panose="020B0A04020102020204" pitchFamily="34" charset="0"/>
              <a:ea typeface="+mn-ea"/>
              <a:cs typeface="+mn-cs"/>
            </a:endParaRPr>
          </a:p>
        </p:txBody>
      </p:sp>
      <p:sp>
        <p:nvSpPr>
          <p:cNvPr id="9" name="Rectangle 5"/>
          <p:cNvSpPr>
            <a:spLocks noChangeArrowheads="1"/>
          </p:cNvSpPr>
          <p:nvPr/>
        </p:nvSpPr>
        <p:spPr bwMode="auto">
          <a:xfrm>
            <a:off x="467544" y="6129010"/>
            <a:ext cx="8210312" cy="523220"/>
          </a:xfrm>
          <a:prstGeom prst="rect">
            <a:avLst/>
          </a:prstGeom>
          <a:noFill/>
          <a:ln w="9525">
            <a:noFill/>
            <a:miter lim="800000"/>
            <a:headEnd/>
            <a:tailEnd/>
          </a:ln>
        </p:spPr>
        <p:txBody>
          <a:bodyPr wrap="square">
            <a:spAutoFit/>
          </a:bodyPr>
          <a:lstStyle/>
          <a:p>
            <a:pPr fontAlgn="b"/>
            <a:r>
              <a:rPr lang="tr-TR" altLang="tr-TR" sz="1400" b="1" dirty="0">
                <a:solidFill>
                  <a:srgbClr val="C00000"/>
                </a:solidFill>
              </a:rPr>
              <a:t>Kaynak: </a:t>
            </a:r>
            <a:r>
              <a:rPr lang="tr-TR" altLang="tr-TR" sz="1400" dirty="0">
                <a:solidFill>
                  <a:srgbClr val="0000FF"/>
                </a:solidFill>
              </a:rPr>
              <a:t>EPDK </a:t>
            </a:r>
            <a:r>
              <a:rPr lang="tr-TR" altLang="tr-TR" sz="1400" dirty="0" smtClean="0">
                <a:solidFill>
                  <a:srgbClr val="0000FF"/>
                </a:solidFill>
              </a:rPr>
              <a:t> (http</a:t>
            </a:r>
            <a:r>
              <a:rPr lang="tr-TR" altLang="tr-TR" sz="1400" dirty="0">
                <a:solidFill>
                  <a:srgbClr val="0000FF"/>
                </a:solidFill>
              </a:rPr>
              <a:t>://www.epdk.org.tr/Detay/Icerik/3-0-86/elektriklisans-islemleri </a:t>
            </a:r>
            <a:r>
              <a:rPr lang="tr-TR" altLang="tr-TR" sz="1400" dirty="0" smtClean="0">
                <a:solidFill>
                  <a:srgbClr val="0000FF"/>
                </a:solidFill>
              </a:rPr>
              <a:t> </a:t>
            </a:r>
          </a:p>
          <a:p>
            <a:pPr fontAlgn="b"/>
            <a:r>
              <a:rPr lang="tr-TR" altLang="tr-TR" sz="1400" dirty="0" smtClean="0">
                <a:solidFill>
                  <a:srgbClr val="0000FF"/>
                </a:solidFill>
              </a:rPr>
              <a:t>- </a:t>
            </a:r>
            <a:r>
              <a:rPr lang="tr-TR" altLang="tr-TR" sz="1400" dirty="0">
                <a:solidFill>
                  <a:srgbClr val="0000FF"/>
                </a:solidFill>
              </a:rPr>
              <a:t>Elektrik Piyasası Yürürlükte Olan / İptal Edilen </a:t>
            </a:r>
            <a:r>
              <a:rPr lang="tr-TR" altLang="tr-TR" sz="1400" dirty="0" smtClean="0">
                <a:solidFill>
                  <a:srgbClr val="0000FF"/>
                </a:solidFill>
              </a:rPr>
              <a:t>Lisanslar - Ön Lisans)    Erişim: 13.03.2019 </a:t>
            </a:r>
            <a:endParaRPr lang="tr-TR" altLang="tr-TR" sz="1400" dirty="0">
              <a:solidFill>
                <a:srgbClr val="0000FF"/>
              </a:solidFill>
            </a:endParaRPr>
          </a:p>
        </p:txBody>
      </p:sp>
      <p:graphicFrame>
        <p:nvGraphicFramePr>
          <p:cNvPr id="3" name="Tablo 2"/>
          <p:cNvGraphicFramePr>
            <a:graphicFrameLocks noGrp="1"/>
          </p:cNvGraphicFramePr>
          <p:nvPr>
            <p:extLst>
              <p:ext uri="{D42A27DB-BD31-4B8C-83A1-F6EECF244321}">
                <p14:modId xmlns:p14="http://schemas.microsoft.com/office/powerpoint/2010/main" val="141222625"/>
              </p:ext>
            </p:extLst>
          </p:nvPr>
        </p:nvGraphicFramePr>
        <p:xfrm>
          <a:off x="467542" y="836712"/>
          <a:ext cx="8352931" cy="5292300"/>
        </p:xfrm>
        <a:graphic>
          <a:graphicData uri="http://schemas.openxmlformats.org/drawingml/2006/table">
            <a:tbl>
              <a:tblPr/>
              <a:tblGrid>
                <a:gridCol w="2316040">
                  <a:extLst>
                    <a:ext uri="{9D8B030D-6E8A-4147-A177-3AD203B41FA5}">
                      <a16:colId xmlns:a16="http://schemas.microsoft.com/office/drawing/2014/main" val="2115322048"/>
                    </a:ext>
                  </a:extLst>
                </a:gridCol>
                <a:gridCol w="2012297">
                  <a:extLst>
                    <a:ext uri="{9D8B030D-6E8A-4147-A177-3AD203B41FA5}">
                      <a16:colId xmlns:a16="http://schemas.microsoft.com/office/drawing/2014/main" val="185032720"/>
                    </a:ext>
                  </a:extLst>
                </a:gridCol>
                <a:gridCol w="2012297">
                  <a:extLst>
                    <a:ext uri="{9D8B030D-6E8A-4147-A177-3AD203B41FA5}">
                      <a16:colId xmlns:a16="http://schemas.microsoft.com/office/drawing/2014/main" val="3302462558"/>
                    </a:ext>
                  </a:extLst>
                </a:gridCol>
                <a:gridCol w="2012297">
                  <a:extLst>
                    <a:ext uri="{9D8B030D-6E8A-4147-A177-3AD203B41FA5}">
                      <a16:colId xmlns:a16="http://schemas.microsoft.com/office/drawing/2014/main" val="1747140265"/>
                    </a:ext>
                  </a:extLst>
                </a:gridCol>
              </a:tblGrid>
              <a:tr h="559910">
                <a:tc rowSpan="2">
                  <a:txBody>
                    <a:bodyPr/>
                    <a:lstStyle/>
                    <a:p>
                      <a:pPr algn="l" fontAlgn="ctr"/>
                      <a:r>
                        <a:rPr lang="tr-TR" sz="1100" b="0" i="0" u="none" strike="noStrike" dirty="0">
                          <a:solidFill>
                            <a:srgbClr val="000000"/>
                          </a:solidFill>
                          <a:effectLst/>
                          <a:latin typeface="Arial" panose="020B0604020202020204" pitchFamily="34" charset="0"/>
                        </a:rPr>
                        <a:t> </a:t>
                      </a:r>
                    </a:p>
                  </a:txBody>
                  <a:tcPr marL="59034" marR="6559" marT="6559" marB="0" anchor="ctr">
                    <a:lnL w="12700" cap="flat" cmpd="sng" algn="ctr">
                      <a:solidFill>
                        <a:srgbClr val="000000"/>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BEEF4"/>
                    </a:solidFill>
                  </a:tcPr>
                </a:tc>
                <a:tc>
                  <a:txBody>
                    <a:bodyPr/>
                    <a:lstStyle/>
                    <a:p>
                      <a:pPr algn="ctr" fontAlgn="ctr"/>
                      <a:r>
                        <a:rPr lang="tr-TR" sz="1600" b="1" i="0" u="none" strike="noStrike" dirty="0">
                          <a:solidFill>
                            <a:srgbClr val="000000"/>
                          </a:solidFill>
                          <a:effectLst/>
                          <a:latin typeface="Arial" panose="020B0604020202020204" pitchFamily="34" charset="0"/>
                        </a:rPr>
                        <a:t>Değerlendirme Aşamasında</a:t>
                      </a:r>
                    </a:p>
                  </a:txBody>
                  <a:tcPr marL="6559" marR="6559" marT="6559"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6E0EC"/>
                    </a:solidFill>
                  </a:tcPr>
                </a:tc>
                <a:tc>
                  <a:txBody>
                    <a:bodyPr/>
                    <a:lstStyle/>
                    <a:p>
                      <a:pPr algn="ctr" fontAlgn="ctr"/>
                      <a:r>
                        <a:rPr lang="tr-TR" sz="1600" b="1" i="0" u="none" strike="noStrike" dirty="0">
                          <a:solidFill>
                            <a:srgbClr val="000000"/>
                          </a:solidFill>
                          <a:effectLst/>
                          <a:latin typeface="Arial" panose="020B0604020202020204" pitchFamily="34" charset="0"/>
                        </a:rPr>
                        <a:t>Yürürlükte</a:t>
                      </a:r>
                    </a:p>
                  </a:txBody>
                  <a:tcPr marL="6559" marR="6559" marT="6559"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6E0EC"/>
                    </a:solidFill>
                  </a:tcPr>
                </a:tc>
                <a:tc>
                  <a:txBody>
                    <a:bodyPr/>
                    <a:lstStyle/>
                    <a:p>
                      <a:pPr algn="ctr" fontAlgn="ctr"/>
                      <a:r>
                        <a:rPr lang="tr-TR" sz="1600" b="1" i="0" u="none" strike="noStrike" dirty="0">
                          <a:solidFill>
                            <a:srgbClr val="000000"/>
                          </a:solidFill>
                          <a:effectLst/>
                          <a:latin typeface="Arial" panose="020B0604020202020204" pitchFamily="34" charset="0"/>
                        </a:rPr>
                        <a:t>Toplam</a:t>
                      </a:r>
                    </a:p>
                  </a:txBody>
                  <a:tcPr marL="6559" marR="6559" marT="6559" marB="0" anchor="ctr">
                    <a:lnL w="12700" cap="flat" cmpd="sng" algn="ctr">
                      <a:solidFill>
                        <a:srgbClr val="FFFFFF"/>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6E0EC"/>
                    </a:solidFill>
                  </a:tcPr>
                </a:tc>
                <a:extLst>
                  <a:ext uri="{0D108BD9-81ED-4DB2-BD59-A6C34878D82A}">
                    <a16:rowId xmlns:a16="http://schemas.microsoft.com/office/drawing/2014/main" val="3484111871"/>
                  </a:ext>
                </a:extLst>
              </a:tr>
              <a:tr h="375830">
                <a:tc vMerge="1">
                  <a:txBody>
                    <a:bodyPr/>
                    <a:lstStyle/>
                    <a:p>
                      <a:endParaRPr lang="tr-TR"/>
                    </a:p>
                  </a:txBody>
                  <a:tcPr/>
                </a:tc>
                <a:tc>
                  <a:txBody>
                    <a:bodyPr/>
                    <a:lstStyle/>
                    <a:p>
                      <a:pPr algn="ctr" fontAlgn="ctr"/>
                      <a:r>
                        <a:rPr lang="tr-TR" sz="1100" b="1" i="0" u="none" strike="noStrike" dirty="0">
                          <a:solidFill>
                            <a:srgbClr val="000000"/>
                          </a:solidFill>
                          <a:effectLst/>
                          <a:latin typeface="Arial" panose="020B0604020202020204" pitchFamily="34" charset="0"/>
                        </a:rPr>
                        <a:t>K. Gücü (</a:t>
                      </a:r>
                      <a:r>
                        <a:rPr lang="tr-TR" sz="1100" b="1" i="0" u="none" strike="noStrike" dirty="0" err="1">
                          <a:solidFill>
                            <a:srgbClr val="000000"/>
                          </a:solidFill>
                          <a:effectLst/>
                          <a:latin typeface="Arial" panose="020B0604020202020204" pitchFamily="34" charset="0"/>
                        </a:rPr>
                        <a:t>MWe</a:t>
                      </a:r>
                      <a:r>
                        <a:rPr lang="tr-TR" sz="1100" b="1" i="0" u="none" strike="noStrike" dirty="0">
                          <a:solidFill>
                            <a:srgbClr val="000000"/>
                          </a:solidFill>
                          <a:effectLst/>
                          <a:latin typeface="Arial" panose="020B0604020202020204" pitchFamily="34" charset="0"/>
                        </a:rPr>
                        <a:t>)</a:t>
                      </a:r>
                    </a:p>
                  </a:txBody>
                  <a:tcPr marL="6559" marR="6559" marT="6559"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DEADA"/>
                    </a:solidFill>
                  </a:tcPr>
                </a:tc>
                <a:tc>
                  <a:txBody>
                    <a:bodyPr/>
                    <a:lstStyle/>
                    <a:p>
                      <a:pPr algn="ctr" fontAlgn="ctr"/>
                      <a:r>
                        <a:rPr lang="tr-TR" sz="1100" b="1" i="0" u="none" strike="noStrike">
                          <a:solidFill>
                            <a:srgbClr val="000000"/>
                          </a:solidFill>
                          <a:effectLst/>
                          <a:latin typeface="Arial" panose="020B0604020202020204" pitchFamily="34" charset="0"/>
                        </a:rPr>
                        <a:t>K. Gücü (MWe)</a:t>
                      </a:r>
                    </a:p>
                  </a:txBody>
                  <a:tcPr marL="6559" marR="6559" marT="6559"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DEADA"/>
                    </a:solidFill>
                  </a:tcPr>
                </a:tc>
                <a:tc>
                  <a:txBody>
                    <a:bodyPr/>
                    <a:lstStyle/>
                    <a:p>
                      <a:pPr algn="ctr" fontAlgn="ctr"/>
                      <a:r>
                        <a:rPr lang="tr-TR" sz="1100" b="1" i="0" u="none" strike="noStrike">
                          <a:solidFill>
                            <a:srgbClr val="000000"/>
                          </a:solidFill>
                          <a:effectLst/>
                          <a:latin typeface="Arial" panose="020B0604020202020204" pitchFamily="34" charset="0"/>
                        </a:rPr>
                        <a:t>K. Gücü (MWe)</a:t>
                      </a:r>
                    </a:p>
                  </a:txBody>
                  <a:tcPr marL="6559" marR="6559" marT="6559" marB="0" anchor="ctr">
                    <a:lnL w="12700" cap="flat" cmpd="sng" algn="ctr">
                      <a:solidFill>
                        <a:srgbClr val="FFFFFF"/>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DEADA"/>
                    </a:solidFill>
                  </a:tcPr>
                </a:tc>
                <a:extLst>
                  <a:ext uri="{0D108BD9-81ED-4DB2-BD59-A6C34878D82A}">
                    <a16:rowId xmlns:a16="http://schemas.microsoft.com/office/drawing/2014/main" val="3352545872"/>
                  </a:ext>
                </a:extLst>
              </a:tr>
              <a:tr h="306800">
                <a:tc>
                  <a:txBody>
                    <a:bodyPr/>
                    <a:lstStyle/>
                    <a:p>
                      <a:pPr algn="l" fontAlgn="ctr"/>
                      <a:r>
                        <a:rPr lang="tr-TR" sz="1800" b="0" i="0" u="none" strike="noStrike" dirty="0">
                          <a:solidFill>
                            <a:srgbClr val="000000"/>
                          </a:solidFill>
                          <a:effectLst/>
                          <a:latin typeface="Arial" panose="020B0604020202020204" pitchFamily="34" charset="0"/>
                        </a:rPr>
                        <a:t>Hidroelektrik</a:t>
                      </a:r>
                    </a:p>
                  </a:txBody>
                  <a:tcPr marL="6559" marR="6559" marT="6559" marB="0" anchor="ctr">
                    <a:lnL w="12700" cap="flat" cmpd="sng" algn="ctr">
                      <a:solidFill>
                        <a:srgbClr val="000000"/>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BEEF4"/>
                    </a:solidFill>
                  </a:tcPr>
                </a:tc>
                <a:tc>
                  <a:txBody>
                    <a:bodyPr/>
                    <a:lstStyle/>
                    <a:p>
                      <a:pPr algn="ctr" fontAlgn="ctr"/>
                      <a:r>
                        <a:rPr lang="tr-TR" sz="1800" b="0" i="0" u="none" strike="noStrike" dirty="0">
                          <a:solidFill>
                            <a:srgbClr val="000000"/>
                          </a:solidFill>
                          <a:effectLst/>
                          <a:latin typeface="Arial" panose="020B0604020202020204" pitchFamily="34" charset="0"/>
                        </a:rPr>
                        <a:t>58,1</a:t>
                      </a:r>
                    </a:p>
                  </a:txBody>
                  <a:tcPr marL="6559" marR="6559" marT="6559"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7DEE8"/>
                    </a:solidFill>
                  </a:tcPr>
                </a:tc>
                <a:tc>
                  <a:txBody>
                    <a:bodyPr/>
                    <a:lstStyle/>
                    <a:p>
                      <a:pPr algn="ctr" fontAlgn="ctr"/>
                      <a:r>
                        <a:rPr lang="tr-TR" sz="1800" b="0" i="0" u="none" strike="noStrike">
                          <a:solidFill>
                            <a:srgbClr val="000000"/>
                          </a:solidFill>
                          <a:effectLst/>
                          <a:latin typeface="Arial" panose="020B0604020202020204" pitchFamily="34" charset="0"/>
                        </a:rPr>
                        <a:t>4.553,8</a:t>
                      </a:r>
                    </a:p>
                  </a:txBody>
                  <a:tcPr marL="6559" marR="6559" marT="6559"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93CDDD"/>
                    </a:solidFill>
                  </a:tcPr>
                </a:tc>
                <a:tc>
                  <a:txBody>
                    <a:bodyPr/>
                    <a:lstStyle/>
                    <a:p>
                      <a:pPr algn="ctr" fontAlgn="ctr"/>
                      <a:r>
                        <a:rPr lang="tr-TR" sz="1800" b="0" i="0" u="none" strike="noStrike">
                          <a:solidFill>
                            <a:srgbClr val="000000"/>
                          </a:solidFill>
                          <a:effectLst/>
                          <a:latin typeface="Arial" panose="020B0604020202020204" pitchFamily="34" charset="0"/>
                        </a:rPr>
                        <a:t>4.611,9</a:t>
                      </a:r>
                    </a:p>
                  </a:txBody>
                  <a:tcPr marL="6559" marR="6559" marT="6559" marB="0" anchor="ctr">
                    <a:lnL w="12700" cap="flat" cmpd="sng" algn="ctr">
                      <a:solidFill>
                        <a:srgbClr val="FFFFFF"/>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BEEF4"/>
                    </a:solidFill>
                  </a:tcPr>
                </a:tc>
                <a:extLst>
                  <a:ext uri="{0D108BD9-81ED-4DB2-BD59-A6C34878D82A}">
                    <a16:rowId xmlns:a16="http://schemas.microsoft.com/office/drawing/2014/main" val="2691330843"/>
                  </a:ext>
                </a:extLst>
              </a:tr>
              <a:tr h="306800">
                <a:tc>
                  <a:txBody>
                    <a:bodyPr/>
                    <a:lstStyle/>
                    <a:p>
                      <a:pPr algn="l" fontAlgn="ctr"/>
                      <a:r>
                        <a:rPr lang="tr-TR" sz="1800" b="0" i="0" u="none" strike="noStrike">
                          <a:solidFill>
                            <a:srgbClr val="000000"/>
                          </a:solidFill>
                          <a:effectLst/>
                          <a:latin typeface="Arial" panose="020B0604020202020204" pitchFamily="34" charset="0"/>
                        </a:rPr>
                        <a:t>Rüzgar</a:t>
                      </a:r>
                    </a:p>
                  </a:txBody>
                  <a:tcPr marL="6559" marR="6559" marT="6559" marB="0" anchor="ctr">
                    <a:lnL w="12700" cap="flat" cmpd="sng" algn="ctr">
                      <a:solidFill>
                        <a:srgbClr val="000000"/>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BEEF4"/>
                    </a:solidFill>
                  </a:tcPr>
                </a:tc>
                <a:tc>
                  <a:txBody>
                    <a:bodyPr/>
                    <a:lstStyle/>
                    <a:p>
                      <a:pPr algn="ctr" fontAlgn="ctr"/>
                      <a:r>
                        <a:rPr lang="tr-TR" sz="1800" b="0" i="0" u="none" strike="noStrike" dirty="0">
                          <a:solidFill>
                            <a:srgbClr val="000000"/>
                          </a:solidFill>
                          <a:effectLst/>
                          <a:latin typeface="Arial" panose="020B0604020202020204" pitchFamily="34" charset="0"/>
                        </a:rPr>
                        <a:t>1.059,5</a:t>
                      </a:r>
                    </a:p>
                  </a:txBody>
                  <a:tcPr marL="6559" marR="6559" marT="6559"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7DEE8"/>
                    </a:solidFill>
                  </a:tcPr>
                </a:tc>
                <a:tc>
                  <a:txBody>
                    <a:bodyPr/>
                    <a:lstStyle/>
                    <a:p>
                      <a:pPr algn="ctr" fontAlgn="ctr"/>
                      <a:r>
                        <a:rPr lang="tr-TR" sz="1800" b="0" i="0" u="none" strike="noStrike" dirty="0">
                          <a:solidFill>
                            <a:srgbClr val="000000"/>
                          </a:solidFill>
                          <a:effectLst/>
                          <a:latin typeface="Arial" panose="020B0604020202020204" pitchFamily="34" charset="0"/>
                        </a:rPr>
                        <a:t>3.705,6</a:t>
                      </a:r>
                    </a:p>
                  </a:txBody>
                  <a:tcPr marL="6559" marR="6559" marT="6559"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93CDDD"/>
                    </a:solidFill>
                  </a:tcPr>
                </a:tc>
                <a:tc>
                  <a:txBody>
                    <a:bodyPr/>
                    <a:lstStyle/>
                    <a:p>
                      <a:pPr algn="ctr" fontAlgn="ctr"/>
                      <a:r>
                        <a:rPr lang="tr-TR" sz="1800" b="0" i="0" u="none" strike="noStrike">
                          <a:solidFill>
                            <a:srgbClr val="000000"/>
                          </a:solidFill>
                          <a:effectLst/>
                          <a:latin typeface="Arial" panose="020B0604020202020204" pitchFamily="34" charset="0"/>
                        </a:rPr>
                        <a:t>4.765,1</a:t>
                      </a:r>
                    </a:p>
                  </a:txBody>
                  <a:tcPr marL="6559" marR="6559" marT="6559" marB="0" anchor="ctr">
                    <a:lnL w="12700" cap="flat" cmpd="sng" algn="ctr">
                      <a:solidFill>
                        <a:srgbClr val="FFFFFF"/>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BEEF4"/>
                    </a:solidFill>
                  </a:tcPr>
                </a:tc>
                <a:extLst>
                  <a:ext uri="{0D108BD9-81ED-4DB2-BD59-A6C34878D82A}">
                    <a16:rowId xmlns:a16="http://schemas.microsoft.com/office/drawing/2014/main" val="3915255887"/>
                  </a:ext>
                </a:extLst>
              </a:tr>
              <a:tr h="306800">
                <a:tc>
                  <a:txBody>
                    <a:bodyPr/>
                    <a:lstStyle/>
                    <a:p>
                      <a:pPr algn="l" fontAlgn="ctr"/>
                      <a:r>
                        <a:rPr lang="tr-TR" sz="1800" b="0" i="0" u="none" strike="noStrike">
                          <a:solidFill>
                            <a:srgbClr val="000000"/>
                          </a:solidFill>
                          <a:effectLst/>
                          <a:latin typeface="Arial" panose="020B0604020202020204" pitchFamily="34" charset="0"/>
                        </a:rPr>
                        <a:t>Jeotermal</a:t>
                      </a:r>
                    </a:p>
                  </a:txBody>
                  <a:tcPr marL="6559" marR="6559" marT="6559" marB="0" anchor="ctr">
                    <a:lnL w="12700" cap="flat" cmpd="sng" algn="ctr">
                      <a:solidFill>
                        <a:srgbClr val="000000"/>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BEEF4"/>
                    </a:solidFill>
                  </a:tcPr>
                </a:tc>
                <a:tc>
                  <a:txBody>
                    <a:bodyPr/>
                    <a:lstStyle/>
                    <a:p>
                      <a:pPr algn="ctr" fontAlgn="ctr"/>
                      <a:r>
                        <a:rPr lang="tr-TR" sz="1800" b="0" i="0" u="none" strike="noStrike" dirty="0">
                          <a:solidFill>
                            <a:srgbClr val="000000"/>
                          </a:solidFill>
                          <a:effectLst/>
                          <a:latin typeface="Arial" panose="020B0604020202020204" pitchFamily="34" charset="0"/>
                        </a:rPr>
                        <a:t>20,0</a:t>
                      </a:r>
                    </a:p>
                  </a:txBody>
                  <a:tcPr marL="6559" marR="6559" marT="6559"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7DEE8"/>
                    </a:solidFill>
                  </a:tcPr>
                </a:tc>
                <a:tc>
                  <a:txBody>
                    <a:bodyPr/>
                    <a:lstStyle/>
                    <a:p>
                      <a:pPr algn="ctr" fontAlgn="ctr"/>
                      <a:r>
                        <a:rPr lang="tr-TR" sz="1800" b="0" i="0" u="none" strike="noStrike">
                          <a:solidFill>
                            <a:srgbClr val="000000"/>
                          </a:solidFill>
                          <a:effectLst/>
                          <a:latin typeface="Arial" panose="020B0604020202020204" pitchFamily="34" charset="0"/>
                        </a:rPr>
                        <a:t>456,0</a:t>
                      </a:r>
                    </a:p>
                  </a:txBody>
                  <a:tcPr marL="6559" marR="6559" marT="6559"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93CDDD"/>
                    </a:solidFill>
                  </a:tcPr>
                </a:tc>
                <a:tc>
                  <a:txBody>
                    <a:bodyPr/>
                    <a:lstStyle/>
                    <a:p>
                      <a:pPr algn="ctr" fontAlgn="ctr"/>
                      <a:r>
                        <a:rPr lang="tr-TR" sz="1800" b="0" i="0" u="none" strike="noStrike" dirty="0">
                          <a:solidFill>
                            <a:srgbClr val="000000"/>
                          </a:solidFill>
                          <a:effectLst/>
                          <a:latin typeface="Arial" panose="020B0604020202020204" pitchFamily="34" charset="0"/>
                        </a:rPr>
                        <a:t>476,0</a:t>
                      </a:r>
                    </a:p>
                  </a:txBody>
                  <a:tcPr marL="6559" marR="6559" marT="6559" marB="0" anchor="ctr">
                    <a:lnL w="12700" cap="flat" cmpd="sng" algn="ctr">
                      <a:solidFill>
                        <a:srgbClr val="FFFFFF"/>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BEEF4"/>
                    </a:solidFill>
                  </a:tcPr>
                </a:tc>
                <a:extLst>
                  <a:ext uri="{0D108BD9-81ED-4DB2-BD59-A6C34878D82A}">
                    <a16:rowId xmlns:a16="http://schemas.microsoft.com/office/drawing/2014/main" val="3017788832"/>
                  </a:ext>
                </a:extLst>
              </a:tr>
              <a:tr h="306800">
                <a:tc>
                  <a:txBody>
                    <a:bodyPr/>
                    <a:lstStyle/>
                    <a:p>
                      <a:pPr algn="l" fontAlgn="ctr"/>
                      <a:r>
                        <a:rPr lang="tr-TR" sz="1800" b="0" i="0" u="none" strike="noStrike">
                          <a:solidFill>
                            <a:srgbClr val="000000"/>
                          </a:solidFill>
                          <a:effectLst/>
                          <a:latin typeface="Arial" panose="020B0604020202020204" pitchFamily="34" charset="0"/>
                        </a:rPr>
                        <a:t>Biyokütle</a:t>
                      </a:r>
                    </a:p>
                  </a:txBody>
                  <a:tcPr marL="6559" marR="6559" marT="6559" marB="0" anchor="ctr">
                    <a:lnL w="12700" cap="flat" cmpd="sng" algn="ctr">
                      <a:solidFill>
                        <a:srgbClr val="000000"/>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BEEF4"/>
                    </a:solidFill>
                  </a:tcPr>
                </a:tc>
                <a:tc>
                  <a:txBody>
                    <a:bodyPr/>
                    <a:lstStyle/>
                    <a:p>
                      <a:pPr algn="ctr" fontAlgn="ctr"/>
                      <a:r>
                        <a:rPr lang="tr-TR" sz="1800" b="0" i="0" u="none" strike="noStrike">
                          <a:solidFill>
                            <a:srgbClr val="000000"/>
                          </a:solidFill>
                          <a:effectLst/>
                          <a:latin typeface="Arial" panose="020B0604020202020204" pitchFamily="34" charset="0"/>
                        </a:rPr>
                        <a:t>144,1</a:t>
                      </a:r>
                    </a:p>
                  </a:txBody>
                  <a:tcPr marL="6559" marR="6559" marT="6559"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7DEE8"/>
                    </a:solidFill>
                  </a:tcPr>
                </a:tc>
                <a:tc>
                  <a:txBody>
                    <a:bodyPr/>
                    <a:lstStyle/>
                    <a:p>
                      <a:pPr algn="ctr" fontAlgn="ctr"/>
                      <a:r>
                        <a:rPr lang="tr-TR" sz="1800" b="0" i="0" u="none" strike="noStrike">
                          <a:solidFill>
                            <a:srgbClr val="000000"/>
                          </a:solidFill>
                          <a:effectLst/>
                          <a:latin typeface="Arial" panose="020B0604020202020204" pitchFamily="34" charset="0"/>
                        </a:rPr>
                        <a:t>505,6</a:t>
                      </a:r>
                    </a:p>
                  </a:txBody>
                  <a:tcPr marL="6559" marR="6559" marT="6559"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93CDDD"/>
                    </a:solidFill>
                  </a:tcPr>
                </a:tc>
                <a:tc>
                  <a:txBody>
                    <a:bodyPr/>
                    <a:lstStyle/>
                    <a:p>
                      <a:pPr algn="ctr" fontAlgn="ctr"/>
                      <a:r>
                        <a:rPr lang="tr-TR" sz="1800" b="0" i="0" u="none" strike="noStrike" dirty="0">
                          <a:solidFill>
                            <a:srgbClr val="000000"/>
                          </a:solidFill>
                          <a:effectLst/>
                          <a:latin typeface="Arial" panose="020B0604020202020204" pitchFamily="34" charset="0"/>
                        </a:rPr>
                        <a:t>649,7</a:t>
                      </a:r>
                    </a:p>
                  </a:txBody>
                  <a:tcPr marL="6559" marR="6559" marT="6559" marB="0" anchor="ctr">
                    <a:lnL w="12700" cap="flat" cmpd="sng" algn="ctr">
                      <a:solidFill>
                        <a:srgbClr val="FFFFFF"/>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BEEF4"/>
                    </a:solidFill>
                  </a:tcPr>
                </a:tc>
                <a:extLst>
                  <a:ext uri="{0D108BD9-81ED-4DB2-BD59-A6C34878D82A}">
                    <a16:rowId xmlns:a16="http://schemas.microsoft.com/office/drawing/2014/main" val="589425112"/>
                  </a:ext>
                </a:extLst>
              </a:tr>
              <a:tr h="306800">
                <a:tc>
                  <a:txBody>
                    <a:bodyPr/>
                    <a:lstStyle/>
                    <a:p>
                      <a:pPr algn="l" fontAlgn="ctr"/>
                      <a:r>
                        <a:rPr lang="tr-TR" sz="1800" b="0" i="0" u="none" strike="noStrike">
                          <a:solidFill>
                            <a:srgbClr val="000000"/>
                          </a:solidFill>
                          <a:effectLst/>
                          <a:latin typeface="Arial" panose="020B0604020202020204" pitchFamily="34" charset="0"/>
                        </a:rPr>
                        <a:t>Güneş</a:t>
                      </a:r>
                    </a:p>
                  </a:txBody>
                  <a:tcPr marL="6559" marR="6559" marT="6559" marB="0" anchor="ctr">
                    <a:lnL w="12700" cap="flat" cmpd="sng" algn="ctr">
                      <a:solidFill>
                        <a:srgbClr val="000000"/>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BEEF4"/>
                    </a:solidFill>
                  </a:tcPr>
                </a:tc>
                <a:tc>
                  <a:txBody>
                    <a:bodyPr/>
                    <a:lstStyle/>
                    <a:p>
                      <a:pPr algn="ctr" fontAlgn="ctr"/>
                      <a:r>
                        <a:rPr lang="tr-TR" sz="1800" b="0" i="0" u="none" strike="noStrike">
                          <a:solidFill>
                            <a:srgbClr val="000000"/>
                          </a:solidFill>
                          <a:effectLst/>
                          <a:latin typeface="Arial" panose="020B0604020202020204" pitchFamily="34" charset="0"/>
                        </a:rPr>
                        <a:t>-----</a:t>
                      </a:r>
                    </a:p>
                  </a:txBody>
                  <a:tcPr marL="6559" marR="6559" marT="6559"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7DEE8"/>
                    </a:solidFill>
                  </a:tcPr>
                </a:tc>
                <a:tc>
                  <a:txBody>
                    <a:bodyPr/>
                    <a:lstStyle/>
                    <a:p>
                      <a:pPr algn="ctr" fontAlgn="ctr"/>
                      <a:r>
                        <a:rPr lang="tr-TR" sz="1800" b="0" i="0" u="none" strike="noStrike">
                          <a:solidFill>
                            <a:srgbClr val="000000"/>
                          </a:solidFill>
                          <a:effectLst/>
                          <a:latin typeface="Arial" panose="020B0604020202020204" pitchFamily="34" charset="0"/>
                        </a:rPr>
                        <a:t>1.225,0</a:t>
                      </a:r>
                    </a:p>
                  </a:txBody>
                  <a:tcPr marL="6559" marR="6559" marT="6559"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93CDDD"/>
                    </a:solidFill>
                  </a:tcPr>
                </a:tc>
                <a:tc>
                  <a:txBody>
                    <a:bodyPr/>
                    <a:lstStyle/>
                    <a:p>
                      <a:pPr algn="ctr" fontAlgn="ctr"/>
                      <a:r>
                        <a:rPr lang="tr-TR" sz="1800" b="0" i="0" u="none" strike="noStrike" dirty="0">
                          <a:solidFill>
                            <a:srgbClr val="000000"/>
                          </a:solidFill>
                          <a:effectLst/>
                          <a:latin typeface="Arial" panose="020B0604020202020204" pitchFamily="34" charset="0"/>
                        </a:rPr>
                        <a:t>1.225,0</a:t>
                      </a:r>
                    </a:p>
                  </a:txBody>
                  <a:tcPr marL="6559" marR="6559" marT="6559" marB="0" anchor="ctr">
                    <a:lnL w="12700" cap="flat" cmpd="sng" algn="ctr">
                      <a:solidFill>
                        <a:srgbClr val="FFFFFF"/>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BEEF4"/>
                    </a:solidFill>
                  </a:tcPr>
                </a:tc>
                <a:extLst>
                  <a:ext uri="{0D108BD9-81ED-4DB2-BD59-A6C34878D82A}">
                    <a16:rowId xmlns:a16="http://schemas.microsoft.com/office/drawing/2014/main" val="990898075"/>
                  </a:ext>
                </a:extLst>
              </a:tr>
              <a:tr h="306800">
                <a:tc>
                  <a:txBody>
                    <a:bodyPr/>
                    <a:lstStyle/>
                    <a:p>
                      <a:pPr algn="l" fontAlgn="ctr"/>
                      <a:r>
                        <a:rPr lang="tr-TR" sz="1800" b="1" i="0" u="none" strike="noStrike">
                          <a:solidFill>
                            <a:srgbClr val="000000"/>
                          </a:solidFill>
                          <a:effectLst/>
                          <a:latin typeface="Arial" panose="020B0604020202020204" pitchFamily="34" charset="0"/>
                        </a:rPr>
                        <a:t>Yenilenebilir</a:t>
                      </a:r>
                    </a:p>
                  </a:txBody>
                  <a:tcPr marL="6559" marR="6559" marT="6559" marB="0" anchor="ctr">
                    <a:lnL w="12700" cap="flat" cmpd="sng" algn="ctr">
                      <a:solidFill>
                        <a:srgbClr val="000000"/>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4D79B"/>
                    </a:solidFill>
                  </a:tcPr>
                </a:tc>
                <a:tc>
                  <a:txBody>
                    <a:bodyPr/>
                    <a:lstStyle/>
                    <a:p>
                      <a:pPr algn="ctr" fontAlgn="ctr"/>
                      <a:r>
                        <a:rPr lang="tr-TR" sz="1800" b="1" i="0" u="none" strike="noStrike">
                          <a:solidFill>
                            <a:srgbClr val="000000"/>
                          </a:solidFill>
                          <a:effectLst/>
                          <a:latin typeface="Arial" panose="020B0604020202020204" pitchFamily="34" charset="0"/>
                        </a:rPr>
                        <a:t>1.281,7</a:t>
                      </a:r>
                    </a:p>
                  </a:txBody>
                  <a:tcPr marL="6559" marR="6559" marT="6559"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4D79B"/>
                    </a:solidFill>
                  </a:tcPr>
                </a:tc>
                <a:tc>
                  <a:txBody>
                    <a:bodyPr/>
                    <a:lstStyle/>
                    <a:p>
                      <a:pPr algn="ctr" fontAlgn="ctr"/>
                      <a:r>
                        <a:rPr lang="tr-TR" sz="1800" b="1" i="0" u="none" strike="noStrike">
                          <a:solidFill>
                            <a:srgbClr val="000000"/>
                          </a:solidFill>
                          <a:effectLst/>
                          <a:latin typeface="Arial" panose="020B0604020202020204" pitchFamily="34" charset="0"/>
                        </a:rPr>
                        <a:t>10.445,9</a:t>
                      </a:r>
                    </a:p>
                  </a:txBody>
                  <a:tcPr marL="6559" marR="6559" marT="6559"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4D79B"/>
                    </a:solidFill>
                  </a:tcPr>
                </a:tc>
                <a:tc>
                  <a:txBody>
                    <a:bodyPr/>
                    <a:lstStyle/>
                    <a:p>
                      <a:pPr algn="ctr" fontAlgn="ctr"/>
                      <a:r>
                        <a:rPr lang="tr-TR" sz="1800" b="1" i="0" u="none" strike="noStrike" dirty="0">
                          <a:solidFill>
                            <a:srgbClr val="000000"/>
                          </a:solidFill>
                          <a:effectLst/>
                          <a:latin typeface="Arial" panose="020B0604020202020204" pitchFamily="34" charset="0"/>
                        </a:rPr>
                        <a:t>11.727,6</a:t>
                      </a:r>
                    </a:p>
                  </a:txBody>
                  <a:tcPr marL="6559" marR="6559" marT="6559" marB="0" anchor="ctr">
                    <a:lnL w="12700" cap="flat" cmpd="sng" algn="ctr">
                      <a:solidFill>
                        <a:srgbClr val="FFFFFF"/>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4D79B"/>
                    </a:solidFill>
                  </a:tcPr>
                </a:tc>
                <a:extLst>
                  <a:ext uri="{0D108BD9-81ED-4DB2-BD59-A6C34878D82A}">
                    <a16:rowId xmlns:a16="http://schemas.microsoft.com/office/drawing/2014/main" val="3875616449"/>
                  </a:ext>
                </a:extLst>
              </a:tr>
              <a:tr h="306800">
                <a:tc>
                  <a:txBody>
                    <a:bodyPr/>
                    <a:lstStyle/>
                    <a:p>
                      <a:pPr algn="l" fontAlgn="ctr"/>
                      <a:r>
                        <a:rPr lang="tr-TR" sz="1800" b="0" i="0" u="none" strike="noStrike">
                          <a:solidFill>
                            <a:srgbClr val="000000"/>
                          </a:solidFill>
                          <a:effectLst/>
                          <a:latin typeface="Arial" panose="020B0604020202020204" pitchFamily="34" charset="0"/>
                        </a:rPr>
                        <a:t>Doğal Gaz    </a:t>
                      </a:r>
                    </a:p>
                  </a:txBody>
                  <a:tcPr marL="6559" marR="6559" marT="6559" marB="0" anchor="ctr">
                    <a:lnL w="12700" cap="flat" cmpd="sng" algn="ctr">
                      <a:solidFill>
                        <a:srgbClr val="000000"/>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2DCDB"/>
                    </a:solidFill>
                  </a:tcPr>
                </a:tc>
                <a:tc>
                  <a:txBody>
                    <a:bodyPr/>
                    <a:lstStyle/>
                    <a:p>
                      <a:pPr algn="ctr" fontAlgn="ctr"/>
                      <a:r>
                        <a:rPr lang="tr-TR" sz="1800" b="0" i="0" u="none" strike="noStrike">
                          <a:solidFill>
                            <a:srgbClr val="000000"/>
                          </a:solidFill>
                          <a:effectLst/>
                          <a:latin typeface="Arial" panose="020B0604020202020204" pitchFamily="34" charset="0"/>
                        </a:rPr>
                        <a:t>-----</a:t>
                      </a:r>
                    </a:p>
                  </a:txBody>
                  <a:tcPr marL="6559" marR="6559" marT="6559"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6B9B8"/>
                    </a:solidFill>
                  </a:tcPr>
                </a:tc>
                <a:tc>
                  <a:txBody>
                    <a:bodyPr/>
                    <a:lstStyle/>
                    <a:p>
                      <a:pPr algn="ctr" fontAlgn="ctr"/>
                      <a:r>
                        <a:rPr lang="tr-TR" sz="1800" b="0" i="0" u="none" strike="noStrike">
                          <a:solidFill>
                            <a:srgbClr val="000000"/>
                          </a:solidFill>
                          <a:effectLst/>
                          <a:latin typeface="Arial" panose="020B0604020202020204" pitchFamily="34" charset="0"/>
                        </a:rPr>
                        <a:t>876,6</a:t>
                      </a:r>
                    </a:p>
                  </a:txBody>
                  <a:tcPr marL="6559" marR="6559" marT="6559"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99694"/>
                    </a:solidFill>
                  </a:tcPr>
                </a:tc>
                <a:tc>
                  <a:txBody>
                    <a:bodyPr/>
                    <a:lstStyle/>
                    <a:p>
                      <a:pPr algn="ctr" fontAlgn="ctr"/>
                      <a:r>
                        <a:rPr lang="tr-TR" sz="1800" b="0" i="0" u="none" strike="noStrike" dirty="0">
                          <a:solidFill>
                            <a:srgbClr val="000000"/>
                          </a:solidFill>
                          <a:effectLst/>
                          <a:latin typeface="Arial" panose="020B0604020202020204" pitchFamily="34" charset="0"/>
                        </a:rPr>
                        <a:t>876,6</a:t>
                      </a:r>
                    </a:p>
                  </a:txBody>
                  <a:tcPr marL="6559" marR="6559" marT="6559" marB="0" anchor="ctr">
                    <a:lnL w="12700" cap="flat" cmpd="sng" algn="ctr">
                      <a:solidFill>
                        <a:srgbClr val="FFFFFF"/>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2DCDB"/>
                    </a:solidFill>
                  </a:tcPr>
                </a:tc>
                <a:extLst>
                  <a:ext uri="{0D108BD9-81ED-4DB2-BD59-A6C34878D82A}">
                    <a16:rowId xmlns:a16="http://schemas.microsoft.com/office/drawing/2014/main" val="1365806722"/>
                  </a:ext>
                </a:extLst>
              </a:tr>
              <a:tr h="306800">
                <a:tc>
                  <a:txBody>
                    <a:bodyPr/>
                    <a:lstStyle/>
                    <a:p>
                      <a:pPr algn="l" fontAlgn="ctr"/>
                      <a:r>
                        <a:rPr lang="tr-TR" sz="1800" b="0" i="0" u="none" strike="noStrike">
                          <a:solidFill>
                            <a:srgbClr val="000000"/>
                          </a:solidFill>
                          <a:effectLst/>
                          <a:latin typeface="Arial" panose="020B0604020202020204" pitchFamily="34" charset="0"/>
                        </a:rPr>
                        <a:t>İthal kömür</a:t>
                      </a:r>
                    </a:p>
                  </a:txBody>
                  <a:tcPr marL="6559" marR="6559" marT="6559" marB="0" anchor="ctr">
                    <a:lnL w="12700" cap="flat" cmpd="sng" algn="ctr">
                      <a:solidFill>
                        <a:srgbClr val="000000"/>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2DCDB"/>
                    </a:solidFill>
                  </a:tcPr>
                </a:tc>
                <a:tc>
                  <a:txBody>
                    <a:bodyPr/>
                    <a:lstStyle/>
                    <a:p>
                      <a:pPr algn="ctr" fontAlgn="ctr"/>
                      <a:r>
                        <a:rPr lang="tr-TR" sz="1800" b="0" i="0" u="none" strike="noStrike">
                          <a:solidFill>
                            <a:srgbClr val="000000"/>
                          </a:solidFill>
                          <a:effectLst/>
                          <a:latin typeface="Arial" panose="020B0604020202020204" pitchFamily="34" charset="0"/>
                        </a:rPr>
                        <a:t>2.320,0</a:t>
                      </a:r>
                    </a:p>
                  </a:txBody>
                  <a:tcPr marL="6559" marR="6559" marT="6559"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6B9B8"/>
                    </a:solidFill>
                  </a:tcPr>
                </a:tc>
                <a:tc>
                  <a:txBody>
                    <a:bodyPr/>
                    <a:lstStyle/>
                    <a:p>
                      <a:pPr algn="ctr" fontAlgn="ctr"/>
                      <a:r>
                        <a:rPr lang="tr-TR" sz="1800" b="0" i="0" u="none" strike="noStrike">
                          <a:solidFill>
                            <a:srgbClr val="000000"/>
                          </a:solidFill>
                          <a:effectLst/>
                          <a:latin typeface="Arial" panose="020B0604020202020204" pitchFamily="34" charset="0"/>
                        </a:rPr>
                        <a:t>800,0</a:t>
                      </a:r>
                    </a:p>
                  </a:txBody>
                  <a:tcPr marL="6559" marR="6559" marT="6559"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99694"/>
                    </a:solidFill>
                  </a:tcPr>
                </a:tc>
                <a:tc>
                  <a:txBody>
                    <a:bodyPr/>
                    <a:lstStyle/>
                    <a:p>
                      <a:pPr algn="ctr" fontAlgn="ctr"/>
                      <a:r>
                        <a:rPr lang="tr-TR" sz="1800" b="0" i="0" u="none" strike="noStrike" dirty="0">
                          <a:solidFill>
                            <a:srgbClr val="000000"/>
                          </a:solidFill>
                          <a:effectLst/>
                          <a:latin typeface="Arial" panose="020B0604020202020204" pitchFamily="34" charset="0"/>
                        </a:rPr>
                        <a:t>3.120,0</a:t>
                      </a:r>
                    </a:p>
                  </a:txBody>
                  <a:tcPr marL="6559" marR="6559" marT="6559" marB="0" anchor="ctr">
                    <a:lnL w="12700" cap="flat" cmpd="sng" algn="ctr">
                      <a:solidFill>
                        <a:srgbClr val="FFFFFF"/>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2DCDB"/>
                    </a:solidFill>
                  </a:tcPr>
                </a:tc>
                <a:extLst>
                  <a:ext uri="{0D108BD9-81ED-4DB2-BD59-A6C34878D82A}">
                    <a16:rowId xmlns:a16="http://schemas.microsoft.com/office/drawing/2014/main" val="1792430206"/>
                  </a:ext>
                </a:extLst>
              </a:tr>
              <a:tr h="306800">
                <a:tc>
                  <a:txBody>
                    <a:bodyPr/>
                    <a:lstStyle/>
                    <a:p>
                      <a:pPr algn="l" fontAlgn="ctr"/>
                      <a:r>
                        <a:rPr lang="tr-TR" sz="1800" b="0" i="0" u="none" strike="noStrike">
                          <a:solidFill>
                            <a:srgbClr val="000000"/>
                          </a:solidFill>
                          <a:effectLst/>
                          <a:latin typeface="Arial" panose="020B0604020202020204" pitchFamily="34" charset="0"/>
                        </a:rPr>
                        <a:t>Yerli kömür</a:t>
                      </a:r>
                    </a:p>
                  </a:txBody>
                  <a:tcPr marL="6559" marR="6559" marT="6559" marB="0" anchor="ctr">
                    <a:lnL w="12700" cap="flat" cmpd="sng" algn="ctr">
                      <a:solidFill>
                        <a:srgbClr val="000000"/>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2DCDB"/>
                    </a:solidFill>
                  </a:tcPr>
                </a:tc>
                <a:tc>
                  <a:txBody>
                    <a:bodyPr/>
                    <a:lstStyle/>
                    <a:p>
                      <a:pPr algn="ctr" fontAlgn="ctr"/>
                      <a:r>
                        <a:rPr lang="tr-TR" sz="1800" b="0" i="0" u="none" strike="noStrike" dirty="0">
                          <a:solidFill>
                            <a:srgbClr val="000000"/>
                          </a:solidFill>
                          <a:effectLst/>
                          <a:latin typeface="Arial" panose="020B0604020202020204" pitchFamily="34" charset="0"/>
                        </a:rPr>
                        <a:t> </a:t>
                      </a:r>
                    </a:p>
                  </a:txBody>
                  <a:tcPr marL="6559" marR="6559" marT="6559"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6B9B8"/>
                    </a:solidFill>
                  </a:tcPr>
                </a:tc>
                <a:tc>
                  <a:txBody>
                    <a:bodyPr/>
                    <a:lstStyle/>
                    <a:p>
                      <a:pPr algn="ctr" fontAlgn="ctr"/>
                      <a:r>
                        <a:rPr lang="tr-TR" sz="1800" b="0" i="0" u="none" strike="noStrike">
                          <a:solidFill>
                            <a:srgbClr val="000000"/>
                          </a:solidFill>
                          <a:effectLst/>
                          <a:latin typeface="Arial" panose="020B0604020202020204" pitchFamily="34" charset="0"/>
                        </a:rPr>
                        <a:t>1.215,0</a:t>
                      </a:r>
                    </a:p>
                  </a:txBody>
                  <a:tcPr marL="6559" marR="6559" marT="6559"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99694"/>
                    </a:solidFill>
                  </a:tcPr>
                </a:tc>
                <a:tc>
                  <a:txBody>
                    <a:bodyPr/>
                    <a:lstStyle/>
                    <a:p>
                      <a:pPr algn="ctr" fontAlgn="ctr"/>
                      <a:r>
                        <a:rPr lang="tr-TR" sz="1800" b="0" i="0" u="none" strike="noStrike" dirty="0">
                          <a:solidFill>
                            <a:srgbClr val="000000"/>
                          </a:solidFill>
                          <a:effectLst/>
                          <a:latin typeface="Arial" panose="020B0604020202020204" pitchFamily="34" charset="0"/>
                        </a:rPr>
                        <a:t>1.215,0</a:t>
                      </a:r>
                    </a:p>
                  </a:txBody>
                  <a:tcPr marL="6559" marR="6559" marT="6559" marB="0" anchor="ctr">
                    <a:lnL w="12700" cap="flat" cmpd="sng" algn="ctr">
                      <a:solidFill>
                        <a:srgbClr val="FFFFFF"/>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2DCDB"/>
                    </a:solidFill>
                  </a:tcPr>
                </a:tc>
                <a:extLst>
                  <a:ext uri="{0D108BD9-81ED-4DB2-BD59-A6C34878D82A}">
                    <a16:rowId xmlns:a16="http://schemas.microsoft.com/office/drawing/2014/main" val="3934958012"/>
                  </a:ext>
                </a:extLst>
              </a:tr>
              <a:tr h="306800">
                <a:tc>
                  <a:txBody>
                    <a:bodyPr/>
                    <a:lstStyle/>
                    <a:p>
                      <a:pPr algn="l" fontAlgn="ctr"/>
                      <a:r>
                        <a:rPr lang="tr-TR" sz="1800" b="0" i="0" u="none" strike="noStrike">
                          <a:solidFill>
                            <a:srgbClr val="000000"/>
                          </a:solidFill>
                          <a:effectLst/>
                          <a:latin typeface="Arial" panose="020B0604020202020204" pitchFamily="34" charset="0"/>
                        </a:rPr>
                        <a:t>Kömür</a:t>
                      </a:r>
                    </a:p>
                  </a:txBody>
                  <a:tcPr marL="6559" marR="6559" marT="6559" marB="0" anchor="ctr">
                    <a:lnL w="12700" cap="flat" cmpd="sng" algn="ctr">
                      <a:solidFill>
                        <a:srgbClr val="000000"/>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2DCDB"/>
                    </a:solidFill>
                  </a:tcPr>
                </a:tc>
                <a:tc>
                  <a:txBody>
                    <a:bodyPr/>
                    <a:lstStyle/>
                    <a:p>
                      <a:pPr algn="ctr" fontAlgn="ctr"/>
                      <a:r>
                        <a:rPr lang="tr-TR" sz="1800" b="0" i="0" u="none" strike="noStrike">
                          <a:solidFill>
                            <a:srgbClr val="000000"/>
                          </a:solidFill>
                          <a:effectLst/>
                          <a:latin typeface="Arial" panose="020B0604020202020204" pitchFamily="34" charset="0"/>
                        </a:rPr>
                        <a:t> </a:t>
                      </a:r>
                    </a:p>
                  </a:txBody>
                  <a:tcPr marL="6559" marR="6559" marT="6559"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6B9B8"/>
                    </a:solidFill>
                  </a:tcPr>
                </a:tc>
                <a:tc>
                  <a:txBody>
                    <a:bodyPr/>
                    <a:lstStyle/>
                    <a:p>
                      <a:pPr algn="ctr" fontAlgn="ctr"/>
                      <a:r>
                        <a:rPr lang="tr-TR" sz="1800" b="0" i="0" u="none" strike="noStrike">
                          <a:solidFill>
                            <a:srgbClr val="000000"/>
                          </a:solidFill>
                          <a:effectLst/>
                          <a:latin typeface="Arial" panose="020B0604020202020204" pitchFamily="34" charset="0"/>
                        </a:rPr>
                        <a:t>55,0</a:t>
                      </a:r>
                    </a:p>
                  </a:txBody>
                  <a:tcPr marL="6559" marR="6559" marT="6559"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99694"/>
                    </a:solidFill>
                  </a:tcPr>
                </a:tc>
                <a:tc>
                  <a:txBody>
                    <a:bodyPr/>
                    <a:lstStyle/>
                    <a:p>
                      <a:pPr algn="ctr" fontAlgn="ctr"/>
                      <a:r>
                        <a:rPr lang="tr-TR" sz="1800" b="0" i="0" u="none" strike="noStrike" dirty="0">
                          <a:solidFill>
                            <a:srgbClr val="000000"/>
                          </a:solidFill>
                          <a:effectLst/>
                          <a:latin typeface="Arial" panose="020B0604020202020204" pitchFamily="34" charset="0"/>
                        </a:rPr>
                        <a:t>55,0</a:t>
                      </a:r>
                    </a:p>
                  </a:txBody>
                  <a:tcPr marL="6559" marR="6559" marT="6559" marB="0" anchor="ctr">
                    <a:lnL w="12700" cap="flat" cmpd="sng" algn="ctr">
                      <a:solidFill>
                        <a:srgbClr val="FFFFFF"/>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2DCDB"/>
                    </a:solidFill>
                  </a:tcPr>
                </a:tc>
                <a:extLst>
                  <a:ext uri="{0D108BD9-81ED-4DB2-BD59-A6C34878D82A}">
                    <a16:rowId xmlns:a16="http://schemas.microsoft.com/office/drawing/2014/main" val="2867614189"/>
                  </a:ext>
                </a:extLst>
              </a:tr>
              <a:tr h="306800">
                <a:tc>
                  <a:txBody>
                    <a:bodyPr/>
                    <a:lstStyle/>
                    <a:p>
                      <a:pPr algn="l" fontAlgn="ctr"/>
                      <a:r>
                        <a:rPr lang="tr-TR" sz="1800" b="0" i="0" u="none" strike="noStrike">
                          <a:solidFill>
                            <a:srgbClr val="000000"/>
                          </a:solidFill>
                          <a:effectLst/>
                          <a:latin typeface="Arial" panose="020B0604020202020204" pitchFamily="34" charset="0"/>
                        </a:rPr>
                        <a:t>Motorin</a:t>
                      </a:r>
                    </a:p>
                  </a:txBody>
                  <a:tcPr marL="6559" marR="6559" marT="6559" marB="0" anchor="ctr">
                    <a:lnL w="12700" cap="flat" cmpd="sng" algn="ctr">
                      <a:solidFill>
                        <a:srgbClr val="000000"/>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2DCDB"/>
                    </a:solidFill>
                  </a:tcPr>
                </a:tc>
                <a:tc>
                  <a:txBody>
                    <a:bodyPr/>
                    <a:lstStyle/>
                    <a:p>
                      <a:pPr algn="ctr" fontAlgn="ctr"/>
                      <a:r>
                        <a:rPr lang="tr-TR" sz="1800" b="0" i="0" u="none" strike="noStrike">
                          <a:solidFill>
                            <a:srgbClr val="000000"/>
                          </a:solidFill>
                          <a:effectLst/>
                          <a:latin typeface="Arial" panose="020B0604020202020204" pitchFamily="34" charset="0"/>
                        </a:rPr>
                        <a:t> </a:t>
                      </a:r>
                    </a:p>
                  </a:txBody>
                  <a:tcPr marL="6559" marR="6559" marT="6559"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6B9B8"/>
                    </a:solidFill>
                  </a:tcPr>
                </a:tc>
                <a:tc>
                  <a:txBody>
                    <a:bodyPr/>
                    <a:lstStyle/>
                    <a:p>
                      <a:pPr algn="ctr" fontAlgn="ctr"/>
                      <a:r>
                        <a:rPr lang="tr-TR" sz="1800" b="0" i="0" u="none" strike="noStrike">
                          <a:solidFill>
                            <a:srgbClr val="000000"/>
                          </a:solidFill>
                          <a:effectLst/>
                          <a:latin typeface="Arial" panose="020B0604020202020204" pitchFamily="34" charset="0"/>
                        </a:rPr>
                        <a:t>175,0</a:t>
                      </a:r>
                    </a:p>
                  </a:txBody>
                  <a:tcPr marL="6559" marR="6559" marT="6559"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99694"/>
                    </a:solidFill>
                  </a:tcPr>
                </a:tc>
                <a:tc>
                  <a:txBody>
                    <a:bodyPr/>
                    <a:lstStyle/>
                    <a:p>
                      <a:pPr algn="ctr" fontAlgn="ctr"/>
                      <a:r>
                        <a:rPr lang="tr-TR" sz="1800" b="0" i="0" u="none" strike="noStrike" dirty="0">
                          <a:solidFill>
                            <a:srgbClr val="000000"/>
                          </a:solidFill>
                          <a:effectLst/>
                          <a:latin typeface="Arial" panose="020B0604020202020204" pitchFamily="34" charset="0"/>
                        </a:rPr>
                        <a:t>175,0</a:t>
                      </a:r>
                    </a:p>
                  </a:txBody>
                  <a:tcPr marL="6559" marR="6559" marT="6559" marB="0" anchor="ctr">
                    <a:lnL w="12700" cap="flat" cmpd="sng" algn="ctr">
                      <a:solidFill>
                        <a:srgbClr val="FFFFFF"/>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2DCDB"/>
                    </a:solidFill>
                  </a:tcPr>
                </a:tc>
                <a:extLst>
                  <a:ext uri="{0D108BD9-81ED-4DB2-BD59-A6C34878D82A}">
                    <a16:rowId xmlns:a16="http://schemas.microsoft.com/office/drawing/2014/main" val="471217199"/>
                  </a:ext>
                </a:extLst>
              </a:tr>
              <a:tr h="306800">
                <a:tc>
                  <a:txBody>
                    <a:bodyPr/>
                    <a:lstStyle/>
                    <a:p>
                      <a:pPr algn="l" fontAlgn="ctr"/>
                      <a:r>
                        <a:rPr lang="tr-TR" sz="1800" b="0" i="0" u="none" strike="noStrike">
                          <a:solidFill>
                            <a:srgbClr val="000000"/>
                          </a:solidFill>
                          <a:effectLst/>
                          <a:latin typeface="Arial" panose="020B0604020202020204" pitchFamily="34" charset="0"/>
                        </a:rPr>
                        <a:t>Diğer</a:t>
                      </a:r>
                    </a:p>
                  </a:txBody>
                  <a:tcPr marL="6559" marR="6559" marT="6559" marB="0" anchor="ctr">
                    <a:lnL w="12700" cap="flat" cmpd="sng" algn="ctr">
                      <a:solidFill>
                        <a:srgbClr val="000000"/>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2DCDB"/>
                    </a:solidFill>
                  </a:tcPr>
                </a:tc>
                <a:tc>
                  <a:txBody>
                    <a:bodyPr/>
                    <a:lstStyle/>
                    <a:p>
                      <a:pPr algn="ctr" fontAlgn="ctr"/>
                      <a:r>
                        <a:rPr lang="tr-TR" sz="1800" b="0" i="0" u="none" strike="noStrike">
                          <a:solidFill>
                            <a:srgbClr val="000000"/>
                          </a:solidFill>
                          <a:effectLst/>
                          <a:latin typeface="Arial" panose="020B0604020202020204" pitchFamily="34" charset="0"/>
                        </a:rPr>
                        <a:t>4,6</a:t>
                      </a:r>
                    </a:p>
                  </a:txBody>
                  <a:tcPr marL="6559" marR="6559" marT="6559"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6B9B8"/>
                    </a:solidFill>
                  </a:tcPr>
                </a:tc>
                <a:tc>
                  <a:txBody>
                    <a:bodyPr/>
                    <a:lstStyle/>
                    <a:p>
                      <a:pPr algn="ctr" fontAlgn="ctr"/>
                      <a:r>
                        <a:rPr lang="tr-TR" sz="1800" b="0" i="0" u="none" strike="noStrike">
                          <a:solidFill>
                            <a:srgbClr val="000000"/>
                          </a:solidFill>
                          <a:effectLst/>
                          <a:latin typeface="Arial" panose="020B0604020202020204" pitchFamily="34" charset="0"/>
                        </a:rPr>
                        <a:t> </a:t>
                      </a:r>
                    </a:p>
                  </a:txBody>
                  <a:tcPr marL="6559" marR="6559" marT="6559"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99694"/>
                    </a:solidFill>
                  </a:tcPr>
                </a:tc>
                <a:tc>
                  <a:txBody>
                    <a:bodyPr/>
                    <a:lstStyle/>
                    <a:p>
                      <a:pPr algn="ctr" fontAlgn="ctr"/>
                      <a:r>
                        <a:rPr lang="tr-TR" sz="1800" b="0" i="0" u="none" strike="noStrike" dirty="0">
                          <a:solidFill>
                            <a:srgbClr val="000000"/>
                          </a:solidFill>
                          <a:effectLst/>
                          <a:latin typeface="Arial" panose="020B0604020202020204" pitchFamily="34" charset="0"/>
                        </a:rPr>
                        <a:t>4,6</a:t>
                      </a:r>
                    </a:p>
                  </a:txBody>
                  <a:tcPr marL="6559" marR="6559" marT="6559" marB="0" anchor="ctr">
                    <a:lnL w="12700" cap="flat" cmpd="sng" algn="ctr">
                      <a:solidFill>
                        <a:srgbClr val="FFFFFF"/>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2DCDB"/>
                    </a:solidFill>
                  </a:tcPr>
                </a:tc>
                <a:extLst>
                  <a:ext uri="{0D108BD9-81ED-4DB2-BD59-A6C34878D82A}">
                    <a16:rowId xmlns:a16="http://schemas.microsoft.com/office/drawing/2014/main" val="683859409"/>
                  </a:ext>
                </a:extLst>
              </a:tr>
              <a:tr h="306800">
                <a:tc>
                  <a:txBody>
                    <a:bodyPr/>
                    <a:lstStyle/>
                    <a:p>
                      <a:pPr algn="l" fontAlgn="ctr"/>
                      <a:r>
                        <a:rPr lang="tr-TR" sz="1800" b="1" i="0" u="none" strike="noStrike">
                          <a:solidFill>
                            <a:srgbClr val="000000"/>
                          </a:solidFill>
                          <a:effectLst/>
                          <a:latin typeface="Arial" panose="020B0604020202020204" pitchFamily="34" charset="0"/>
                        </a:rPr>
                        <a:t>Termik</a:t>
                      </a:r>
                    </a:p>
                  </a:txBody>
                  <a:tcPr marL="6559" marR="6559" marT="6559" marB="0" anchor="ctr">
                    <a:lnL w="12700" cap="flat" cmpd="sng" algn="ctr">
                      <a:solidFill>
                        <a:srgbClr val="000000"/>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ABF8F"/>
                    </a:solidFill>
                  </a:tcPr>
                </a:tc>
                <a:tc>
                  <a:txBody>
                    <a:bodyPr/>
                    <a:lstStyle/>
                    <a:p>
                      <a:pPr algn="ctr" fontAlgn="ctr"/>
                      <a:r>
                        <a:rPr lang="tr-TR" sz="1800" b="1" i="0" u="none" strike="noStrike">
                          <a:solidFill>
                            <a:srgbClr val="000000"/>
                          </a:solidFill>
                          <a:effectLst/>
                          <a:latin typeface="Arial" panose="020B0604020202020204" pitchFamily="34" charset="0"/>
                        </a:rPr>
                        <a:t>2.324,6</a:t>
                      </a:r>
                    </a:p>
                  </a:txBody>
                  <a:tcPr marL="6559" marR="6559" marT="6559"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ABF8F"/>
                    </a:solidFill>
                  </a:tcPr>
                </a:tc>
                <a:tc>
                  <a:txBody>
                    <a:bodyPr/>
                    <a:lstStyle/>
                    <a:p>
                      <a:pPr algn="ctr" fontAlgn="ctr"/>
                      <a:r>
                        <a:rPr lang="tr-TR" sz="1800" b="1" i="0" u="none" strike="noStrike">
                          <a:solidFill>
                            <a:srgbClr val="000000"/>
                          </a:solidFill>
                          <a:effectLst/>
                          <a:latin typeface="Arial" panose="020B0604020202020204" pitchFamily="34" charset="0"/>
                        </a:rPr>
                        <a:t>3.121,6</a:t>
                      </a:r>
                    </a:p>
                  </a:txBody>
                  <a:tcPr marL="6559" marR="6559" marT="6559"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ABF8F"/>
                    </a:solidFill>
                  </a:tcPr>
                </a:tc>
                <a:tc>
                  <a:txBody>
                    <a:bodyPr/>
                    <a:lstStyle/>
                    <a:p>
                      <a:pPr algn="ctr" fontAlgn="ctr"/>
                      <a:r>
                        <a:rPr lang="tr-TR" sz="1800" b="1" i="0" u="none" strike="noStrike" dirty="0">
                          <a:solidFill>
                            <a:srgbClr val="000000"/>
                          </a:solidFill>
                          <a:effectLst/>
                          <a:latin typeface="Arial" panose="020B0604020202020204" pitchFamily="34" charset="0"/>
                        </a:rPr>
                        <a:t>5.446,2</a:t>
                      </a:r>
                    </a:p>
                  </a:txBody>
                  <a:tcPr marL="6559" marR="6559" marT="6559" marB="0" anchor="ctr">
                    <a:lnL w="12700" cap="flat" cmpd="sng" algn="ctr">
                      <a:solidFill>
                        <a:srgbClr val="FFFFFF"/>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ABF8F"/>
                    </a:solidFill>
                  </a:tcPr>
                </a:tc>
                <a:extLst>
                  <a:ext uri="{0D108BD9-81ED-4DB2-BD59-A6C34878D82A}">
                    <a16:rowId xmlns:a16="http://schemas.microsoft.com/office/drawing/2014/main" val="1622106597"/>
                  </a:ext>
                </a:extLst>
              </a:tr>
              <a:tr h="368160">
                <a:tc>
                  <a:txBody>
                    <a:bodyPr/>
                    <a:lstStyle/>
                    <a:p>
                      <a:pPr algn="just" fontAlgn="ctr"/>
                      <a:r>
                        <a:rPr lang="tr-TR" sz="1800" b="1" i="0" u="none" strike="noStrike" dirty="0">
                          <a:solidFill>
                            <a:srgbClr val="000000"/>
                          </a:solidFill>
                          <a:effectLst/>
                          <a:latin typeface="Arial" panose="020B0604020202020204" pitchFamily="34" charset="0"/>
                        </a:rPr>
                        <a:t>GENEL TOPLAM</a:t>
                      </a:r>
                    </a:p>
                  </a:txBody>
                  <a:tcPr marL="6559" marR="6559" marT="6559" marB="0" anchor="ctr">
                    <a:lnL w="12700" cap="flat" cmpd="sng" algn="ctr">
                      <a:solidFill>
                        <a:srgbClr val="000000"/>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A7"/>
                    </a:solidFill>
                  </a:tcPr>
                </a:tc>
                <a:tc>
                  <a:txBody>
                    <a:bodyPr/>
                    <a:lstStyle/>
                    <a:p>
                      <a:pPr algn="ctr" fontAlgn="ctr"/>
                      <a:r>
                        <a:rPr lang="tr-TR" sz="1800" b="1" i="0" u="none" strike="noStrike">
                          <a:solidFill>
                            <a:srgbClr val="0000FF"/>
                          </a:solidFill>
                          <a:effectLst/>
                          <a:latin typeface="Arial" panose="020B0604020202020204" pitchFamily="34" charset="0"/>
                        </a:rPr>
                        <a:t>3.606,2</a:t>
                      </a:r>
                    </a:p>
                  </a:txBody>
                  <a:tcPr marL="6559" marR="6559" marT="6559"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A7"/>
                    </a:solidFill>
                  </a:tcPr>
                </a:tc>
                <a:tc>
                  <a:txBody>
                    <a:bodyPr/>
                    <a:lstStyle/>
                    <a:p>
                      <a:pPr algn="ctr" fontAlgn="ctr"/>
                      <a:r>
                        <a:rPr lang="tr-TR" sz="1800" b="1" i="0" u="none" strike="noStrike">
                          <a:solidFill>
                            <a:srgbClr val="0000FF"/>
                          </a:solidFill>
                          <a:effectLst/>
                          <a:latin typeface="Arial" panose="020B0604020202020204" pitchFamily="34" charset="0"/>
                        </a:rPr>
                        <a:t>13.567,5</a:t>
                      </a:r>
                    </a:p>
                  </a:txBody>
                  <a:tcPr marL="6559" marR="6559" marT="6559"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A7"/>
                    </a:solidFill>
                  </a:tcPr>
                </a:tc>
                <a:tc>
                  <a:txBody>
                    <a:bodyPr/>
                    <a:lstStyle/>
                    <a:p>
                      <a:pPr algn="ctr" fontAlgn="ctr"/>
                      <a:r>
                        <a:rPr lang="tr-TR" sz="1800" b="1" i="0" u="none" strike="noStrike" dirty="0">
                          <a:solidFill>
                            <a:srgbClr val="0000FF"/>
                          </a:solidFill>
                          <a:effectLst/>
                          <a:latin typeface="Arial" panose="020B0604020202020204" pitchFamily="34" charset="0"/>
                        </a:rPr>
                        <a:t>17.173,7</a:t>
                      </a:r>
                    </a:p>
                  </a:txBody>
                  <a:tcPr marL="6559" marR="6559" marT="6559" marB="0" anchor="ctr">
                    <a:lnL w="12700" cap="flat" cmpd="sng" algn="ctr">
                      <a:solidFill>
                        <a:srgbClr val="FFFFFF"/>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A7"/>
                    </a:solidFill>
                  </a:tcPr>
                </a:tc>
                <a:extLst>
                  <a:ext uri="{0D108BD9-81ED-4DB2-BD59-A6C34878D82A}">
                    <a16:rowId xmlns:a16="http://schemas.microsoft.com/office/drawing/2014/main" val="905971368"/>
                  </a:ext>
                </a:extLst>
              </a:tr>
            </a:tbl>
          </a:graphicData>
        </a:graphic>
      </p:graphicFrame>
    </p:spTree>
    <p:extLst>
      <p:ext uri="{BB962C8B-B14F-4D97-AF65-F5344CB8AC3E}">
        <p14:creationId xmlns:p14="http://schemas.microsoft.com/office/powerpoint/2010/main" val="399902880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Başlık 1"/>
          <p:cNvSpPr txBox="1">
            <a:spLocks/>
          </p:cNvSpPr>
          <p:nvPr/>
        </p:nvSpPr>
        <p:spPr>
          <a:xfrm>
            <a:off x="0" y="4763"/>
            <a:ext cx="8288338" cy="857250"/>
          </a:xfrm>
          <a:prstGeom prst="rect">
            <a:avLst/>
          </a:prstGeom>
          <a:solidFill>
            <a:srgbClr val="FFFF66"/>
          </a:solidFill>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defRPr/>
            </a:pPr>
            <a:r>
              <a:rPr lang="tr-TR" sz="2400" dirty="0" smtClean="0">
                <a:solidFill>
                  <a:srgbClr val="470E9A"/>
                </a:solidFill>
                <a:latin typeface="Arial Black" panose="020B0A04020102020204" pitchFamily="34" charset="0"/>
              </a:rPr>
              <a:t>Dünya Birincil Enerji Tüketimi Kaynaklar Bazında (</a:t>
            </a:r>
            <a:r>
              <a:rPr lang="tr-TR" sz="2400" dirty="0" err="1" smtClean="0">
                <a:solidFill>
                  <a:srgbClr val="470E9A"/>
                </a:solidFill>
                <a:latin typeface="Arial Black" panose="020B0A04020102020204" pitchFamily="34" charset="0"/>
              </a:rPr>
              <a:t>MilyonTep</a:t>
            </a:r>
            <a:r>
              <a:rPr lang="tr-TR" sz="2400" dirty="0" smtClean="0">
                <a:solidFill>
                  <a:srgbClr val="470E9A"/>
                </a:solidFill>
                <a:latin typeface="Arial Black" panose="020B0A04020102020204" pitchFamily="34" charset="0"/>
              </a:rPr>
              <a:t>; %), 2017</a:t>
            </a:r>
            <a:endParaRPr lang="tr-TR" sz="2400" dirty="0">
              <a:solidFill>
                <a:srgbClr val="470E9A"/>
              </a:solidFill>
              <a:latin typeface="Arial Black" panose="020B0A04020102020204" pitchFamily="34" charset="0"/>
            </a:endParaRPr>
          </a:p>
        </p:txBody>
      </p:sp>
      <p:sp>
        <p:nvSpPr>
          <p:cNvPr id="21" name="Slayt Numarası Yer Tutucusu 20"/>
          <p:cNvSpPr>
            <a:spLocks noGrp="1"/>
          </p:cNvSpPr>
          <p:nvPr>
            <p:ph type="sldNum" sz="quarter" idx="12"/>
          </p:nvPr>
        </p:nvSpPr>
        <p:spPr/>
        <p:txBody>
          <a:bodyPr/>
          <a:lstStyle/>
          <a:p>
            <a:fld id="{2980368C-8C33-40A0-AE12-C79D8B8014BE}" type="slidenum">
              <a:rPr lang="tr-TR" smtClean="0"/>
              <a:pPr/>
              <a:t>6</a:t>
            </a:fld>
            <a:endParaRPr lang="tr-TR" dirty="0"/>
          </a:p>
        </p:txBody>
      </p:sp>
      <p:pic>
        <p:nvPicPr>
          <p:cNvPr id="2" name="Resim 1"/>
          <p:cNvPicPr>
            <a:picLocks noChangeAspect="1"/>
          </p:cNvPicPr>
          <p:nvPr/>
        </p:nvPicPr>
        <p:blipFill>
          <a:blip r:embed="rId2" cstate="print"/>
          <a:stretch>
            <a:fillRect/>
          </a:stretch>
        </p:blipFill>
        <p:spPr>
          <a:xfrm>
            <a:off x="395537" y="862013"/>
            <a:ext cx="8496324" cy="5840474"/>
          </a:xfrm>
          <a:prstGeom prst="rect">
            <a:avLst/>
          </a:prstGeom>
        </p:spPr>
      </p:pic>
    </p:spTree>
    <p:extLst>
      <p:ext uri="{BB962C8B-B14F-4D97-AF65-F5344CB8AC3E}">
        <p14:creationId xmlns:p14="http://schemas.microsoft.com/office/powerpoint/2010/main" val="1554658183"/>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1"/>
          <p:cNvSpPr txBox="1">
            <a:spLocks/>
          </p:cNvSpPr>
          <p:nvPr/>
        </p:nvSpPr>
        <p:spPr>
          <a:xfrm>
            <a:off x="179512" y="981075"/>
            <a:ext cx="8713789" cy="4896197"/>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just">
              <a:buClr>
                <a:srgbClr val="996633"/>
              </a:buClr>
              <a:buSzPct val="100000"/>
              <a:buFont typeface="Wingdings" panose="05000000000000000000" pitchFamily="2" charset="2"/>
              <a:buChar char="Ø"/>
            </a:pPr>
            <a:r>
              <a:rPr lang="tr-TR" sz="2400" b="1" dirty="0" smtClean="0"/>
              <a:t>TEİAŞ 2019 Ocak sonu kurulu güç rakamları ile EPDK verilerine göre üretim lisanlı, ön lisanslı ve ön lisans başvuruları inceleme-değerlendirme aşamasında </a:t>
            </a:r>
            <a:r>
              <a:rPr lang="tr-TR" sz="2400" b="1" dirty="0"/>
              <a:t>olan </a:t>
            </a:r>
            <a:r>
              <a:rPr lang="tr-TR" sz="2400" b="1" dirty="0" smtClean="0"/>
              <a:t>santrallar esas alınarak, ileride sonuçları verilen bir proje stoku tahmin çalışması yapılmıştır. Proje stokuna </a:t>
            </a:r>
            <a:r>
              <a:rPr lang="tr-TR" sz="2400" b="1" dirty="0"/>
              <a:t>rüzgar santrallerinde </a:t>
            </a:r>
            <a:r>
              <a:rPr lang="tr-TR" sz="2400" b="1" dirty="0" smtClean="0"/>
              <a:t>2017’nin </a:t>
            </a:r>
            <a:r>
              <a:rPr lang="tr-TR" sz="2400" b="1" dirty="0"/>
              <a:t>son aylarında gerçekleştirilen 700 </a:t>
            </a:r>
            <a:r>
              <a:rPr lang="tr-TR" sz="2400" b="1" dirty="0" err="1"/>
              <a:t>MW’lık</a:t>
            </a:r>
            <a:r>
              <a:rPr lang="tr-TR" sz="2400" b="1" dirty="0"/>
              <a:t> kapasite </a:t>
            </a:r>
            <a:r>
              <a:rPr lang="tr-TR" sz="2400" b="1" dirty="0" smtClean="0"/>
              <a:t>tahsisi. (YEKA 1.000 MW Güneş projesi </a:t>
            </a:r>
            <a:r>
              <a:rPr lang="tr-TR" sz="2400" b="1" dirty="0" smtClean="0">
                <a:solidFill>
                  <a:srgbClr val="0000FF"/>
                </a:solidFill>
              </a:rPr>
              <a:t>ön lisans </a:t>
            </a:r>
            <a:r>
              <a:rPr lang="tr-TR" sz="2400" b="1" dirty="0" smtClean="0"/>
              <a:t>almıştır. YEKA 1.000 MW Rüzgar projesi </a:t>
            </a:r>
            <a:r>
              <a:rPr lang="tr-TR" sz="2400" b="1" dirty="0" smtClean="0">
                <a:solidFill>
                  <a:srgbClr val="0000FF"/>
                </a:solidFill>
              </a:rPr>
              <a:t>ön lisans değerlendirme </a:t>
            </a:r>
            <a:r>
              <a:rPr lang="tr-TR" sz="2400" b="1" dirty="0" smtClean="0"/>
              <a:t>aşamasındadır)</a:t>
            </a:r>
          </a:p>
          <a:p>
            <a:pPr algn="just">
              <a:buClr>
                <a:srgbClr val="996633"/>
              </a:buClr>
              <a:buSzPct val="100000"/>
              <a:buFont typeface="Wingdings" panose="05000000000000000000" pitchFamily="2" charset="2"/>
              <a:buChar char="Ø"/>
            </a:pPr>
            <a:r>
              <a:rPr lang="tr-TR" sz="2400" b="1" dirty="0" smtClean="0"/>
              <a:t>Yerli linyiti destek politikalarının varlığında, iktidar temsilcilerinin muhtelif açıklamaları da göz önüne alınarak, inceleme/değerlendirme aşamasındaki 2.320 MW ithal kömür santralının da lisans alamayabileceği kabul edilmiştir.</a:t>
            </a:r>
          </a:p>
          <a:p>
            <a:pPr algn="just">
              <a:buClr>
                <a:srgbClr val="996633"/>
              </a:buClr>
              <a:buSzPct val="100000"/>
              <a:buFont typeface="Wingdings" panose="05000000000000000000" pitchFamily="2" charset="2"/>
              <a:buChar char="Ø"/>
            </a:pPr>
            <a:endParaRPr lang="tr-TR" sz="2400" b="1" dirty="0" smtClean="0">
              <a:solidFill>
                <a:srgbClr val="00B050"/>
              </a:solidFill>
            </a:endParaRPr>
          </a:p>
          <a:p>
            <a:pPr marL="0" indent="0">
              <a:buClr>
                <a:srgbClr val="996633"/>
              </a:buClr>
              <a:buSzPct val="100000"/>
              <a:buFont typeface="Arial" panose="020B0604020202020204" pitchFamily="34" charset="0"/>
              <a:buNone/>
            </a:pPr>
            <a:endParaRPr lang="tr-TR" sz="2800" b="1" u="sng" dirty="0" smtClean="0"/>
          </a:p>
          <a:p>
            <a:pPr>
              <a:buClr>
                <a:srgbClr val="996633"/>
              </a:buClr>
              <a:buSzPct val="100000"/>
              <a:buFont typeface="Arial" panose="020B0604020202020204" pitchFamily="34" charset="0"/>
              <a:buNone/>
            </a:pPr>
            <a:endParaRPr lang="tr-TR" sz="2800" b="1" u="sng" dirty="0" smtClean="0"/>
          </a:p>
          <a:p>
            <a:endParaRPr lang="tr-TR" b="1" u="sng" dirty="0"/>
          </a:p>
        </p:txBody>
      </p:sp>
      <p:sp>
        <p:nvSpPr>
          <p:cNvPr id="9" name="Slayt Numarası Yer Tutucusu 8"/>
          <p:cNvSpPr>
            <a:spLocks noGrp="1"/>
          </p:cNvSpPr>
          <p:nvPr>
            <p:ph type="sldNum" sz="quarter" idx="4294967295"/>
          </p:nvPr>
        </p:nvSpPr>
        <p:spPr>
          <a:xfrm>
            <a:off x="8677858" y="6453336"/>
            <a:ext cx="442392" cy="365125"/>
          </a:xfrm>
          <a:prstGeom prst="rect">
            <a:avLst/>
          </a:prstGeom>
          <a:solidFill>
            <a:srgbClr val="990099"/>
          </a:solidFill>
        </p:spPr>
        <p:txBody>
          <a:bodyPr vert="horz" lIns="91440" tIns="45720" rIns="91440" bIns="45720" rtlCol="0" anchor="ctr"/>
          <a:lstStyle/>
          <a:p>
            <a:fld id="{2980368C-8C33-40A0-AE12-C79D8B8014BE}" type="slidenum">
              <a:rPr lang="tr-TR" sz="1400" b="1">
                <a:solidFill>
                  <a:schemeClr val="bg1"/>
                </a:solidFill>
              </a:rPr>
              <a:pPr/>
              <a:t>60</a:t>
            </a:fld>
            <a:endParaRPr lang="tr-TR" sz="1400" b="1" dirty="0">
              <a:solidFill>
                <a:schemeClr val="bg1"/>
              </a:solidFill>
            </a:endParaRPr>
          </a:p>
        </p:txBody>
      </p:sp>
      <p:sp>
        <p:nvSpPr>
          <p:cNvPr id="7" name="Rectangle 3"/>
          <p:cNvSpPr/>
          <p:nvPr/>
        </p:nvSpPr>
        <p:spPr>
          <a:xfrm>
            <a:off x="0" y="-1"/>
            <a:ext cx="8352000" cy="461665"/>
          </a:xfrm>
          <a:prstGeom prst="rect">
            <a:avLst/>
          </a:prstGeom>
          <a:solidFill>
            <a:srgbClr val="FFFF66"/>
          </a:solidFill>
          <a:ln w="9525">
            <a:noFill/>
            <a:miter lim="800000"/>
            <a:headEnd/>
            <a:tailEnd/>
          </a:ln>
        </p:spPr>
        <p:txBody>
          <a:bodyPr vert="horz" wrap="square" lIns="91440" tIns="45720" rIns="91440" bIns="45720" numCol="1" anchor="t" anchorCtr="0" compatLnSpc="1">
            <a:prstTxWarp prst="textNoShape">
              <a:avLst/>
            </a:prstTxWarp>
            <a:spAutoFit/>
          </a:bodyPr>
          <a:lstStyle/>
          <a:p>
            <a:pPr algn="ctr" defTabSz="457200">
              <a:defRPr/>
            </a:pPr>
            <a:r>
              <a:rPr lang="tr-TR" sz="2400" dirty="0" smtClean="0">
                <a:solidFill>
                  <a:srgbClr val="000099"/>
                </a:solidFill>
                <a:latin typeface="Arial Black" panose="020B0A04020102020204" pitchFamily="34" charset="0"/>
                <a:cs typeface="+mn-cs"/>
              </a:rPr>
              <a:t>EPDK’nın Önünde Lisans Bekleyen Projeler</a:t>
            </a:r>
            <a:endParaRPr lang="tr-TR" sz="2400" dirty="0">
              <a:solidFill>
                <a:srgbClr val="FF0000"/>
              </a:solidFill>
              <a:latin typeface="Arial Black" panose="020B0A04020102020204" pitchFamily="34" charset="0"/>
              <a:cs typeface="+mn-cs"/>
            </a:endParaRPr>
          </a:p>
        </p:txBody>
      </p:sp>
    </p:spTree>
    <p:extLst>
      <p:ext uri="{BB962C8B-B14F-4D97-AF65-F5344CB8AC3E}">
        <p14:creationId xmlns:p14="http://schemas.microsoft.com/office/powerpoint/2010/main" val="794536465"/>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layt Numarası Yer Tutucusu 9"/>
          <p:cNvSpPr>
            <a:spLocks noGrp="1"/>
          </p:cNvSpPr>
          <p:nvPr>
            <p:ph type="sldNum" sz="quarter" idx="4294967295"/>
          </p:nvPr>
        </p:nvSpPr>
        <p:spPr>
          <a:xfrm>
            <a:off x="8677858" y="6453336"/>
            <a:ext cx="442392" cy="365125"/>
          </a:xfrm>
          <a:prstGeom prst="rect">
            <a:avLst/>
          </a:prstGeom>
          <a:solidFill>
            <a:srgbClr val="990099"/>
          </a:solidFill>
        </p:spPr>
        <p:txBody>
          <a:bodyPr vert="horz" lIns="91440" tIns="45720" rIns="91440" bIns="45720" rtlCol="0" anchor="ctr"/>
          <a:lstStyle/>
          <a:p>
            <a:fld id="{2980368C-8C33-40A0-AE12-C79D8B8014BE}" type="slidenum">
              <a:rPr lang="tr-TR" sz="1400" b="1">
                <a:solidFill>
                  <a:schemeClr val="bg1"/>
                </a:solidFill>
              </a:rPr>
              <a:pPr/>
              <a:t>61</a:t>
            </a:fld>
            <a:endParaRPr lang="tr-TR" sz="1400" b="1" dirty="0">
              <a:solidFill>
                <a:schemeClr val="bg1"/>
              </a:solidFill>
            </a:endParaRPr>
          </a:p>
        </p:txBody>
      </p:sp>
      <p:sp>
        <p:nvSpPr>
          <p:cNvPr id="7" name="1 Başlık"/>
          <p:cNvSpPr txBox="1">
            <a:spLocks/>
          </p:cNvSpPr>
          <p:nvPr/>
        </p:nvSpPr>
        <p:spPr>
          <a:xfrm>
            <a:off x="-1678" y="0"/>
            <a:ext cx="8352000" cy="792262"/>
          </a:xfrm>
          <a:prstGeom prst="rect">
            <a:avLst/>
          </a:prstGeom>
          <a:solidFill>
            <a:srgbClr val="FFFF66"/>
          </a:solidFill>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defRPr/>
            </a:pPr>
            <a:r>
              <a:rPr lang="tr-TR" sz="2400" dirty="0" smtClean="0">
                <a:solidFill>
                  <a:srgbClr val="000099"/>
                </a:solidFill>
                <a:latin typeface="Arial Black" panose="020B0A04020102020204" pitchFamily="34" charset="0"/>
              </a:rPr>
              <a:t>Mevcut, Yatırım </a:t>
            </a:r>
            <a:r>
              <a:rPr lang="tr-TR" sz="2400" dirty="0">
                <a:solidFill>
                  <a:srgbClr val="000099"/>
                </a:solidFill>
                <a:latin typeface="Arial Black" panose="020B0A04020102020204" pitchFamily="34" charset="0"/>
              </a:rPr>
              <a:t>v</a:t>
            </a:r>
            <a:r>
              <a:rPr lang="tr-TR" sz="2400" dirty="0" smtClean="0">
                <a:solidFill>
                  <a:srgbClr val="000099"/>
                </a:solidFill>
                <a:latin typeface="Arial Black" panose="020B0A04020102020204" pitchFamily="34" charset="0"/>
              </a:rPr>
              <a:t>e Lisans Alma Süreçlerindeki Projelerin Kurulu Güçleri ve Toplam Proje Stoku</a:t>
            </a:r>
            <a:endParaRPr lang="tr-TR" sz="2400" dirty="0">
              <a:solidFill>
                <a:srgbClr val="000099"/>
              </a:solidFill>
              <a:latin typeface="Arial Black" panose="020B0A04020102020204" pitchFamily="34" charset="0"/>
            </a:endParaRPr>
          </a:p>
        </p:txBody>
      </p:sp>
      <p:graphicFrame>
        <p:nvGraphicFramePr>
          <p:cNvPr id="4" name="Tablo 3"/>
          <p:cNvGraphicFramePr>
            <a:graphicFrameLocks noGrp="1"/>
          </p:cNvGraphicFramePr>
          <p:nvPr>
            <p:extLst>
              <p:ext uri="{D42A27DB-BD31-4B8C-83A1-F6EECF244321}">
                <p14:modId xmlns:p14="http://schemas.microsoft.com/office/powerpoint/2010/main" val="4028973266"/>
              </p:ext>
            </p:extLst>
          </p:nvPr>
        </p:nvGraphicFramePr>
        <p:xfrm>
          <a:off x="355870" y="980728"/>
          <a:ext cx="7994452" cy="5472608"/>
        </p:xfrm>
        <a:graphic>
          <a:graphicData uri="http://schemas.openxmlformats.org/drawingml/2006/table">
            <a:tbl>
              <a:tblPr>
                <a:tableStyleId>{5C22544A-7EE6-4342-B048-85BDC9FD1C3A}</a:tableStyleId>
              </a:tblPr>
              <a:tblGrid>
                <a:gridCol w="6421824">
                  <a:extLst>
                    <a:ext uri="{9D8B030D-6E8A-4147-A177-3AD203B41FA5}">
                      <a16:colId xmlns:a16="http://schemas.microsoft.com/office/drawing/2014/main" val="20000"/>
                    </a:ext>
                  </a:extLst>
                </a:gridCol>
                <a:gridCol w="1572628">
                  <a:extLst>
                    <a:ext uri="{9D8B030D-6E8A-4147-A177-3AD203B41FA5}">
                      <a16:colId xmlns:a16="http://schemas.microsoft.com/office/drawing/2014/main" val="20001"/>
                    </a:ext>
                  </a:extLst>
                </a:gridCol>
              </a:tblGrid>
              <a:tr h="497450">
                <a:tc rowSpan="2">
                  <a:txBody>
                    <a:bodyPr/>
                    <a:lstStyle/>
                    <a:p>
                      <a:pPr algn="ctr" rtl="0" fontAlgn="ctr"/>
                      <a:r>
                        <a:rPr lang="tr-TR" sz="1600" b="1" i="0" u="none" strike="noStrike" dirty="0">
                          <a:solidFill>
                            <a:srgbClr val="000000"/>
                          </a:solidFill>
                          <a:effectLst/>
                          <a:latin typeface="Calibri" panose="020F0502020204030204" pitchFamily="34" charset="0"/>
                        </a:rPr>
                        <a:t>TANIM</a:t>
                      </a:r>
                    </a:p>
                  </a:txBody>
                  <a:tcPr marL="9525" marR="9525" marT="9525" marB="0" anchor="ctr">
                    <a:cell3D prstMaterial="dkEdge">
                      <a:bevel prst="artDeco"/>
                      <a:lightRig rig="flood" dir="t"/>
                    </a:cell3D>
                  </a:tcPr>
                </a:tc>
                <a:tc>
                  <a:txBody>
                    <a:bodyPr/>
                    <a:lstStyle/>
                    <a:p>
                      <a:pPr algn="ctr" rtl="0" fontAlgn="ctr"/>
                      <a:r>
                        <a:rPr lang="tr-TR" sz="1600" b="1" i="0" u="none" strike="noStrike" dirty="0">
                          <a:solidFill>
                            <a:srgbClr val="000000"/>
                          </a:solidFill>
                          <a:effectLst/>
                          <a:latin typeface="Calibri" panose="020F0502020204030204" pitchFamily="34" charset="0"/>
                        </a:rPr>
                        <a:t>KURULU GÜÇ </a:t>
                      </a:r>
                    </a:p>
                  </a:txBody>
                  <a:tcPr marL="9525" marR="9525" marT="9525" marB="0" anchor="ctr">
                    <a:cell3D prstMaterial="dkEdge">
                      <a:bevel prst="artDeco"/>
                      <a:lightRig rig="flood" dir="t"/>
                    </a:cell3D>
                  </a:tcPr>
                </a:tc>
                <a:extLst>
                  <a:ext uri="{0D108BD9-81ED-4DB2-BD59-A6C34878D82A}">
                    <a16:rowId xmlns:a16="http://schemas.microsoft.com/office/drawing/2014/main" val="10000"/>
                  </a:ext>
                </a:extLst>
              </a:tr>
              <a:tr h="497450">
                <a:tc vMerge="1">
                  <a:txBody>
                    <a:bodyPr/>
                    <a:lstStyle/>
                    <a:p>
                      <a:endParaRPr lang="tr-TR"/>
                    </a:p>
                  </a:txBody>
                  <a:tcPr>
                    <a:cell3D prstMaterial="dkEdge">
                      <a:bevel prst="artDeco"/>
                      <a:lightRig rig="flood" dir="t"/>
                    </a:cell3D>
                  </a:tcPr>
                </a:tc>
                <a:tc>
                  <a:txBody>
                    <a:bodyPr/>
                    <a:lstStyle/>
                    <a:p>
                      <a:pPr algn="ctr" rtl="0" fontAlgn="ctr"/>
                      <a:r>
                        <a:rPr lang="tr-TR" sz="1600" b="1" i="0" u="none" strike="noStrike" dirty="0">
                          <a:solidFill>
                            <a:srgbClr val="000000"/>
                          </a:solidFill>
                          <a:effectLst/>
                          <a:latin typeface="Calibri" panose="020F0502020204030204" pitchFamily="34" charset="0"/>
                        </a:rPr>
                        <a:t>(MW) </a:t>
                      </a:r>
                    </a:p>
                  </a:txBody>
                  <a:tcPr marL="9525" marR="9525" marT="9525" marB="0" anchor="ctr">
                    <a:cell3D prstMaterial="dkEdge">
                      <a:bevel prst="artDeco"/>
                      <a:lightRig rig="flood" dir="t"/>
                    </a:cell3D>
                  </a:tcPr>
                </a:tc>
                <a:extLst>
                  <a:ext uri="{0D108BD9-81ED-4DB2-BD59-A6C34878D82A}">
                    <a16:rowId xmlns:a16="http://schemas.microsoft.com/office/drawing/2014/main" val="1068169823"/>
                  </a:ext>
                </a:extLst>
              </a:tr>
              <a:tr h="375660">
                <a:tc>
                  <a:txBody>
                    <a:bodyPr/>
                    <a:lstStyle/>
                    <a:p>
                      <a:pPr algn="l" rtl="0" fontAlgn="ctr"/>
                      <a:r>
                        <a:rPr lang="tr-TR" sz="1600" b="1" i="0" u="none" strike="noStrike" dirty="0">
                          <a:solidFill>
                            <a:srgbClr val="000000"/>
                          </a:solidFill>
                          <a:effectLst/>
                          <a:latin typeface="Calibri" panose="020F0502020204030204" pitchFamily="34" charset="0"/>
                        </a:rPr>
                        <a:t>2018 </a:t>
                      </a:r>
                      <a:r>
                        <a:rPr lang="tr-TR" sz="1600" b="1" i="0" u="none" strike="noStrike" dirty="0" smtClean="0">
                          <a:solidFill>
                            <a:srgbClr val="000000"/>
                          </a:solidFill>
                          <a:effectLst/>
                          <a:latin typeface="Calibri" panose="020F0502020204030204" pitchFamily="34" charset="0"/>
                        </a:rPr>
                        <a:t>ARALIK </a:t>
                      </a:r>
                      <a:r>
                        <a:rPr lang="tr-TR" sz="1600" b="1" i="0" u="none" strike="noStrike" dirty="0">
                          <a:solidFill>
                            <a:srgbClr val="000000"/>
                          </a:solidFill>
                          <a:effectLst/>
                          <a:latin typeface="Calibri" panose="020F0502020204030204" pitchFamily="34" charset="0"/>
                        </a:rPr>
                        <a:t>SONU İTİBARIYLA MEVCUT TESİSLER </a:t>
                      </a:r>
                    </a:p>
                  </a:txBody>
                  <a:tcPr marL="171450" marR="9525" marT="9525" marB="0" anchor="ctr">
                    <a:cell3D prstMaterial="dkEdge">
                      <a:bevel prst="artDeco"/>
                      <a:lightRig rig="flood" dir="t"/>
                    </a:cell3D>
                  </a:tcPr>
                </a:tc>
                <a:tc>
                  <a:txBody>
                    <a:bodyPr/>
                    <a:lstStyle/>
                    <a:p>
                      <a:pPr algn="r" rtl="0" fontAlgn="ctr"/>
                      <a:r>
                        <a:rPr lang="tr-TR" sz="1800" b="1" i="0" u="none" strike="noStrike" dirty="0" smtClean="0">
                          <a:solidFill>
                            <a:srgbClr val="000000"/>
                          </a:solidFill>
                          <a:effectLst/>
                          <a:latin typeface="Calibri" panose="020F0502020204030204" pitchFamily="34" charset="0"/>
                        </a:rPr>
                        <a:t>88.550,80</a:t>
                      </a:r>
                      <a:endParaRPr lang="tr-TR" sz="1800" b="1" i="0" u="none" strike="noStrike" dirty="0">
                        <a:solidFill>
                          <a:srgbClr val="000000"/>
                        </a:solidFill>
                        <a:effectLst/>
                        <a:latin typeface="Calibri" panose="020F0502020204030204" pitchFamily="34" charset="0"/>
                      </a:endParaRPr>
                    </a:p>
                  </a:txBody>
                  <a:tcPr marL="9525" marR="171450" marT="9525" marB="0" anchor="ctr">
                    <a:cell3D prstMaterial="dkEdge">
                      <a:bevel prst="artDeco"/>
                      <a:lightRig rig="flood" dir="t"/>
                    </a:cell3D>
                  </a:tcPr>
                </a:tc>
                <a:extLst>
                  <a:ext uri="{0D108BD9-81ED-4DB2-BD59-A6C34878D82A}">
                    <a16:rowId xmlns:a16="http://schemas.microsoft.com/office/drawing/2014/main" val="10001"/>
                  </a:ext>
                </a:extLst>
              </a:tr>
              <a:tr h="534715">
                <a:tc>
                  <a:txBody>
                    <a:bodyPr/>
                    <a:lstStyle/>
                    <a:p>
                      <a:pPr algn="l" rtl="0" fontAlgn="ctr"/>
                      <a:r>
                        <a:rPr lang="tr-TR" sz="1600" b="1" i="0" u="none" strike="noStrike" dirty="0">
                          <a:solidFill>
                            <a:srgbClr val="000000"/>
                          </a:solidFill>
                          <a:effectLst/>
                          <a:latin typeface="Calibri" panose="020F0502020204030204" pitchFamily="34" charset="0"/>
                        </a:rPr>
                        <a:t>2018 </a:t>
                      </a:r>
                      <a:r>
                        <a:rPr lang="tr-TR" sz="1600" b="1" i="0" u="none" strike="noStrike" dirty="0" smtClean="0">
                          <a:solidFill>
                            <a:srgbClr val="000000"/>
                          </a:solidFill>
                          <a:effectLst/>
                          <a:latin typeface="Calibri" panose="020F0502020204030204" pitchFamily="34" charset="0"/>
                        </a:rPr>
                        <a:t>ARALIK </a:t>
                      </a:r>
                      <a:r>
                        <a:rPr lang="tr-TR" sz="1600" b="1" i="0" u="none" strike="noStrike" dirty="0">
                          <a:solidFill>
                            <a:srgbClr val="000000"/>
                          </a:solidFill>
                          <a:effectLst/>
                          <a:latin typeface="Calibri" panose="020F0502020204030204" pitchFamily="34" charset="0"/>
                        </a:rPr>
                        <a:t>SONU İTİBARIYLA YAPIM AŞAMASINDA  </a:t>
                      </a:r>
                      <a:r>
                        <a:rPr lang="tr-TR" sz="1600" b="1" i="0" u="none" strike="noStrike" dirty="0" smtClean="0">
                          <a:solidFill>
                            <a:srgbClr val="000000"/>
                          </a:solidFill>
                          <a:effectLst/>
                          <a:latin typeface="Calibri" panose="020F0502020204030204" pitchFamily="34" charset="0"/>
                        </a:rPr>
                        <a:t>PROJELER</a:t>
                      </a:r>
                    </a:p>
                    <a:p>
                      <a:pPr algn="l" rtl="0" fontAlgn="ctr"/>
                      <a:r>
                        <a:rPr lang="tr-TR" sz="1600" b="1" i="0" u="none" strike="noStrike" dirty="0" smtClean="0">
                          <a:solidFill>
                            <a:srgbClr val="FF0000"/>
                          </a:solidFill>
                          <a:effectLst/>
                          <a:latin typeface="Calibri" panose="020F0502020204030204" pitchFamily="34" charset="0"/>
                        </a:rPr>
                        <a:t>(</a:t>
                      </a:r>
                      <a:r>
                        <a:rPr lang="tr-TR" sz="1600" b="1" i="0" u="none" strike="noStrike" dirty="0">
                          <a:solidFill>
                            <a:srgbClr val="FF0000"/>
                          </a:solidFill>
                          <a:effectLst/>
                          <a:latin typeface="Calibri" panose="020F0502020204030204" pitchFamily="34" charset="0"/>
                        </a:rPr>
                        <a:t>AKKUYU NES HARİÇ) </a:t>
                      </a:r>
                    </a:p>
                  </a:txBody>
                  <a:tcPr marL="171450" marR="9525" marT="9525" marB="0" anchor="ctr">
                    <a:cell3D prstMaterial="dkEdge">
                      <a:bevel prst="artDeco"/>
                      <a:lightRig rig="flood" dir="t"/>
                    </a:cell3D>
                  </a:tcPr>
                </a:tc>
                <a:tc>
                  <a:txBody>
                    <a:bodyPr/>
                    <a:lstStyle/>
                    <a:p>
                      <a:pPr marL="0" algn="r" defTabSz="914400" rtl="0" eaLnBrk="1" fontAlgn="ctr" latinLnBrk="0" hangingPunct="1"/>
                      <a:r>
                        <a:rPr lang="tr-TR" sz="1800" b="1" i="0" u="none" strike="noStrike" kern="1200" dirty="0" smtClean="0">
                          <a:solidFill>
                            <a:srgbClr val="000000"/>
                          </a:solidFill>
                          <a:effectLst/>
                          <a:latin typeface="Calibri" panose="020F0502020204030204" pitchFamily="34" charset="0"/>
                          <a:ea typeface="+mn-ea"/>
                          <a:cs typeface="+mn-cs"/>
                        </a:rPr>
                        <a:t>19.371,63</a:t>
                      </a:r>
                      <a:endParaRPr lang="tr-TR" sz="1800" b="1" i="0" u="none" strike="noStrike" kern="1200" dirty="0">
                        <a:solidFill>
                          <a:srgbClr val="000000"/>
                        </a:solidFill>
                        <a:effectLst/>
                        <a:latin typeface="Calibri" panose="020F0502020204030204" pitchFamily="34" charset="0"/>
                        <a:ea typeface="+mn-ea"/>
                        <a:cs typeface="+mn-cs"/>
                      </a:endParaRPr>
                    </a:p>
                  </a:txBody>
                  <a:tcPr marL="9525" marR="171450" marT="9525" marB="0" anchor="ctr">
                    <a:cell3D prstMaterial="dkEdge">
                      <a:bevel prst="artDeco"/>
                      <a:lightRig rig="flood" dir="t"/>
                    </a:cell3D>
                  </a:tcPr>
                </a:tc>
                <a:extLst>
                  <a:ext uri="{0D108BD9-81ED-4DB2-BD59-A6C34878D82A}">
                    <a16:rowId xmlns:a16="http://schemas.microsoft.com/office/drawing/2014/main" val="10002"/>
                  </a:ext>
                </a:extLst>
              </a:tr>
              <a:tr h="534715">
                <a:tc>
                  <a:txBody>
                    <a:bodyPr/>
                    <a:lstStyle/>
                    <a:p>
                      <a:pPr algn="l" rtl="0" fontAlgn="ctr"/>
                      <a:r>
                        <a:rPr lang="tr-TR" sz="1600" b="1" i="0" u="none" strike="noStrike" dirty="0">
                          <a:solidFill>
                            <a:srgbClr val="000000"/>
                          </a:solidFill>
                          <a:effectLst/>
                          <a:latin typeface="Calibri" panose="020F0502020204030204" pitchFamily="34" charset="0"/>
                        </a:rPr>
                        <a:t>EPDK MEVCUT TESİSLER+YATIRIM SÜRECİNDE OLAN </a:t>
                      </a:r>
                      <a:r>
                        <a:rPr lang="tr-TR" sz="1600" b="1" i="0" u="none" strike="noStrike" dirty="0" smtClean="0">
                          <a:solidFill>
                            <a:srgbClr val="000000"/>
                          </a:solidFill>
                          <a:effectLst/>
                          <a:latin typeface="Calibri" panose="020F0502020204030204" pitchFamily="34" charset="0"/>
                        </a:rPr>
                        <a:t>PROJELER</a:t>
                      </a:r>
                    </a:p>
                    <a:p>
                      <a:pPr algn="l" rtl="0" fontAlgn="ctr"/>
                      <a:r>
                        <a:rPr lang="tr-TR" sz="1600" b="1" i="0" u="none" strike="noStrike" dirty="0" smtClean="0">
                          <a:solidFill>
                            <a:srgbClr val="FF0000"/>
                          </a:solidFill>
                          <a:effectLst/>
                          <a:latin typeface="Calibri" panose="020F0502020204030204" pitchFamily="34" charset="0"/>
                        </a:rPr>
                        <a:t>(</a:t>
                      </a:r>
                      <a:r>
                        <a:rPr lang="tr-TR" sz="1600" b="1" i="0" u="none" strike="noStrike" dirty="0">
                          <a:solidFill>
                            <a:srgbClr val="FF0000"/>
                          </a:solidFill>
                          <a:effectLst/>
                          <a:latin typeface="Calibri" panose="020F0502020204030204" pitchFamily="34" charset="0"/>
                        </a:rPr>
                        <a:t>AKKUYU NES HARİÇ) </a:t>
                      </a:r>
                    </a:p>
                  </a:txBody>
                  <a:tcPr marL="171450" marR="9525" marT="9525" marB="0" anchor="ctr">
                    <a:cell3D prstMaterial="dkEdge">
                      <a:bevel prst="artDeco"/>
                      <a:lightRig rig="flood" dir="t"/>
                    </a:cell3D>
                  </a:tcPr>
                </a:tc>
                <a:tc>
                  <a:txBody>
                    <a:bodyPr/>
                    <a:lstStyle/>
                    <a:p>
                      <a:pPr algn="r" rtl="0" fontAlgn="ctr"/>
                      <a:r>
                        <a:rPr lang="tr-TR" sz="1800" b="1" i="0" u="none" strike="noStrike" dirty="0" smtClean="0">
                          <a:solidFill>
                            <a:srgbClr val="0000FF"/>
                          </a:solidFill>
                          <a:effectLst/>
                          <a:latin typeface="Calibri" panose="020F0502020204030204" pitchFamily="34" charset="0"/>
                        </a:rPr>
                        <a:t>107.922,43</a:t>
                      </a:r>
                      <a:endParaRPr lang="tr-TR" sz="1800" b="1" i="0" u="none" strike="noStrike" dirty="0">
                        <a:solidFill>
                          <a:srgbClr val="0000FF"/>
                        </a:solidFill>
                        <a:effectLst/>
                        <a:latin typeface="Calibri" panose="020F0502020204030204" pitchFamily="34" charset="0"/>
                      </a:endParaRPr>
                    </a:p>
                  </a:txBody>
                  <a:tcPr marL="9525" marR="171450" marT="9525" marB="0" anchor="ctr">
                    <a:cell3D prstMaterial="dkEdge">
                      <a:bevel prst="artDeco"/>
                      <a:lightRig rig="flood" dir="t"/>
                    </a:cell3D>
                  </a:tcPr>
                </a:tc>
                <a:extLst>
                  <a:ext uri="{0D108BD9-81ED-4DB2-BD59-A6C34878D82A}">
                    <a16:rowId xmlns:a16="http://schemas.microsoft.com/office/drawing/2014/main" val="10003"/>
                  </a:ext>
                </a:extLst>
              </a:tr>
              <a:tr h="492234">
                <a:tc>
                  <a:txBody>
                    <a:bodyPr/>
                    <a:lstStyle/>
                    <a:p>
                      <a:pPr algn="l" rtl="0" fontAlgn="ctr"/>
                      <a:r>
                        <a:rPr lang="tr-TR" sz="1600" b="1" i="0" u="none" strike="noStrike" dirty="0">
                          <a:solidFill>
                            <a:srgbClr val="000000"/>
                          </a:solidFill>
                          <a:effectLst/>
                          <a:latin typeface="Calibri" panose="020F0502020204030204" pitchFamily="34" charset="0"/>
                        </a:rPr>
                        <a:t>ÖN LİSANS  ALMIŞ OLAN  PROJELER</a:t>
                      </a:r>
                    </a:p>
                  </a:txBody>
                  <a:tcPr marL="171450" marR="9525" marT="9525" marB="0" anchor="ctr">
                    <a:cell3D prstMaterial="dkEdge">
                      <a:bevel prst="artDeco"/>
                      <a:lightRig rig="flood" dir="t"/>
                    </a:cell3D>
                  </a:tcPr>
                </a:tc>
                <a:tc>
                  <a:txBody>
                    <a:bodyPr/>
                    <a:lstStyle/>
                    <a:p>
                      <a:pPr marL="0" algn="r" defTabSz="914400" rtl="0" eaLnBrk="1" fontAlgn="ctr" latinLnBrk="0" hangingPunct="1"/>
                      <a:r>
                        <a:rPr lang="tr-TR" sz="1800" b="1" i="0" u="none" strike="noStrike" kern="1200" dirty="0" smtClean="0">
                          <a:solidFill>
                            <a:srgbClr val="000000"/>
                          </a:solidFill>
                          <a:effectLst/>
                          <a:latin typeface="Calibri" panose="020F0502020204030204" pitchFamily="34" charset="0"/>
                          <a:ea typeface="+mn-ea"/>
                          <a:cs typeface="+mn-cs"/>
                        </a:rPr>
                        <a:t>13.567,51</a:t>
                      </a:r>
                      <a:endParaRPr lang="tr-TR" sz="1800" b="1" i="0" u="none" strike="noStrike" kern="1200" dirty="0">
                        <a:solidFill>
                          <a:srgbClr val="000000"/>
                        </a:solidFill>
                        <a:effectLst/>
                        <a:latin typeface="Calibri" panose="020F0502020204030204" pitchFamily="34" charset="0"/>
                        <a:ea typeface="+mn-ea"/>
                        <a:cs typeface="+mn-cs"/>
                      </a:endParaRPr>
                    </a:p>
                  </a:txBody>
                  <a:tcPr marL="9525" marR="171450" marT="9525" marB="0" anchor="ctr">
                    <a:cell3D prstMaterial="dkEdge">
                      <a:bevel prst="artDeco"/>
                      <a:lightRig rig="flood" dir="t"/>
                    </a:cell3D>
                  </a:tcPr>
                </a:tc>
                <a:extLst>
                  <a:ext uri="{0D108BD9-81ED-4DB2-BD59-A6C34878D82A}">
                    <a16:rowId xmlns:a16="http://schemas.microsoft.com/office/drawing/2014/main" val="10006"/>
                  </a:ext>
                </a:extLst>
              </a:tr>
              <a:tr h="895289">
                <a:tc>
                  <a:txBody>
                    <a:bodyPr/>
                    <a:lstStyle/>
                    <a:p>
                      <a:pPr algn="l" rtl="0" fontAlgn="ctr"/>
                      <a:r>
                        <a:rPr lang="tr-TR" sz="1600" b="1" i="0" u="none" strike="noStrike" dirty="0">
                          <a:solidFill>
                            <a:srgbClr val="000000"/>
                          </a:solidFill>
                          <a:effectLst/>
                          <a:latin typeface="Calibri" panose="020F0502020204030204" pitchFamily="34" charset="0"/>
                        </a:rPr>
                        <a:t>ÖN LİSANS BAŞVURUSU DEĞERLENDİRME AŞAMASINDA OLAN </a:t>
                      </a:r>
                      <a:r>
                        <a:rPr lang="tr-TR" sz="1600" b="1" i="0" u="none" strike="noStrike" dirty="0" smtClean="0">
                          <a:solidFill>
                            <a:srgbClr val="000000"/>
                          </a:solidFill>
                          <a:effectLst/>
                          <a:latin typeface="Calibri" panose="020F0502020204030204" pitchFamily="34" charset="0"/>
                        </a:rPr>
                        <a:t>PROJELER + RÜZGAR KAPASİTE TAHSİSİ (700 MW )</a:t>
                      </a:r>
                      <a:endParaRPr lang="tr-TR" sz="1600" b="1" i="0" u="none" strike="noStrike" dirty="0">
                        <a:solidFill>
                          <a:srgbClr val="000000"/>
                        </a:solidFill>
                        <a:effectLst/>
                        <a:latin typeface="Calibri" panose="020F0502020204030204" pitchFamily="34" charset="0"/>
                      </a:endParaRPr>
                    </a:p>
                  </a:txBody>
                  <a:tcPr marL="171450" marR="9525" marT="9525" marB="0" anchor="ctr">
                    <a:cell3D prstMaterial="dkEdge">
                      <a:bevel prst="artDeco"/>
                      <a:lightRig rig="flood" dir="t"/>
                    </a:cell3D>
                  </a:tcPr>
                </a:tc>
                <a:tc>
                  <a:txBody>
                    <a:bodyPr/>
                    <a:lstStyle/>
                    <a:p>
                      <a:pPr algn="r" rtl="0" fontAlgn="ctr"/>
                      <a:endParaRPr lang="tr-TR" sz="1800" b="1" i="0" u="none" strike="noStrike" dirty="0" smtClean="0">
                        <a:solidFill>
                          <a:srgbClr val="000000"/>
                        </a:solidFill>
                        <a:effectLst/>
                        <a:latin typeface="Calibri" panose="020F0502020204030204" pitchFamily="34" charset="0"/>
                      </a:endParaRPr>
                    </a:p>
                    <a:p>
                      <a:pPr marL="0" algn="r" defTabSz="914400" rtl="0" eaLnBrk="1" fontAlgn="ctr" latinLnBrk="0" hangingPunct="1"/>
                      <a:r>
                        <a:rPr lang="tr-TR" sz="1800" b="1" i="0" u="none" strike="noStrike" kern="1200" dirty="0" smtClean="0">
                          <a:solidFill>
                            <a:srgbClr val="000000"/>
                          </a:solidFill>
                          <a:effectLst/>
                          <a:latin typeface="Calibri" panose="020F0502020204030204" pitchFamily="34" charset="0"/>
                          <a:ea typeface="+mn-ea"/>
                          <a:cs typeface="+mn-cs"/>
                        </a:rPr>
                        <a:t>1.286,24</a:t>
                      </a:r>
                    </a:p>
                    <a:p>
                      <a:pPr algn="r" rtl="0" fontAlgn="ctr"/>
                      <a:endParaRPr lang="tr-TR" sz="1800" b="1" i="0" u="none" strike="noStrike" dirty="0">
                        <a:solidFill>
                          <a:srgbClr val="000000"/>
                        </a:solidFill>
                        <a:effectLst/>
                        <a:latin typeface="Calibri" panose="020F0502020204030204" pitchFamily="34" charset="0"/>
                      </a:endParaRPr>
                    </a:p>
                  </a:txBody>
                  <a:tcPr marL="9525" marR="171450" marT="9525" marB="0" anchor="ctr">
                    <a:cell3D prstMaterial="dkEdge">
                      <a:bevel prst="artDeco"/>
                      <a:lightRig rig="flood" dir="t"/>
                    </a:cell3D>
                  </a:tcPr>
                </a:tc>
                <a:extLst>
                  <a:ext uri="{0D108BD9-81ED-4DB2-BD59-A6C34878D82A}">
                    <a16:rowId xmlns:a16="http://schemas.microsoft.com/office/drawing/2014/main" val="10007"/>
                  </a:ext>
                </a:extLst>
              </a:tr>
              <a:tr h="492234">
                <a:tc>
                  <a:txBody>
                    <a:bodyPr/>
                    <a:lstStyle/>
                    <a:p>
                      <a:pPr algn="l" rtl="0" fontAlgn="ctr"/>
                      <a:r>
                        <a:rPr lang="pl-PL" sz="1600" b="1" i="0" u="none" strike="noStrike" dirty="0" smtClean="0">
                          <a:solidFill>
                            <a:srgbClr val="000000"/>
                          </a:solidFill>
                          <a:effectLst/>
                          <a:latin typeface="Calibri" panose="020F0502020204030204" pitchFamily="34" charset="0"/>
                        </a:rPr>
                        <a:t>201</a:t>
                      </a:r>
                      <a:r>
                        <a:rPr lang="tr-TR" sz="1600" b="1" i="0" u="none" strike="noStrike" dirty="0" smtClean="0">
                          <a:solidFill>
                            <a:srgbClr val="000000"/>
                          </a:solidFill>
                          <a:effectLst/>
                          <a:latin typeface="Calibri" panose="020F0502020204030204" pitchFamily="34" charset="0"/>
                        </a:rPr>
                        <a:t>8</a:t>
                      </a:r>
                      <a:r>
                        <a:rPr lang="tr-TR" sz="1600" b="1" i="0" u="none" strike="noStrike" baseline="0" dirty="0" smtClean="0">
                          <a:solidFill>
                            <a:srgbClr val="000000"/>
                          </a:solidFill>
                          <a:effectLst/>
                          <a:latin typeface="Calibri" panose="020F0502020204030204" pitchFamily="34" charset="0"/>
                        </a:rPr>
                        <a:t> ARALIK SONU</a:t>
                      </a:r>
                      <a:r>
                        <a:rPr lang="pl-PL" sz="1600" b="1" i="0" u="none" strike="noStrike" dirty="0" smtClean="0">
                          <a:solidFill>
                            <a:srgbClr val="000000"/>
                          </a:solidFill>
                          <a:effectLst/>
                          <a:latin typeface="Calibri" panose="020F0502020204030204" pitchFamily="34" charset="0"/>
                        </a:rPr>
                        <a:t> </a:t>
                      </a:r>
                      <a:r>
                        <a:rPr lang="pl-PL" sz="1600" b="1" i="0" u="none" strike="noStrike" dirty="0">
                          <a:solidFill>
                            <a:srgbClr val="000000"/>
                          </a:solidFill>
                          <a:effectLst/>
                          <a:latin typeface="Calibri" panose="020F0502020204030204" pitchFamily="34" charset="0"/>
                        </a:rPr>
                        <a:t>İTİBARIYLA TOPLAM PROJE STOKU    </a:t>
                      </a:r>
                    </a:p>
                  </a:txBody>
                  <a:tcPr marL="171450" marR="9525" marT="9525" marB="0" anchor="ctr">
                    <a:cell3D prstMaterial="dkEdge">
                      <a:bevel prst="artDeco"/>
                      <a:lightRig rig="flood" dir="t"/>
                    </a:cell3D>
                  </a:tcPr>
                </a:tc>
                <a:tc>
                  <a:txBody>
                    <a:bodyPr/>
                    <a:lstStyle/>
                    <a:p>
                      <a:pPr marL="0" algn="r" defTabSz="914400" rtl="0" eaLnBrk="1" fontAlgn="ctr" latinLnBrk="0" hangingPunct="1"/>
                      <a:r>
                        <a:rPr lang="tr-TR" sz="2000" b="1" i="0" u="none" strike="noStrike" kern="1200" dirty="0" smtClean="0">
                          <a:solidFill>
                            <a:srgbClr val="0000FF"/>
                          </a:solidFill>
                          <a:effectLst/>
                          <a:latin typeface="Calibri" panose="020F0502020204030204" pitchFamily="34" charset="0"/>
                          <a:ea typeface="+mn-ea"/>
                          <a:cs typeface="+mn-cs"/>
                        </a:rPr>
                        <a:t>122.776,18</a:t>
                      </a:r>
                      <a:endParaRPr lang="tr-TR" sz="2000" b="1" i="0" u="none" strike="noStrike" kern="1200" dirty="0">
                        <a:solidFill>
                          <a:srgbClr val="0000FF"/>
                        </a:solidFill>
                        <a:effectLst/>
                        <a:latin typeface="Calibri" panose="020F0502020204030204" pitchFamily="34" charset="0"/>
                        <a:ea typeface="+mn-ea"/>
                        <a:cs typeface="+mn-cs"/>
                      </a:endParaRPr>
                    </a:p>
                  </a:txBody>
                  <a:tcPr marL="9525" marR="171450" marT="9525" marB="0" anchor="ctr">
                    <a:cell3D prstMaterial="dkEdge">
                      <a:bevel prst="artDeco"/>
                      <a:lightRig rig="flood" dir="t"/>
                    </a:cell3D>
                  </a:tcPr>
                </a:tc>
                <a:extLst>
                  <a:ext uri="{0D108BD9-81ED-4DB2-BD59-A6C34878D82A}">
                    <a16:rowId xmlns:a16="http://schemas.microsoft.com/office/drawing/2014/main" val="10008"/>
                  </a:ext>
                </a:extLst>
              </a:tr>
              <a:tr h="552587">
                <a:tc>
                  <a:txBody>
                    <a:bodyPr/>
                    <a:lstStyle/>
                    <a:p>
                      <a:pPr algn="l" rtl="0" fontAlgn="ctr"/>
                      <a:r>
                        <a:rPr lang="tr-TR" sz="1800" b="1" i="0" u="none" strike="noStrike" dirty="0" smtClean="0">
                          <a:solidFill>
                            <a:srgbClr val="990099"/>
                          </a:solidFill>
                          <a:effectLst/>
                          <a:latin typeface="Calibri" panose="020F0502020204030204" pitchFamily="34" charset="0"/>
                        </a:rPr>
                        <a:t>   2023 </a:t>
                      </a:r>
                      <a:r>
                        <a:rPr lang="tr-TR" sz="1800" b="1" i="0" u="none" strike="noStrike" dirty="0">
                          <a:solidFill>
                            <a:srgbClr val="990099"/>
                          </a:solidFill>
                          <a:effectLst/>
                          <a:latin typeface="Calibri" panose="020F0502020204030204" pitchFamily="34" charset="0"/>
                        </a:rPr>
                        <a:t>HEDEFİ </a:t>
                      </a:r>
                    </a:p>
                  </a:txBody>
                  <a:tcPr marL="9525" marR="9525" marT="9525" marB="0" anchor="ctr">
                    <a:cell3D prstMaterial="dkEdge">
                      <a:bevel prst="artDeco"/>
                      <a:lightRig rig="flood" dir="t"/>
                    </a:cell3D>
                  </a:tcPr>
                </a:tc>
                <a:tc>
                  <a:txBody>
                    <a:bodyPr/>
                    <a:lstStyle/>
                    <a:p>
                      <a:pPr algn="r" rtl="0" fontAlgn="ctr"/>
                      <a:r>
                        <a:rPr lang="tr-TR" sz="2000" b="1" i="0" u="none" strike="noStrike" dirty="0">
                          <a:solidFill>
                            <a:srgbClr val="990099"/>
                          </a:solidFill>
                          <a:effectLst/>
                          <a:latin typeface="Calibri" panose="020F0502020204030204" pitchFamily="34" charset="0"/>
                        </a:rPr>
                        <a:t>125.000,0</a:t>
                      </a:r>
                    </a:p>
                  </a:txBody>
                  <a:tcPr marL="9525" marR="171450" marT="9525" marB="0" anchor="ctr">
                    <a:cell3D prstMaterial="dkEdge">
                      <a:bevel prst="artDeco"/>
                      <a:lightRig rig="flood" dir="t"/>
                    </a:cell3D>
                  </a:tcPr>
                </a:tc>
                <a:extLst>
                  <a:ext uri="{0D108BD9-81ED-4DB2-BD59-A6C34878D82A}">
                    <a16:rowId xmlns:a16="http://schemas.microsoft.com/office/drawing/2014/main" val="10009"/>
                  </a:ext>
                </a:extLst>
              </a:tr>
              <a:tr h="600274">
                <a:tc>
                  <a:txBody>
                    <a:bodyPr/>
                    <a:lstStyle/>
                    <a:p>
                      <a:pPr algn="l" rtl="0" fontAlgn="ctr"/>
                      <a:r>
                        <a:rPr lang="tr-TR" sz="1800" b="1" i="0" u="none" strike="noStrike" dirty="0" smtClean="0">
                          <a:solidFill>
                            <a:srgbClr val="C00000"/>
                          </a:solidFill>
                          <a:effectLst/>
                          <a:latin typeface="Calibri" panose="020F0502020204030204" pitchFamily="34" charset="0"/>
                        </a:rPr>
                        <a:t>2023 için POMPAJ </a:t>
                      </a:r>
                      <a:r>
                        <a:rPr lang="tr-TR" sz="1800" b="1" i="0" u="none" strike="noStrike" dirty="0">
                          <a:solidFill>
                            <a:srgbClr val="C00000"/>
                          </a:solidFill>
                          <a:effectLst/>
                          <a:latin typeface="Calibri" panose="020F0502020204030204" pitchFamily="34" charset="0"/>
                        </a:rPr>
                        <a:t>DEPOLAMALI HİDROELEKTRİK SANTRALLER (PHES) YOL HARİTASI </a:t>
                      </a:r>
                      <a:r>
                        <a:rPr lang="tr-TR" sz="1800" b="1" i="0" u="none" strike="noStrike" dirty="0" err="1">
                          <a:solidFill>
                            <a:srgbClr val="C00000"/>
                          </a:solidFill>
                          <a:effectLst/>
                          <a:latin typeface="Calibri" panose="020F0502020204030204" pitchFamily="34" charset="0"/>
                        </a:rPr>
                        <a:t>ÇALIŞTAYI’nda</a:t>
                      </a:r>
                      <a:r>
                        <a:rPr lang="tr-TR" sz="1800" b="1" i="0" u="none" strike="noStrike" dirty="0">
                          <a:solidFill>
                            <a:srgbClr val="C00000"/>
                          </a:solidFill>
                          <a:effectLst/>
                          <a:latin typeface="Calibri" panose="020F0502020204030204" pitchFamily="34" charset="0"/>
                        </a:rPr>
                        <a:t> (26.02.2018) </a:t>
                      </a:r>
                      <a:r>
                        <a:rPr lang="tr-TR" sz="1800" b="1" i="0" u="none" strike="noStrike" dirty="0" smtClean="0">
                          <a:solidFill>
                            <a:srgbClr val="C00000"/>
                          </a:solidFill>
                          <a:effectLst/>
                          <a:latin typeface="Calibri" panose="020F0502020204030204" pitchFamily="34" charset="0"/>
                        </a:rPr>
                        <a:t>açıklanan </a:t>
                      </a:r>
                      <a:r>
                        <a:rPr lang="tr-TR" sz="1800" b="1" i="0" u="none" strike="noStrike" dirty="0">
                          <a:solidFill>
                            <a:srgbClr val="C00000"/>
                          </a:solidFill>
                          <a:effectLst/>
                          <a:latin typeface="Calibri" panose="020F0502020204030204" pitchFamily="34" charset="0"/>
                        </a:rPr>
                        <a:t>hedef </a:t>
                      </a:r>
                    </a:p>
                  </a:txBody>
                  <a:tcPr marL="171450" marR="9525" marT="9525" marB="0" anchor="ctr">
                    <a:cell3D prstMaterial="dkEdge">
                      <a:bevel prst="artDeco"/>
                      <a:lightRig rig="flood" dir="t"/>
                    </a:cell3D>
                  </a:tcPr>
                </a:tc>
                <a:tc>
                  <a:txBody>
                    <a:bodyPr/>
                    <a:lstStyle/>
                    <a:p>
                      <a:pPr algn="r" rtl="0" fontAlgn="ctr"/>
                      <a:r>
                        <a:rPr lang="tr-TR" sz="2000" b="1" i="0" u="none" strike="noStrike" dirty="0">
                          <a:solidFill>
                            <a:srgbClr val="C00000"/>
                          </a:solidFill>
                          <a:effectLst/>
                          <a:latin typeface="Calibri" panose="020F0502020204030204" pitchFamily="34" charset="0"/>
                        </a:rPr>
                        <a:t>120.000,0</a:t>
                      </a:r>
                    </a:p>
                  </a:txBody>
                  <a:tcPr marL="9525" marR="171450" marT="9525" marB="0" anchor="ctr">
                    <a:cell3D prstMaterial="dkEdge">
                      <a:bevel prst="artDeco"/>
                      <a:lightRig rig="flood" dir="t"/>
                    </a:cell3D>
                  </a:tcPr>
                </a:tc>
                <a:extLst>
                  <a:ext uri="{0D108BD9-81ED-4DB2-BD59-A6C34878D82A}">
                    <a16:rowId xmlns:a16="http://schemas.microsoft.com/office/drawing/2014/main" val="1207381911"/>
                  </a:ext>
                </a:extLst>
              </a:tr>
            </a:tbl>
          </a:graphicData>
        </a:graphic>
      </p:graphicFrame>
    </p:spTree>
    <p:extLst>
      <p:ext uri="{BB962C8B-B14F-4D97-AF65-F5344CB8AC3E}">
        <p14:creationId xmlns:p14="http://schemas.microsoft.com/office/powerpoint/2010/main" val="2537212177"/>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ikdörtgen 2"/>
          <p:cNvSpPr>
            <a:spLocks noChangeArrowheads="1"/>
          </p:cNvSpPr>
          <p:nvPr/>
        </p:nvSpPr>
        <p:spPr bwMode="auto">
          <a:xfrm>
            <a:off x="117790" y="756000"/>
            <a:ext cx="9002459" cy="5878532"/>
          </a:xfrm>
          <a:prstGeom prst="rect">
            <a:avLst/>
          </a:prstGeom>
          <a:noFill/>
          <a:ln w="9525">
            <a:noFill/>
            <a:miter lim="800000"/>
            <a:headEnd/>
            <a:tailEnd/>
          </a:ln>
        </p:spPr>
        <p:txBody>
          <a:bodyPr wrap="square">
            <a:spAutoFit/>
          </a:bodyPr>
          <a:lstStyle/>
          <a:p>
            <a:pPr algn="just"/>
            <a:r>
              <a:rPr lang="tr-TR" sz="2200" b="1" dirty="0" smtClean="0"/>
              <a:t>EPDK </a:t>
            </a:r>
            <a:r>
              <a:rPr lang="tr-TR" sz="2200" b="1" dirty="0"/>
              <a:t>2019 Ocak Proje İlerleme Raporundaki inşa halindeki enerji üretim projelerinin </a:t>
            </a:r>
            <a:r>
              <a:rPr lang="tr-TR" sz="2200" b="1" dirty="0" smtClean="0"/>
              <a:t>(nükleer hariç) tümünün; </a:t>
            </a:r>
            <a:r>
              <a:rPr lang="tr-TR" sz="2200" b="1" dirty="0"/>
              <a:t>700 </a:t>
            </a:r>
            <a:r>
              <a:rPr lang="tr-TR" sz="2200" b="1" dirty="0" err="1"/>
              <a:t>MW’lık</a:t>
            </a:r>
            <a:r>
              <a:rPr lang="tr-TR" sz="2200" b="1" dirty="0"/>
              <a:t> kapasite </a:t>
            </a:r>
            <a:r>
              <a:rPr lang="tr-TR" sz="2200" b="1" dirty="0" smtClean="0"/>
              <a:t>tahsisi </a:t>
            </a:r>
            <a:r>
              <a:rPr lang="tr-TR" sz="2200" b="1" dirty="0"/>
              <a:t>ve 1.000 </a:t>
            </a:r>
            <a:r>
              <a:rPr lang="tr-TR" sz="2200" b="1" dirty="0" err="1"/>
              <a:t>MW’lık</a:t>
            </a:r>
            <a:r>
              <a:rPr lang="tr-TR" sz="2200" b="1" dirty="0"/>
              <a:t> YEKA ihaleleri kapsamındaki </a:t>
            </a:r>
            <a:r>
              <a:rPr lang="tr-TR" sz="2200" b="1" dirty="0" smtClean="0"/>
              <a:t>rüzgar enerjisi yatırımların; tahminen </a:t>
            </a:r>
            <a:r>
              <a:rPr lang="tr-TR" sz="2200" b="1" dirty="0"/>
              <a:t>6.000 MW (YEKA kapsamında 1.000 MW ve yıllık 1.000 MW olmak üzere toplam 5.000 MW lisansız) güneş santrali </a:t>
            </a:r>
            <a:r>
              <a:rPr lang="tr-TR" sz="2200" b="1" dirty="0" smtClean="0"/>
              <a:t>yatırımlarının tamamlandığı, </a:t>
            </a:r>
            <a:r>
              <a:rPr lang="tr-TR" sz="2200" b="1" dirty="0" err="1" smtClean="0"/>
              <a:t>önlisans</a:t>
            </a:r>
            <a:r>
              <a:rPr lang="tr-TR" sz="2200" b="1" dirty="0" smtClean="0"/>
              <a:t> sürecindekilerin henüz tamamlanmadığı varsayılarak yaptığımız projeksiyona göre:</a:t>
            </a:r>
            <a:endParaRPr lang="tr-TR" sz="2200" b="1" dirty="0"/>
          </a:p>
          <a:p>
            <a:pPr marL="342900" indent="-342900" algn="just">
              <a:buFont typeface="Arial" charset="0"/>
              <a:buChar char="•"/>
            </a:pPr>
            <a:endParaRPr lang="tr-TR" sz="2200" b="1" dirty="0"/>
          </a:p>
          <a:p>
            <a:pPr marL="342900" indent="-342900" algn="just">
              <a:buFont typeface="Arial" charset="0"/>
              <a:buChar char="•"/>
            </a:pPr>
            <a:r>
              <a:rPr lang="tr-TR" sz="2200" b="1" dirty="0" smtClean="0"/>
              <a:t>2024'e </a:t>
            </a:r>
            <a:r>
              <a:rPr lang="tr-TR" sz="2200" b="1" dirty="0"/>
              <a:t>kadar devreye girecek </a:t>
            </a:r>
            <a:r>
              <a:rPr lang="tr-TR" sz="2200" b="1" dirty="0" smtClean="0"/>
              <a:t>santrallerle, kurulu güç yaklaşık 116.000 MW olacak ve proje üretim kapasitesi </a:t>
            </a:r>
            <a:r>
              <a:rPr lang="tr-TR" sz="2200" b="1" dirty="0"/>
              <a:t> 595,3 </a:t>
            </a:r>
            <a:r>
              <a:rPr lang="tr-TR" sz="2200" b="1" dirty="0" err="1" smtClean="0"/>
              <a:t>TWh’ı</a:t>
            </a:r>
            <a:r>
              <a:rPr lang="tr-TR" sz="2200" b="1" dirty="0" smtClean="0"/>
              <a:t>, güvenilir </a:t>
            </a:r>
            <a:r>
              <a:rPr lang="tr-TR" sz="2200" b="1" dirty="0"/>
              <a:t>üretim kapasitesi 504,3 </a:t>
            </a:r>
            <a:r>
              <a:rPr lang="tr-TR" sz="2200" b="1" dirty="0" err="1" smtClean="0"/>
              <a:t>TWh’ı</a:t>
            </a:r>
            <a:r>
              <a:rPr lang="tr-TR" sz="2200" b="1" dirty="0" smtClean="0"/>
              <a:t> bulacaktır. </a:t>
            </a:r>
            <a:r>
              <a:rPr lang="tr-TR" sz="2200" b="1" dirty="0"/>
              <a:t>Halbuki </a:t>
            </a:r>
            <a:r>
              <a:rPr lang="tr-TR" sz="2200" b="1" dirty="0" smtClean="0"/>
              <a:t>TEİAŞ ve </a:t>
            </a:r>
            <a:r>
              <a:rPr lang="tr-TR" sz="2200" b="1" dirty="0" err="1" smtClean="0"/>
              <a:t>ETKB’nın</a:t>
            </a:r>
            <a:r>
              <a:rPr lang="tr-TR" sz="2200" b="1" dirty="0" smtClean="0"/>
              <a:t> 2024 </a:t>
            </a:r>
            <a:r>
              <a:rPr lang="tr-TR" sz="2200" b="1" dirty="0"/>
              <a:t>yüksek tüketim tahmini </a:t>
            </a:r>
            <a:r>
              <a:rPr lang="tr-TR" sz="2200" b="1" dirty="0" smtClean="0"/>
              <a:t>404,3 </a:t>
            </a:r>
            <a:r>
              <a:rPr lang="tr-TR" sz="2200" b="1" dirty="0" err="1" smtClean="0"/>
              <a:t>TWh</a:t>
            </a:r>
            <a:r>
              <a:rPr lang="tr-TR" sz="2200" b="1" dirty="0" smtClean="0"/>
              <a:t> olup,  baz tüketim tahmini 392,1 </a:t>
            </a:r>
            <a:r>
              <a:rPr lang="tr-TR" sz="2200" b="1" dirty="0" err="1" smtClean="0"/>
              <a:t>TWh</a:t>
            </a:r>
            <a:r>
              <a:rPr lang="tr-TR" sz="2200" b="1" dirty="0" smtClean="0"/>
              <a:t>, düşük tüketim tahmini 380,4 </a:t>
            </a:r>
            <a:r>
              <a:rPr lang="tr-TR" sz="2200" b="1" dirty="0" err="1" smtClean="0"/>
              <a:t>TWh’tir</a:t>
            </a:r>
            <a:r>
              <a:rPr lang="tr-TR" sz="2200" b="1" dirty="0" smtClean="0"/>
              <a:t>. </a:t>
            </a:r>
          </a:p>
          <a:p>
            <a:pPr marL="342900" indent="-342900" algn="just">
              <a:buFont typeface="Arial" charset="0"/>
              <a:buChar char="•"/>
            </a:pPr>
            <a:r>
              <a:rPr lang="tr-TR" sz="2200" b="1" dirty="0" smtClean="0"/>
              <a:t>2024 yılı TEİAŞ düşük tüketimi tahmini değeri, tarafımızdan yapılan projeksiyondaki tahmini proje üretim kapasitesinin %64’ü olarak ön görülmektedir.  (Daha önce belirtildiği gibi, 2018 yılında fiili tüketimin proje kapasitesine oranı %65 olarak gerçekleşmiştir.)</a:t>
            </a:r>
            <a:r>
              <a:rPr lang="tr-TR" sz="2400" b="1" dirty="0" smtClean="0">
                <a:solidFill>
                  <a:srgbClr val="00B050"/>
                </a:solidFill>
              </a:rPr>
              <a:t>  </a:t>
            </a:r>
            <a:endParaRPr lang="tr-TR" sz="2400" dirty="0">
              <a:solidFill>
                <a:srgbClr val="00B050"/>
              </a:solidFill>
            </a:endParaRPr>
          </a:p>
        </p:txBody>
      </p:sp>
      <p:sp>
        <p:nvSpPr>
          <p:cNvPr id="9" name="Slayt Numarası Yer Tutucusu 8"/>
          <p:cNvSpPr>
            <a:spLocks noGrp="1"/>
          </p:cNvSpPr>
          <p:nvPr>
            <p:ph type="sldNum" sz="quarter" idx="12"/>
          </p:nvPr>
        </p:nvSpPr>
        <p:spPr/>
        <p:txBody>
          <a:bodyPr/>
          <a:lstStyle/>
          <a:p>
            <a:fld id="{2980368C-8C33-40A0-AE12-C79D8B8014BE}" type="slidenum">
              <a:rPr lang="tr-TR" sz="1400" smtClean="0"/>
              <a:pPr/>
              <a:t>62</a:t>
            </a:fld>
            <a:endParaRPr lang="tr-TR" sz="1400" dirty="0"/>
          </a:p>
        </p:txBody>
      </p:sp>
      <p:sp>
        <p:nvSpPr>
          <p:cNvPr id="7" name="Content Placeholder 1"/>
          <p:cNvSpPr txBox="1">
            <a:spLocks/>
          </p:cNvSpPr>
          <p:nvPr/>
        </p:nvSpPr>
        <p:spPr>
          <a:xfrm>
            <a:off x="0" y="0"/>
            <a:ext cx="8352000" cy="756000"/>
          </a:xfrm>
          <a:prstGeom prst="rect">
            <a:avLst/>
          </a:prstGeom>
          <a:solidFill>
            <a:srgbClr val="FFFF66"/>
          </a:solidFill>
        </p:spPr>
        <p:txBody>
          <a:bodyPr vert="horz" lIns="91440" tIns="45720" rIns="91440" bIns="45720" rtlCol="0" anchor="ctr">
            <a:normAutofit fontScale="25000" lnSpcReduction="2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Font typeface="Arial" panose="020B0604020202020204" pitchFamily="34" charset="0"/>
              <a:buNone/>
              <a:defRPr/>
            </a:pPr>
            <a:endParaRPr lang="tr-TR" sz="2400" b="1" dirty="0" smtClean="0"/>
          </a:p>
          <a:p>
            <a:pPr marL="0" indent="0" algn="ctr">
              <a:buFont typeface="Arial" panose="020B0604020202020204" pitchFamily="34" charset="0"/>
              <a:buNone/>
              <a:defRPr/>
            </a:pPr>
            <a:endParaRPr lang="tr-TR" sz="2400" b="1" dirty="0" smtClean="0"/>
          </a:p>
          <a:p>
            <a:pPr marL="0" indent="0" algn="ctr">
              <a:buFont typeface="Arial" panose="020B0604020202020204" pitchFamily="34" charset="0"/>
              <a:buNone/>
              <a:defRPr/>
            </a:pPr>
            <a:r>
              <a:rPr lang="tr-TR" sz="9600" dirty="0" smtClean="0">
                <a:solidFill>
                  <a:srgbClr val="000099"/>
                </a:solidFill>
                <a:latin typeface="Arial Black" panose="020B0A04020102020204" pitchFamily="34" charset="0"/>
              </a:rPr>
              <a:t>2024 Projeksiyonu</a:t>
            </a:r>
          </a:p>
          <a:p>
            <a:pPr marL="0" indent="0" algn="ctr">
              <a:buFont typeface="Arial" panose="020B0604020202020204" pitchFamily="34" charset="0"/>
              <a:buNone/>
              <a:defRPr/>
            </a:pPr>
            <a:endParaRPr lang="tr-TR" altLang="tr-TR" sz="2600" b="1" dirty="0" smtClean="0"/>
          </a:p>
          <a:p>
            <a:pPr>
              <a:defRPr/>
            </a:pPr>
            <a:endParaRPr lang="tr-TR" altLang="tr-TR" sz="2400" b="1" dirty="0" smtClean="0">
              <a:solidFill>
                <a:srgbClr val="0070C0"/>
              </a:solidFill>
            </a:endParaRPr>
          </a:p>
        </p:txBody>
      </p:sp>
    </p:spTree>
    <p:extLst>
      <p:ext uri="{BB962C8B-B14F-4D97-AF65-F5344CB8AC3E}">
        <p14:creationId xmlns:p14="http://schemas.microsoft.com/office/powerpoint/2010/main" val="1962979750"/>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1"/>
          <p:cNvSpPr txBox="1">
            <a:spLocks/>
          </p:cNvSpPr>
          <p:nvPr/>
        </p:nvSpPr>
        <p:spPr>
          <a:xfrm>
            <a:off x="50385" y="830997"/>
            <a:ext cx="8748464" cy="5829448"/>
          </a:xfrm>
          <a:prstGeom prst="rect">
            <a:avLst/>
          </a:prstGeom>
        </p:spPr>
        <p:txBody>
          <a:bodyPr vert="horz" lIns="91440" tIns="45720" rIns="91440" bIns="45720" rtlCol="0">
            <a:normAutofit fontScale="85000" lnSpcReduction="2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285750" indent="-285750" algn="just"/>
            <a:r>
              <a:rPr lang="tr-TR" sz="2400" b="1" dirty="0"/>
              <a:t>BANKACILIK DÜZENLEME VE DENETLEME KURUMU (BDDK) VERİLERİNE GÖRE, 2017 SONUNDA 637 MİLYON TL OLAN ENERJİ SEKTÖRÜNDEKİ (ELEKTRİK, GAZ, SU KAYNAKLARI ÜRETİM VE DAĞITIM SANAYİ) TAKİPTEKİ KREDİ MİKTARI, 2018 SONUNDA 6 MİLYAR 322 MİLYON TL’YE YÜKSELDİ. ARTIŞ ORANI YÜZDE 892 OLDU.</a:t>
            </a:r>
            <a:endParaRPr lang="tr-TR" sz="2400" dirty="0"/>
          </a:p>
          <a:p>
            <a:pPr marL="285750" indent="-285750" algn="just"/>
            <a:r>
              <a:rPr lang="tr-TR" sz="2400" b="1" dirty="0"/>
              <a:t>GENEL TAKİPTEKİ KREDİLER ORANI AYNI DÖNEMDE YÜZDE </a:t>
            </a:r>
            <a:r>
              <a:rPr lang="tr-TR" sz="2400" b="1" dirty="0" smtClean="0"/>
              <a:t>2,95’TEN </a:t>
            </a:r>
            <a:r>
              <a:rPr lang="tr-TR" sz="2400" b="1" dirty="0"/>
              <a:t>YÜZDE </a:t>
            </a:r>
            <a:r>
              <a:rPr lang="tr-TR" sz="2400" b="1" dirty="0" smtClean="0"/>
              <a:t>3,87’YE </a:t>
            </a:r>
            <a:r>
              <a:rPr lang="tr-TR" sz="2400" b="1" dirty="0"/>
              <a:t>YÜKSELİRKEN, ENERJİ SEKTÖRÜNDEKİ TAKİPTEKİ KREDİLER BU DÖNEMDE YÜZDE </a:t>
            </a:r>
            <a:r>
              <a:rPr lang="tr-TR" sz="2400" b="1" dirty="0" smtClean="0"/>
              <a:t>0,45’TEN </a:t>
            </a:r>
            <a:r>
              <a:rPr lang="tr-TR" sz="2400" b="1" dirty="0"/>
              <a:t>YÜZDE </a:t>
            </a:r>
            <a:r>
              <a:rPr lang="tr-TR" sz="2400" b="1" dirty="0" smtClean="0"/>
              <a:t>3,4’E </a:t>
            </a:r>
            <a:r>
              <a:rPr lang="tr-TR" sz="2400" b="1" dirty="0"/>
              <a:t>YÜKSELDİ.</a:t>
            </a:r>
            <a:r>
              <a:rPr lang="tr-TR" sz="2400" dirty="0"/>
              <a:t> </a:t>
            </a:r>
            <a:r>
              <a:rPr lang="tr-TR" sz="2400" b="1" dirty="0"/>
              <a:t>TL’NİN DOLAR KARŞISINDAKİ REKOR DEĞER KAYBINDAN EN ÇOK ETKİLENENLERİN BAŞINDA GELEN ENERJİ SEKTÖRÜ, 2018’DE KREDİ BORÇLARININ YENİDEN YAPILANDIRILMASI İÇİN BANKALARIN KAPISINI ÇALDI. ELEKTRİK ÜRETİCİLERİ DERNEĞİ (EÜD) BAŞKANI CEM AŞIK, TEMMUZDAKİ KUR YÜKSELİŞİ SIRASINDA YAPTIĞI AÇIKLAMADA, SEKTÖRÜN YILDA 3 MİLYAR DOLAR KREDİ GERİ ÖDEMESİ OLDUĞUNU ANCAK NAKİT GELİRİN 500 MİLYON DOLAR OLDUĞU BELİRTEREK MALİ DURUMDAKİ ZORLUĞA İŞARET ETMİŞTİ. </a:t>
            </a:r>
          </a:p>
          <a:p>
            <a:pPr marL="285750" indent="-285750" algn="just"/>
            <a:r>
              <a:rPr lang="tr-TR" sz="2400" b="1" dirty="0"/>
              <a:t>ENERJİ SEKTÖRÜNDE 2003-2018 DÖNEMİNDE 95 MİLYAR DOLARLIK YATIRIM YAPILDIĞI, YATIRIMLAR İÇİN ALINAN KREDİLERİN BÜYÜK KISMININ DÖVİZ CİNSİNDEN OLDUĞU BİLİNİYOR. BDDK VERİLERİNE GÖRE, ARALIK 2018 İTİBARIYLA ENERJİ ŞİRKETLERİNİN TÜRK BANKALARINA 34 MİLYAR DOLARLIK KREDİ BORCU BULUNUYOR. SEKTÖRDEKİ KÂRLILIĞIN AZALMASI NEDENİYLE, ALMAN ENERJİ ŞİRKETİ EWE AG İLE AVUSTARYALI ENERJİ ŞİRKETİ OMV, TÜRKİYE’DEKİ VARLIKLARINI SATMA KARARI ALDI VE UYGULADILAR</a:t>
            </a:r>
            <a:r>
              <a:rPr lang="tr-TR" sz="2400" b="1" i="1" dirty="0"/>
              <a:t>.  </a:t>
            </a:r>
            <a:r>
              <a:rPr lang="tr-TR" sz="2400" b="1" i="1" dirty="0">
                <a:solidFill>
                  <a:srgbClr val="000099"/>
                </a:solidFill>
              </a:rPr>
              <a:t>(Cumhuriyet  6.2.2019)</a:t>
            </a:r>
            <a:endParaRPr lang="tr-TR" sz="2400" dirty="0">
              <a:solidFill>
                <a:srgbClr val="000099"/>
              </a:solidFill>
            </a:endParaRPr>
          </a:p>
          <a:p>
            <a:endParaRPr lang="tr-TR" sz="1800" b="1" dirty="0"/>
          </a:p>
        </p:txBody>
      </p:sp>
      <p:sp>
        <p:nvSpPr>
          <p:cNvPr id="5" name="1 Başlık"/>
          <p:cNvSpPr txBox="1">
            <a:spLocks/>
          </p:cNvSpPr>
          <p:nvPr/>
        </p:nvSpPr>
        <p:spPr bwMode="auto">
          <a:xfrm>
            <a:off x="0" y="0"/>
            <a:ext cx="8352000" cy="830997"/>
          </a:xfrm>
          <a:prstGeom prst="rect">
            <a:avLst/>
          </a:prstGeom>
          <a:solidFill>
            <a:srgbClr val="FFFF66"/>
          </a:solidFill>
          <a:ln w="9525">
            <a:noFill/>
            <a:miter lim="800000"/>
            <a:headEnd/>
            <a:tailEnd/>
          </a:ln>
        </p:spPr>
        <p:txBody>
          <a:bodyPr vert="horz" wrap="square" lIns="91440" tIns="45720" rIns="91440" bIns="45720" numCol="1" anchor="t" anchorCtr="0" compatLnSpc="1">
            <a:prstTxWarp prst="textNoShape">
              <a:avLst/>
            </a:prstTxWarp>
            <a:spAutoFit/>
          </a:bodyPr>
          <a:lstStyle/>
          <a:p>
            <a:pPr algn="ctr"/>
            <a:r>
              <a:rPr lang="tr-TR" sz="2400" dirty="0">
                <a:solidFill>
                  <a:srgbClr val="000099"/>
                </a:solidFill>
                <a:latin typeface="Arial Black" panose="020B0A04020102020204" pitchFamily="34" charset="0"/>
              </a:rPr>
              <a:t>Enerji Sektöründe Takipteki Krediler </a:t>
            </a:r>
            <a:r>
              <a:rPr lang="tr-TR" sz="2400" dirty="0" smtClean="0">
                <a:solidFill>
                  <a:srgbClr val="000099"/>
                </a:solidFill>
                <a:latin typeface="Arial Black" panose="020B0A04020102020204" pitchFamily="34" charset="0"/>
              </a:rPr>
              <a:t>Artıyor</a:t>
            </a:r>
            <a:r>
              <a:rPr lang="tr-TR" sz="2400" dirty="0">
                <a:solidFill>
                  <a:srgbClr val="000099"/>
                </a:solidFill>
                <a:latin typeface="Arial Black" panose="020B0A04020102020204" pitchFamily="34" charset="0"/>
              </a:rPr>
              <a:t>,</a:t>
            </a:r>
          </a:p>
          <a:p>
            <a:pPr algn="ctr"/>
            <a:r>
              <a:rPr lang="tr-TR" sz="2400" dirty="0">
                <a:solidFill>
                  <a:srgbClr val="000099"/>
                </a:solidFill>
                <a:latin typeface="Arial Black" panose="020B0A04020102020204" pitchFamily="34" charset="0"/>
              </a:rPr>
              <a:t>Şirketler El </a:t>
            </a:r>
            <a:r>
              <a:rPr lang="tr-TR" sz="2400" dirty="0" smtClean="0">
                <a:solidFill>
                  <a:srgbClr val="000099"/>
                </a:solidFill>
                <a:latin typeface="Arial Black" panose="020B0A04020102020204" pitchFamily="34" charset="0"/>
              </a:rPr>
              <a:t>Değiştiriyor (1)</a:t>
            </a:r>
            <a:endParaRPr lang="tr-TR" sz="2400" dirty="0">
              <a:solidFill>
                <a:srgbClr val="000099"/>
              </a:solidFill>
              <a:latin typeface="Arial Black" panose="020B0A04020102020204" pitchFamily="34" charset="0"/>
            </a:endParaRPr>
          </a:p>
        </p:txBody>
      </p:sp>
      <p:sp>
        <p:nvSpPr>
          <p:cNvPr id="9" name="Slayt Numarası Yer Tutucusu 8"/>
          <p:cNvSpPr>
            <a:spLocks noGrp="1"/>
          </p:cNvSpPr>
          <p:nvPr>
            <p:ph type="sldNum" sz="quarter" idx="12"/>
          </p:nvPr>
        </p:nvSpPr>
        <p:spPr>
          <a:xfrm>
            <a:off x="8604448" y="6381328"/>
            <a:ext cx="515802" cy="437133"/>
          </a:xfrm>
        </p:spPr>
        <p:txBody>
          <a:bodyPr/>
          <a:lstStyle/>
          <a:p>
            <a:fld id="{2980368C-8C33-40A0-AE12-C79D8B8014BE}" type="slidenum">
              <a:rPr lang="tr-TR" sz="1400" smtClean="0"/>
              <a:pPr/>
              <a:t>63</a:t>
            </a:fld>
            <a:endParaRPr lang="tr-TR" sz="1400" dirty="0"/>
          </a:p>
        </p:txBody>
      </p:sp>
    </p:spTree>
    <p:extLst>
      <p:ext uri="{BB962C8B-B14F-4D97-AF65-F5344CB8AC3E}">
        <p14:creationId xmlns:p14="http://schemas.microsoft.com/office/powerpoint/2010/main" val="3864158677"/>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1"/>
          <p:cNvSpPr txBox="1">
            <a:spLocks/>
          </p:cNvSpPr>
          <p:nvPr/>
        </p:nvSpPr>
        <p:spPr>
          <a:xfrm>
            <a:off x="251519" y="980727"/>
            <a:ext cx="8610829" cy="5679717"/>
          </a:xfrm>
          <a:prstGeom prst="rect">
            <a:avLst/>
          </a:prstGeom>
        </p:spPr>
        <p:txBody>
          <a:bodyPr vert="horz" lIns="91440" tIns="45720" rIns="91440" bIns="45720" rtlCol="0">
            <a:normAutofit fontScale="92500" lnSpcReduction="2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just">
              <a:buNone/>
            </a:pPr>
            <a:r>
              <a:rPr lang="tr-TR" sz="2400" b="1" dirty="0" smtClean="0"/>
              <a:t>Garanti Bankası Genel Müdür Yardımcısı Ebru Dildar </a:t>
            </a:r>
            <a:r>
              <a:rPr lang="tr-TR" sz="2400" b="1" dirty="0" err="1" smtClean="0"/>
              <a:t>Edin’in</a:t>
            </a:r>
            <a:r>
              <a:rPr lang="tr-TR" sz="2400" b="1" dirty="0" smtClean="0"/>
              <a:t> Açıklamaları:</a:t>
            </a:r>
          </a:p>
          <a:p>
            <a:pPr algn="just"/>
            <a:r>
              <a:rPr lang="tr-TR" sz="2400" b="1" i="1" dirty="0" smtClean="0"/>
              <a:t>"Elektrik </a:t>
            </a:r>
            <a:r>
              <a:rPr lang="tr-TR" sz="2400" b="1" i="1" dirty="0"/>
              <a:t>üretim </a:t>
            </a:r>
            <a:r>
              <a:rPr lang="tr-TR" sz="2400" b="1" i="1" dirty="0" smtClean="0"/>
              <a:t>sektörüne 2002'den </a:t>
            </a:r>
            <a:r>
              <a:rPr lang="tr-TR" sz="2400" b="1" i="1" dirty="0"/>
              <a:t>bu yana 85 milyar dolarlık yatırım yapıldı, bu yatırımın 25 milyar dolarının öz sermayeden karşılandı</a:t>
            </a:r>
            <a:r>
              <a:rPr lang="tr-TR" sz="2400" b="1" i="1" dirty="0" smtClean="0"/>
              <a:t>. Yatırımın </a:t>
            </a:r>
            <a:r>
              <a:rPr lang="tr-TR" sz="2400" b="1" i="1" dirty="0"/>
              <a:t>kalan 60 milyar dolarlık kısmı ise kredilerle gerçekleştirildi. Bu 60 milyar dolarlık kısmın 20 milyar doları ödendi, 40 milyar dolarlık mevcut risk söz konusu. Bu miktar içerisinde 11 milyar dolarlık bir yapılandırma portföyü olduğunu, bu miktara bazı dağıtım şirketlerini de kattığımızda enerjideki toplam yapılandırma portföyünün 13 milyar dolar olduğunu söyleyebiliriz. 2017-2018'de 13 milyar doların 4 milyar dolarını yapılandırdık. Yerli kömür, gaz ve bazı hidroelektrik santrallerinde bu yapılandırmaları gerçekleştirdik</a:t>
            </a:r>
            <a:r>
              <a:rPr lang="tr-TR" sz="2400" b="1" i="1" dirty="0" smtClean="0"/>
              <a:t>."</a:t>
            </a:r>
            <a:endParaRPr lang="tr-TR" sz="2400" b="1" i="1" dirty="0"/>
          </a:p>
          <a:p>
            <a:pPr algn="just"/>
            <a:r>
              <a:rPr lang="tr-TR" sz="2400" b="1" dirty="0" smtClean="0"/>
              <a:t>Edin, mevcut </a:t>
            </a:r>
            <a:r>
              <a:rPr lang="tr-TR" sz="2400" b="1" dirty="0"/>
              <a:t>durumda 7-8 milyar dolar civarında yapılandırılması beklenen proje olduğunu ve yatırımcılarla bazı projelerde anlaştıklarını ifade ederek, bu yıl içinde bu yapılandırılmaların tamamlanabileceğini dile getirdi</a:t>
            </a:r>
          </a:p>
          <a:p>
            <a:pPr algn="just"/>
            <a:r>
              <a:rPr lang="tr-TR" sz="2400" b="1" dirty="0"/>
              <a:t>Edin, bazı doğal gaz santrallerinin verimliliklerinin düşük olduğunu ve tam kapasite çalışmadığını ancak gün içinde "pik enerji talebinin" karşılanması anlamında bu santrallerin oldukça önemli rolü bulunduğunu belirtti.</a:t>
            </a:r>
          </a:p>
          <a:p>
            <a:endParaRPr lang="tr-TR" sz="1800" b="1" dirty="0"/>
          </a:p>
        </p:txBody>
      </p:sp>
      <p:sp>
        <p:nvSpPr>
          <p:cNvPr id="5" name="1 Başlık"/>
          <p:cNvSpPr txBox="1">
            <a:spLocks/>
          </p:cNvSpPr>
          <p:nvPr/>
        </p:nvSpPr>
        <p:spPr bwMode="auto">
          <a:xfrm>
            <a:off x="0" y="0"/>
            <a:ext cx="8352000" cy="830997"/>
          </a:xfrm>
          <a:prstGeom prst="rect">
            <a:avLst/>
          </a:prstGeom>
          <a:solidFill>
            <a:srgbClr val="FFFF66"/>
          </a:solidFill>
          <a:ln w="9525">
            <a:noFill/>
            <a:miter lim="800000"/>
            <a:headEnd/>
            <a:tailEnd/>
          </a:ln>
        </p:spPr>
        <p:txBody>
          <a:bodyPr vert="horz" wrap="square" lIns="91440" tIns="45720" rIns="91440" bIns="45720" numCol="1" anchor="t" anchorCtr="0" compatLnSpc="1">
            <a:prstTxWarp prst="textNoShape">
              <a:avLst/>
            </a:prstTxWarp>
            <a:spAutoFit/>
          </a:bodyPr>
          <a:lstStyle/>
          <a:p>
            <a:pPr algn="ctr"/>
            <a:r>
              <a:rPr lang="tr-TR" sz="2400" dirty="0">
                <a:solidFill>
                  <a:srgbClr val="000099"/>
                </a:solidFill>
                <a:latin typeface="Arial Black" panose="020B0A04020102020204" pitchFamily="34" charset="0"/>
              </a:rPr>
              <a:t>Enerji Sektöründe Takipteki Krediler </a:t>
            </a:r>
            <a:r>
              <a:rPr lang="tr-TR" sz="2400" dirty="0" smtClean="0">
                <a:solidFill>
                  <a:srgbClr val="000099"/>
                </a:solidFill>
                <a:latin typeface="Arial Black" panose="020B0A04020102020204" pitchFamily="34" charset="0"/>
              </a:rPr>
              <a:t>Artıyor</a:t>
            </a:r>
            <a:r>
              <a:rPr lang="tr-TR" sz="2400" dirty="0">
                <a:solidFill>
                  <a:srgbClr val="000099"/>
                </a:solidFill>
                <a:latin typeface="Arial Black" panose="020B0A04020102020204" pitchFamily="34" charset="0"/>
              </a:rPr>
              <a:t>,</a:t>
            </a:r>
          </a:p>
          <a:p>
            <a:pPr algn="ctr"/>
            <a:r>
              <a:rPr lang="tr-TR" sz="2400" dirty="0">
                <a:solidFill>
                  <a:srgbClr val="000099"/>
                </a:solidFill>
                <a:latin typeface="Arial Black" panose="020B0A04020102020204" pitchFamily="34" charset="0"/>
              </a:rPr>
              <a:t>Şirketler El </a:t>
            </a:r>
            <a:r>
              <a:rPr lang="tr-TR" sz="2400" dirty="0" smtClean="0">
                <a:solidFill>
                  <a:srgbClr val="000099"/>
                </a:solidFill>
                <a:latin typeface="Arial Black" panose="020B0A04020102020204" pitchFamily="34" charset="0"/>
              </a:rPr>
              <a:t>Değiştiriyor (2)</a:t>
            </a:r>
            <a:endParaRPr lang="tr-TR" sz="2400" dirty="0">
              <a:solidFill>
                <a:srgbClr val="000099"/>
              </a:solidFill>
              <a:latin typeface="Arial Black" panose="020B0A04020102020204" pitchFamily="34" charset="0"/>
            </a:endParaRPr>
          </a:p>
        </p:txBody>
      </p:sp>
      <p:sp>
        <p:nvSpPr>
          <p:cNvPr id="9" name="Slayt Numarası Yer Tutucusu 8"/>
          <p:cNvSpPr>
            <a:spLocks noGrp="1"/>
          </p:cNvSpPr>
          <p:nvPr>
            <p:ph type="sldNum" sz="quarter" idx="12"/>
          </p:nvPr>
        </p:nvSpPr>
        <p:spPr>
          <a:xfrm>
            <a:off x="8604448" y="6381328"/>
            <a:ext cx="515802" cy="437133"/>
          </a:xfrm>
        </p:spPr>
        <p:txBody>
          <a:bodyPr/>
          <a:lstStyle/>
          <a:p>
            <a:fld id="{2980368C-8C33-40A0-AE12-C79D8B8014BE}" type="slidenum">
              <a:rPr lang="tr-TR" sz="1400" smtClean="0"/>
              <a:pPr/>
              <a:t>64</a:t>
            </a:fld>
            <a:endParaRPr lang="tr-TR" sz="1400" dirty="0"/>
          </a:p>
        </p:txBody>
      </p:sp>
    </p:spTree>
    <p:extLst>
      <p:ext uri="{BB962C8B-B14F-4D97-AF65-F5344CB8AC3E}">
        <p14:creationId xmlns:p14="http://schemas.microsoft.com/office/powerpoint/2010/main" val="479285989"/>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1"/>
          <p:cNvSpPr txBox="1">
            <a:spLocks/>
          </p:cNvSpPr>
          <p:nvPr/>
        </p:nvSpPr>
        <p:spPr>
          <a:xfrm>
            <a:off x="179512" y="1124743"/>
            <a:ext cx="8682837" cy="5535701"/>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just"/>
            <a:r>
              <a:rPr lang="tr-TR" sz="2400" b="1" i="1" dirty="0"/>
              <a:t>"Bu santrallerden bazıları şu an faiz ödemelerini yapabilecek kadar bile para kazanamıyorlar, o yüzden bu santralleri piyasa toparlayana kadar 3-4 yıl bir platforma taşıyıp yaşamlarını sürdürmelerini sağlamak gerekiyor. Bankalar bir fon kurarak bu varlıkları değerli hale getirebilir. Enerji sektöründe bu şekilde bankaların devralabileceği bazı gaz santralleri mevcut."</a:t>
            </a:r>
          </a:p>
          <a:p>
            <a:pPr algn="just"/>
            <a:r>
              <a:rPr lang="tr-TR" sz="2400" b="1" dirty="0" smtClean="0"/>
              <a:t>Gaz </a:t>
            </a:r>
            <a:r>
              <a:rPr lang="tr-TR" sz="2400" b="1" dirty="0"/>
              <a:t>santrallerinin devreden çıkması ihtimalinde sektöre maliyetinin çok daha fazla olacağı ve elektrik fiyatlarının yükselebileceği öne süren Edin, şu anda yeni santral yatırımı yapılmadığını ve enerji talebinin artması durumunda Türkiye'nin 2022-2023 döneminde tekrar yatırım ihtiyacı olacağını </a:t>
            </a:r>
            <a:r>
              <a:rPr lang="tr-TR" sz="2400" b="1" dirty="0" smtClean="0"/>
              <a:t>anlattı</a:t>
            </a:r>
          </a:p>
          <a:p>
            <a:pPr algn="just"/>
            <a:endParaRPr lang="tr-TR" sz="2000" b="1" dirty="0"/>
          </a:p>
          <a:p>
            <a:pPr algn="just"/>
            <a:endParaRPr lang="tr-TR" sz="2000" b="1" dirty="0"/>
          </a:p>
        </p:txBody>
      </p:sp>
      <p:sp>
        <p:nvSpPr>
          <p:cNvPr id="5" name="1 Başlık"/>
          <p:cNvSpPr txBox="1">
            <a:spLocks/>
          </p:cNvSpPr>
          <p:nvPr/>
        </p:nvSpPr>
        <p:spPr bwMode="auto">
          <a:xfrm>
            <a:off x="0" y="0"/>
            <a:ext cx="8352000" cy="830997"/>
          </a:xfrm>
          <a:prstGeom prst="rect">
            <a:avLst/>
          </a:prstGeom>
          <a:solidFill>
            <a:srgbClr val="FFFF66"/>
          </a:solidFill>
          <a:ln w="9525">
            <a:noFill/>
            <a:miter lim="800000"/>
            <a:headEnd/>
            <a:tailEnd/>
          </a:ln>
        </p:spPr>
        <p:txBody>
          <a:bodyPr vert="horz" wrap="square" lIns="91440" tIns="45720" rIns="91440" bIns="45720" numCol="1" anchor="t" anchorCtr="0" compatLnSpc="1">
            <a:prstTxWarp prst="textNoShape">
              <a:avLst/>
            </a:prstTxWarp>
            <a:spAutoFit/>
          </a:bodyPr>
          <a:lstStyle/>
          <a:p>
            <a:pPr algn="ctr"/>
            <a:r>
              <a:rPr lang="tr-TR" sz="2400" dirty="0">
                <a:solidFill>
                  <a:srgbClr val="000099"/>
                </a:solidFill>
                <a:latin typeface="Arial Black" panose="020B0A04020102020204" pitchFamily="34" charset="0"/>
              </a:rPr>
              <a:t>Enerji Sektöründe Takipteki Krediler </a:t>
            </a:r>
            <a:r>
              <a:rPr lang="tr-TR" sz="2400" dirty="0" smtClean="0">
                <a:solidFill>
                  <a:srgbClr val="000099"/>
                </a:solidFill>
                <a:latin typeface="Arial Black" panose="020B0A04020102020204" pitchFamily="34" charset="0"/>
              </a:rPr>
              <a:t>Artıyor</a:t>
            </a:r>
            <a:r>
              <a:rPr lang="tr-TR" sz="2400" dirty="0">
                <a:solidFill>
                  <a:srgbClr val="000099"/>
                </a:solidFill>
                <a:latin typeface="Arial Black" panose="020B0A04020102020204" pitchFamily="34" charset="0"/>
              </a:rPr>
              <a:t>,</a:t>
            </a:r>
          </a:p>
          <a:p>
            <a:pPr algn="ctr"/>
            <a:r>
              <a:rPr lang="tr-TR" sz="2400" dirty="0">
                <a:solidFill>
                  <a:srgbClr val="000099"/>
                </a:solidFill>
                <a:latin typeface="Arial Black" panose="020B0A04020102020204" pitchFamily="34" charset="0"/>
              </a:rPr>
              <a:t>Şirketler El </a:t>
            </a:r>
            <a:r>
              <a:rPr lang="tr-TR" sz="2400" dirty="0" smtClean="0">
                <a:solidFill>
                  <a:srgbClr val="000099"/>
                </a:solidFill>
                <a:latin typeface="Arial Black" panose="020B0A04020102020204" pitchFamily="34" charset="0"/>
              </a:rPr>
              <a:t>Değiştiriyor (3)</a:t>
            </a:r>
            <a:endParaRPr lang="tr-TR" sz="2400" dirty="0">
              <a:solidFill>
                <a:srgbClr val="000099"/>
              </a:solidFill>
              <a:latin typeface="Arial Black" panose="020B0A04020102020204" pitchFamily="34" charset="0"/>
            </a:endParaRPr>
          </a:p>
        </p:txBody>
      </p:sp>
      <p:sp>
        <p:nvSpPr>
          <p:cNvPr id="9" name="Slayt Numarası Yer Tutucusu 8"/>
          <p:cNvSpPr>
            <a:spLocks noGrp="1"/>
          </p:cNvSpPr>
          <p:nvPr>
            <p:ph type="sldNum" sz="quarter" idx="12"/>
          </p:nvPr>
        </p:nvSpPr>
        <p:spPr>
          <a:xfrm>
            <a:off x="8604448" y="6381328"/>
            <a:ext cx="515802" cy="437133"/>
          </a:xfrm>
        </p:spPr>
        <p:txBody>
          <a:bodyPr/>
          <a:lstStyle/>
          <a:p>
            <a:fld id="{2980368C-8C33-40A0-AE12-C79D8B8014BE}" type="slidenum">
              <a:rPr lang="tr-TR" sz="1400" smtClean="0"/>
              <a:pPr/>
              <a:t>65</a:t>
            </a:fld>
            <a:endParaRPr lang="tr-TR" sz="1400" dirty="0"/>
          </a:p>
        </p:txBody>
      </p:sp>
      <p:sp>
        <p:nvSpPr>
          <p:cNvPr id="7" name="Dikdörtgen 6"/>
          <p:cNvSpPr/>
          <p:nvPr/>
        </p:nvSpPr>
        <p:spPr>
          <a:xfrm>
            <a:off x="482609" y="5673442"/>
            <a:ext cx="8379740" cy="707886"/>
          </a:xfrm>
          <a:prstGeom prst="rect">
            <a:avLst/>
          </a:prstGeom>
        </p:spPr>
        <p:txBody>
          <a:bodyPr wrap="square">
            <a:spAutoFit/>
          </a:bodyPr>
          <a:lstStyle/>
          <a:p>
            <a:r>
              <a:rPr lang="tr-TR" sz="2000" dirty="0">
                <a:solidFill>
                  <a:srgbClr val="1155CC"/>
                </a:solidFill>
                <a:hlinkClick r:id="rId2"/>
              </a:rPr>
              <a:t>https://yesilekonomi.com/elektrik-sektorunde-yapilandirilan-kredi-tutari-20-milyar-dolari-asacak/</a:t>
            </a:r>
            <a:endParaRPr lang="tr-TR" sz="2000" dirty="0"/>
          </a:p>
        </p:txBody>
      </p:sp>
    </p:spTree>
    <p:extLst>
      <p:ext uri="{BB962C8B-B14F-4D97-AF65-F5344CB8AC3E}">
        <p14:creationId xmlns:p14="http://schemas.microsoft.com/office/powerpoint/2010/main" val="207046952"/>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1"/>
          <p:cNvSpPr txBox="1">
            <a:spLocks/>
          </p:cNvSpPr>
          <p:nvPr/>
        </p:nvSpPr>
        <p:spPr>
          <a:xfrm>
            <a:off x="395536" y="830997"/>
            <a:ext cx="8352928" cy="5829448"/>
          </a:xfrm>
          <a:prstGeom prst="rect">
            <a:avLst/>
          </a:prstGeom>
        </p:spPr>
        <p:txBody>
          <a:bodyPr vert="horz" lIns="91440" tIns="45720" rIns="91440" bIns="45720" rtlCol="0">
            <a:normAutofit fontScale="92500" lnSpcReduction="2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tr-TR" sz="2400" b="1" dirty="0" err="1" smtClean="0"/>
              <a:t>Limak</a:t>
            </a:r>
            <a:r>
              <a:rPr lang="tr-TR" sz="2400" b="1" dirty="0" smtClean="0"/>
              <a:t> Enerji Grubu CEO’su Birol Ergüven:</a:t>
            </a:r>
          </a:p>
          <a:p>
            <a:pPr algn="just"/>
            <a:r>
              <a:rPr lang="tr-TR" sz="2400" b="1" i="1" dirty="0" smtClean="0">
                <a:solidFill>
                  <a:srgbClr val="7030A0"/>
                </a:solidFill>
              </a:rPr>
              <a:t>“</a:t>
            </a:r>
            <a:r>
              <a:rPr lang="tr-TR" sz="2400" b="1" i="1" dirty="0">
                <a:solidFill>
                  <a:srgbClr val="7030A0"/>
                </a:solidFill>
              </a:rPr>
              <a:t>Gelecek beş yılı öngöremiyorum</a:t>
            </a:r>
            <a:r>
              <a:rPr lang="tr-TR" sz="2400" b="1" i="1" dirty="0" smtClean="0">
                <a:solidFill>
                  <a:srgbClr val="7030A0"/>
                </a:solidFill>
              </a:rPr>
              <a:t>. Sektördeki </a:t>
            </a:r>
            <a:r>
              <a:rPr lang="tr-TR" sz="2400" b="1" i="1" dirty="0">
                <a:solidFill>
                  <a:srgbClr val="7030A0"/>
                </a:solidFill>
              </a:rPr>
              <a:t>temel sorun sürekli arz artışına rağmen  elektrik talebi </a:t>
            </a:r>
            <a:r>
              <a:rPr lang="tr-TR" sz="2400" b="1" i="1" dirty="0" smtClean="0">
                <a:solidFill>
                  <a:srgbClr val="7030A0"/>
                </a:solidFill>
              </a:rPr>
              <a:t>TEİAŞ’ın </a:t>
            </a:r>
            <a:r>
              <a:rPr lang="tr-TR" sz="2400" b="1" i="1" dirty="0">
                <a:solidFill>
                  <a:srgbClr val="7030A0"/>
                </a:solidFill>
              </a:rPr>
              <a:t>tahminlerine uygun şekilde </a:t>
            </a:r>
            <a:r>
              <a:rPr lang="tr-TR" sz="2400" b="1" i="1" dirty="0" smtClean="0">
                <a:solidFill>
                  <a:srgbClr val="7030A0"/>
                </a:solidFill>
              </a:rPr>
              <a:t>artmadı, </a:t>
            </a:r>
            <a:r>
              <a:rPr lang="tr-TR" sz="2400" b="1" i="1" dirty="0">
                <a:solidFill>
                  <a:srgbClr val="7030A0"/>
                </a:solidFill>
              </a:rPr>
              <a:t>bu nedenle oluşan düşük fiyat  yatırımları olumsuz etkiledi. Sürekli yeni kanunlar ve düzenlemeler ile zamanla kararlar içinde kaybolundu, aslında </a:t>
            </a:r>
            <a:r>
              <a:rPr lang="tr-TR" sz="2400" b="1" i="1" dirty="0" smtClean="0">
                <a:solidFill>
                  <a:srgbClr val="7030A0"/>
                </a:solidFill>
              </a:rPr>
              <a:t>her şey </a:t>
            </a:r>
            <a:r>
              <a:rPr lang="tr-TR" sz="2400" b="1" i="1" dirty="0">
                <a:solidFill>
                  <a:srgbClr val="7030A0"/>
                </a:solidFill>
              </a:rPr>
              <a:t>çok basit </a:t>
            </a:r>
            <a:r>
              <a:rPr lang="tr-TR" sz="2400" b="1" i="1" dirty="0" smtClean="0">
                <a:solidFill>
                  <a:srgbClr val="7030A0"/>
                </a:solidFill>
              </a:rPr>
              <a:t>ama, </a:t>
            </a:r>
            <a:r>
              <a:rPr lang="tr-TR" sz="2400" b="1" i="1" dirty="0">
                <a:solidFill>
                  <a:srgbClr val="7030A0"/>
                </a:solidFill>
              </a:rPr>
              <a:t>karmaşıklaştırıldığı zaman düzeltmek için daha fazla müdahale ediliyor ve </a:t>
            </a:r>
            <a:r>
              <a:rPr lang="tr-TR" sz="2400" b="1" i="1" dirty="0" smtClean="0">
                <a:solidFill>
                  <a:srgbClr val="7030A0"/>
                </a:solidFill>
              </a:rPr>
              <a:t>böylelikle </a:t>
            </a:r>
            <a:r>
              <a:rPr lang="tr-TR" sz="2400" b="1" i="1" dirty="0">
                <a:solidFill>
                  <a:srgbClr val="7030A0"/>
                </a:solidFill>
              </a:rPr>
              <a:t>de tamamen istikrarsız bir yapıya doğru gidiliyor</a:t>
            </a:r>
            <a:r>
              <a:rPr lang="tr-TR" sz="2400" b="1" i="1" dirty="0" smtClean="0">
                <a:solidFill>
                  <a:srgbClr val="7030A0"/>
                </a:solidFill>
              </a:rPr>
              <a:t>.”</a:t>
            </a:r>
            <a:endParaRPr lang="tr-TR" sz="2000" u="sng" dirty="0" smtClean="0">
              <a:solidFill>
                <a:srgbClr val="7030A0"/>
              </a:solidFill>
              <a:hlinkClick r:id=""/>
            </a:endParaRPr>
          </a:p>
          <a:p>
            <a:pPr marL="0" indent="0">
              <a:buNone/>
            </a:pPr>
            <a:r>
              <a:rPr lang="tr-TR" sz="2000" u="sng" dirty="0" smtClean="0">
                <a:solidFill>
                  <a:srgbClr val="7030A0"/>
                </a:solidFill>
                <a:hlinkClick r:id=""/>
              </a:rPr>
              <a:t>https</a:t>
            </a:r>
            <a:r>
              <a:rPr lang="tr-TR" sz="2000" u="sng" dirty="0">
                <a:solidFill>
                  <a:srgbClr val="7030A0"/>
                </a:solidFill>
                <a:hlinkClick r:id="rId2"/>
              </a:rPr>
              <a:t>://</a:t>
            </a:r>
            <a:r>
              <a:rPr lang="tr-TR" sz="2000" u="sng" dirty="0" smtClean="0">
                <a:solidFill>
                  <a:srgbClr val="7030A0"/>
                </a:solidFill>
                <a:hlinkClick r:id="rId2"/>
              </a:rPr>
              <a:t>yesilekonomi.com/birol-erguven-gelecek-bes-yili-ongoremiyorum/web</a:t>
            </a:r>
          </a:p>
          <a:p>
            <a:pPr algn="just"/>
            <a:r>
              <a:rPr lang="tr-TR" sz="2400" b="1" i="1" dirty="0"/>
              <a:t>“ Türkiye’de ciddi bir kurulum kapasitesi gerçekleşti. Tüketici tarifesiyle bu kadar oynamamalıyız. Hiçbir şey olmamış gibi davranarak enerji piyasasındaki durumları düzeltemeyiz. Emir ve talimatın olduğu yerde hesap yapmaya gerek yok. Elektrik talebini karşılamak için ne kadar yatırım gerektiği, fiyatların nasıl aşağı çekileceği, nasıl çevreye daha az zarar verileceği konularındaki farkındalık iyice arttı. Bu kadar yatırımı yapan özel sektör borçlarını ödeyemeyecek.”</a:t>
            </a:r>
          </a:p>
          <a:p>
            <a:pPr marL="0" indent="0">
              <a:buNone/>
            </a:pPr>
            <a:r>
              <a:rPr lang="tr-TR" sz="1800" dirty="0" smtClean="0">
                <a:solidFill>
                  <a:srgbClr val="0000FF"/>
                </a:solidFill>
              </a:rPr>
              <a:t>ISTRADE 2019, TEBA Haber 1916, 06.05.2019</a:t>
            </a:r>
            <a:endParaRPr lang="tr-TR" sz="1800" b="1" dirty="0">
              <a:solidFill>
                <a:srgbClr val="0000FF"/>
              </a:solidFill>
            </a:endParaRPr>
          </a:p>
        </p:txBody>
      </p:sp>
      <p:sp>
        <p:nvSpPr>
          <p:cNvPr id="5" name="1 Başlık"/>
          <p:cNvSpPr txBox="1">
            <a:spLocks/>
          </p:cNvSpPr>
          <p:nvPr/>
        </p:nvSpPr>
        <p:spPr bwMode="auto">
          <a:xfrm>
            <a:off x="7020" y="0"/>
            <a:ext cx="8352000" cy="830997"/>
          </a:xfrm>
          <a:prstGeom prst="rect">
            <a:avLst/>
          </a:prstGeom>
          <a:solidFill>
            <a:srgbClr val="FFFF66"/>
          </a:solidFill>
          <a:ln w="9525">
            <a:noFill/>
            <a:miter lim="800000"/>
            <a:headEnd/>
            <a:tailEnd/>
          </a:ln>
        </p:spPr>
        <p:txBody>
          <a:bodyPr vert="horz" wrap="square" lIns="91440" tIns="45720" rIns="91440" bIns="45720" numCol="1" anchor="t" anchorCtr="0" compatLnSpc="1">
            <a:prstTxWarp prst="textNoShape">
              <a:avLst/>
            </a:prstTxWarp>
            <a:spAutoFit/>
          </a:bodyPr>
          <a:lstStyle/>
          <a:p>
            <a:pPr algn="ctr"/>
            <a:r>
              <a:rPr lang="tr-TR" sz="2400" dirty="0" smtClean="0">
                <a:solidFill>
                  <a:srgbClr val="000099"/>
                </a:solidFill>
                <a:latin typeface="Arial Black" panose="020B0A04020102020204" pitchFamily="34" charset="0"/>
              </a:rPr>
              <a:t>Enerji Yatırımcıları Şikayetçi</a:t>
            </a:r>
          </a:p>
          <a:p>
            <a:pPr algn="ctr"/>
            <a:r>
              <a:rPr lang="tr-TR" sz="2400" dirty="0" smtClean="0">
                <a:solidFill>
                  <a:srgbClr val="000099"/>
                </a:solidFill>
                <a:latin typeface="Arial Black" panose="020B0A04020102020204" pitchFamily="34" charset="0"/>
              </a:rPr>
              <a:t>Önlerini  Göremiyorlarmış 1</a:t>
            </a:r>
            <a:endParaRPr lang="tr-TR" sz="2400" dirty="0">
              <a:solidFill>
                <a:srgbClr val="000099"/>
              </a:solidFill>
              <a:latin typeface="Arial Black" panose="020B0A04020102020204" pitchFamily="34" charset="0"/>
            </a:endParaRPr>
          </a:p>
        </p:txBody>
      </p:sp>
      <p:sp>
        <p:nvSpPr>
          <p:cNvPr id="9" name="Slayt Numarası Yer Tutucusu 8"/>
          <p:cNvSpPr>
            <a:spLocks noGrp="1"/>
          </p:cNvSpPr>
          <p:nvPr>
            <p:ph type="sldNum" sz="quarter" idx="12"/>
          </p:nvPr>
        </p:nvSpPr>
        <p:spPr>
          <a:xfrm>
            <a:off x="8604448" y="6381328"/>
            <a:ext cx="515802" cy="437133"/>
          </a:xfrm>
        </p:spPr>
        <p:txBody>
          <a:bodyPr/>
          <a:lstStyle/>
          <a:p>
            <a:fld id="{2980368C-8C33-40A0-AE12-C79D8B8014BE}" type="slidenum">
              <a:rPr lang="tr-TR" sz="1400" smtClean="0"/>
              <a:pPr/>
              <a:t>66</a:t>
            </a:fld>
            <a:endParaRPr lang="tr-TR" sz="1400" dirty="0"/>
          </a:p>
        </p:txBody>
      </p:sp>
    </p:spTree>
    <p:extLst>
      <p:ext uri="{BB962C8B-B14F-4D97-AF65-F5344CB8AC3E}">
        <p14:creationId xmlns:p14="http://schemas.microsoft.com/office/powerpoint/2010/main" val="1430615880"/>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1"/>
          <p:cNvSpPr txBox="1">
            <a:spLocks/>
          </p:cNvSpPr>
          <p:nvPr/>
        </p:nvSpPr>
        <p:spPr>
          <a:xfrm>
            <a:off x="395536" y="830997"/>
            <a:ext cx="8352928" cy="5829448"/>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tr-TR" sz="2400" b="1" dirty="0" smtClean="0"/>
              <a:t>Elektrik Üreticileri Derneği (EÜD) Başkanı Cem Aşık: </a:t>
            </a:r>
          </a:p>
          <a:p>
            <a:pPr marL="0" indent="0" algn="just">
              <a:buNone/>
            </a:pPr>
            <a:r>
              <a:rPr lang="tr-TR" sz="2400" b="1" dirty="0" smtClean="0"/>
              <a:t>“Şirketlerin durumlarını alım garantisi ve gücü belirler. Fizibilitelerdeki fiyat tahminleri yanlış yapılıyor. Bir diğeri, gelirin TL ödemenin dolar olduğunu bilen şirketler hesap yapmadı. Kamu tarafında da maliyet bazlı değil, politik bazlı fiyatlandırma yapıldı. Piyasada bir ticaret yok. Yüzde yüz spota satış yapılıyor. Bu nedenle öngörülebilirlik ve şeffaflık çok önemli. Bankalara geri ödemesi olan şirketlerin, nasıl ödeyebileceklerine çözüm bulmamız lazım. Bu da ülke ekonomisine ciddi katkı sağlar. Katma değer yaratan şirket ve katma değer yaratmayan şirketleri ayırmamız gerekiyor</a:t>
            </a:r>
            <a:r>
              <a:rPr lang="tr-TR" sz="1800" dirty="0" smtClean="0"/>
              <a:t>.</a:t>
            </a:r>
          </a:p>
          <a:p>
            <a:pPr marL="0" indent="0">
              <a:buNone/>
            </a:pPr>
            <a:r>
              <a:rPr lang="tr-TR" sz="1800" dirty="0" smtClean="0">
                <a:solidFill>
                  <a:srgbClr val="0000FF"/>
                </a:solidFill>
              </a:rPr>
              <a:t>ISTRADE 2019, TEBA Haber 1916, 06.05.2019</a:t>
            </a:r>
            <a:endParaRPr lang="tr-TR" sz="1800" dirty="0">
              <a:solidFill>
                <a:srgbClr val="0000FF"/>
              </a:solidFill>
            </a:endParaRPr>
          </a:p>
        </p:txBody>
      </p:sp>
      <p:sp>
        <p:nvSpPr>
          <p:cNvPr id="5" name="1 Başlık"/>
          <p:cNvSpPr txBox="1">
            <a:spLocks/>
          </p:cNvSpPr>
          <p:nvPr/>
        </p:nvSpPr>
        <p:spPr bwMode="auto">
          <a:xfrm>
            <a:off x="7020" y="0"/>
            <a:ext cx="8352000" cy="830997"/>
          </a:xfrm>
          <a:prstGeom prst="rect">
            <a:avLst/>
          </a:prstGeom>
          <a:solidFill>
            <a:srgbClr val="FFFF66"/>
          </a:solidFill>
          <a:ln w="9525">
            <a:noFill/>
            <a:miter lim="800000"/>
            <a:headEnd/>
            <a:tailEnd/>
          </a:ln>
        </p:spPr>
        <p:txBody>
          <a:bodyPr vert="horz" wrap="square" lIns="91440" tIns="45720" rIns="91440" bIns="45720" numCol="1" anchor="t" anchorCtr="0" compatLnSpc="1">
            <a:prstTxWarp prst="textNoShape">
              <a:avLst/>
            </a:prstTxWarp>
            <a:spAutoFit/>
          </a:bodyPr>
          <a:lstStyle/>
          <a:p>
            <a:pPr algn="ctr"/>
            <a:r>
              <a:rPr lang="tr-TR" sz="2400" dirty="0" smtClean="0">
                <a:solidFill>
                  <a:srgbClr val="000099"/>
                </a:solidFill>
                <a:latin typeface="Arial Black" panose="020B0A04020102020204" pitchFamily="34" charset="0"/>
              </a:rPr>
              <a:t>Enerji Yatırımcıları Şikayetçi</a:t>
            </a:r>
          </a:p>
          <a:p>
            <a:pPr algn="ctr"/>
            <a:r>
              <a:rPr lang="tr-TR" sz="2400" dirty="0" smtClean="0">
                <a:solidFill>
                  <a:srgbClr val="000099"/>
                </a:solidFill>
                <a:latin typeface="Arial Black" panose="020B0A04020102020204" pitchFamily="34" charset="0"/>
              </a:rPr>
              <a:t>Önlerini  Göremiyorlarmış 2</a:t>
            </a:r>
            <a:endParaRPr lang="tr-TR" sz="2400" dirty="0">
              <a:solidFill>
                <a:srgbClr val="000099"/>
              </a:solidFill>
              <a:latin typeface="Arial Black" panose="020B0A04020102020204" pitchFamily="34" charset="0"/>
            </a:endParaRPr>
          </a:p>
        </p:txBody>
      </p:sp>
      <p:sp>
        <p:nvSpPr>
          <p:cNvPr id="9" name="Slayt Numarası Yer Tutucusu 8"/>
          <p:cNvSpPr>
            <a:spLocks noGrp="1"/>
          </p:cNvSpPr>
          <p:nvPr>
            <p:ph type="sldNum" sz="quarter" idx="12"/>
          </p:nvPr>
        </p:nvSpPr>
        <p:spPr>
          <a:xfrm>
            <a:off x="8604448" y="6381328"/>
            <a:ext cx="515802" cy="437133"/>
          </a:xfrm>
        </p:spPr>
        <p:txBody>
          <a:bodyPr/>
          <a:lstStyle/>
          <a:p>
            <a:fld id="{2980368C-8C33-40A0-AE12-C79D8B8014BE}" type="slidenum">
              <a:rPr lang="tr-TR" sz="1400" smtClean="0"/>
              <a:pPr/>
              <a:t>67</a:t>
            </a:fld>
            <a:endParaRPr lang="tr-TR" sz="1400" dirty="0"/>
          </a:p>
        </p:txBody>
      </p:sp>
    </p:spTree>
    <p:extLst>
      <p:ext uri="{BB962C8B-B14F-4D97-AF65-F5344CB8AC3E}">
        <p14:creationId xmlns:p14="http://schemas.microsoft.com/office/powerpoint/2010/main" val="1430615880"/>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1"/>
          <p:cNvSpPr txBox="1">
            <a:spLocks/>
          </p:cNvSpPr>
          <p:nvPr/>
        </p:nvSpPr>
        <p:spPr>
          <a:xfrm>
            <a:off x="395536" y="830997"/>
            <a:ext cx="8352928" cy="5829448"/>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just">
              <a:buNone/>
            </a:pPr>
            <a:r>
              <a:rPr lang="tr-TR" sz="2400" b="1" dirty="0" smtClean="0"/>
              <a:t>Garanti Bankası Proje ve </a:t>
            </a:r>
            <a:r>
              <a:rPr lang="tr-TR" sz="2400" b="1" dirty="0" err="1" smtClean="0"/>
              <a:t>Satınalım</a:t>
            </a:r>
            <a:r>
              <a:rPr lang="tr-TR" sz="2400" b="1" dirty="0" smtClean="0"/>
              <a:t> Finansmanı Birim Müdürü Emre </a:t>
            </a:r>
            <a:r>
              <a:rPr lang="tr-TR" sz="2400" b="1" dirty="0" err="1" smtClean="0"/>
              <a:t>Hatem</a:t>
            </a:r>
            <a:r>
              <a:rPr lang="tr-TR" sz="2400" b="1" dirty="0" smtClean="0"/>
              <a:t>; </a:t>
            </a:r>
          </a:p>
          <a:p>
            <a:pPr marL="0" indent="0" algn="just">
              <a:buNone/>
            </a:pPr>
            <a:r>
              <a:rPr lang="tr-TR" sz="2400" b="1" dirty="0" smtClean="0"/>
              <a:t>"Bugün kurulu gücümüz 90 bin </a:t>
            </a:r>
            <a:r>
              <a:rPr lang="tr-TR" sz="2400" b="1" dirty="0" err="1" smtClean="0"/>
              <a:t>MW'a</a:t>
            </a:r>
            <a:r>
              <a:rPr lang="tr-TR" sz="2400" b="1" dirty="0" smtClean="0"/>
              <a:t> geldi. Yapılan yatırımlarla birlikte Türkiye’de arz güvenliği sorunu kalmadı. Yerli kaynakların payı yüzde 50’ye yükseldi. Yenilenebilir enerji projelerinin payında da artış yaşandı. Enerjide üretim sektöründe 10,5 milyar dolarlık yapılandırmaya dayalı bir yatırım kredisi var. Bunun yaklaşık 3,5 milyar dolarını yapılandırdık. Kalan kısmını da yapılandırmaya devam ediyoruz. Bu anlamda bankalar ciddi bir efor ortaya koyuyor. Piyasa garantisi olmadan yeni bir yatırım yapılması mümkün değil. Şuan acil bir enerji ihtiyacımız yok. İhale öncesi bankalarla istişare edilmeli, önden bilgi paylaşılmalı</a:t>
            </a:r>
            <a:r>
              <a:rPr lang="tr-TR" sz="1800" dirty="0" smtClean="0"/>
              <a:t>.”</a:t>
            </a:r>
          </a:p>
          <a:p>
            <a:pPr marL="0" indent="0">
              <a:buNone/>
            </a:pPr>
            <a:endParaRPr lang="tr-TR" sz="1800" b="1" dirty="0" smtClean="0"/>
          </a:p>
          <a:p>
            <a:pPr marL="0" indent="0">
              <a:buNone/>
            </a:pPr>
            <a:r>
              <a:rPr lang="tr-TR" sz="1800" dirty="0" smtClean="0">
                <a:solidFill>
                  <a:srgbClr val="0000FF"/>
                </a:solidFill>
              </a:rPr>
              <a:t>ISTRADE 2019, TEBA Haber 1916, 06.05.2019</a:t>
            </a:r>
            <a:endParaRPr lang="tr-TR" sz="1800" dirty="0">
              <a:solidFill>
                <a:srgbClr val="0000FF"/>
              </a:solidFill>
            </a:endParaRPr>
          </a:p>
        </p:txBody>
      </p:sp>
      <p:sp>
        <p:nvSpPr>
          <p:cNvPr id="5" name="1 Başlık"/>
          <p:cNvSpPr txBox="1">
            <a:spLocks/>
          </p:cNvSpPr>
          <p:nvPr/>
        </p:nvSpPr>
        <p:spPr bwMode="auto">
          <a:xfrm>
            <a:off x="7020" y="0"/>
            <a:ext cx="8352000" cy="830997"/>
          </a:xfrm>
          <a:prstGeom prst="rect">
            <a:avLst/>
          </a:prstGeom>
          <a:solidFill>
            <a:srgbClr val="FFFF66"/>
          </a:solidFill>
          <a:ln w="9525">
            <a:noFill/>
            <a:miter lim="800000"/>
            <a:headEnd/>
            <a:tailEnd/>
          </a:ln>
        </p:spPr>
        <p:txBody>
          <a:bodyPr vert="horz" wrap="square" lIns="91440" tIns="45720" rIns="91440" bIns="45720" numCol="1" anchor="t" anchorCtr="0" compatLnSpc="1">
            <a:prstTxWarp prst="textNoShape">
              <a:avLst/>
            </a:prstTxWarp>
            <a:spAutoFit/>
          </a:bodyPr>
          <a:lstStyle/>
          <a:p>
            <a:pPr algn="ctr"/>
            <a:r>
              <a:rPr lang="tr-TR" sz="2400" dirty="0" smtClean="0">
                <a:solidFill>
                  <a:srgbClr val="000099"/>
                </a:solidFill>
                <a:latin typeface="Arial Black" panose="020B0A04020102020204" pitchFamily="34" charset="0"/>
              </a:rPr>
              <a:t>Enerji Yatırımcıları Şikayetçi</a:t>
            </a:r>
          </a:p>
          <a:p>
            <a:pPr algn="ctr"/>
            <a:r>
              <a:rPr lang="tr-TR" sz="2400" dirty="0" smtClean="0">
                <a:solidFill>
                  <a:srgbClr val="000099"/>
                </a:solidFill>
                <a:latin typeface="Arial Black" panose="020B0A04020102020204" pitchFamily="34" charset="0"/>
              </a:rPr>
              <a:t>Önlerini  Göremiyorlarmış 2</a:t>
            </a:r>
            <a:endParaRPr lang="tr-TR" sz="2400" dirty="0">
              <a:solidFill>
                <a:srgbClr val="000099"/>
              </a:solidFill>
              <a:latin typeface="Arial Black" panose="020B0A04020102020204" pitchFamily="34" charset="0"/>
            </a:endParaRPr>
          </a:p>
        </p:txBody>
      </p:sp>
      <p:sp>
        <p:nvSpPr>
          <p:cNvPr id="9" name="Slayt Numarası Yer Tutucusu 8"/>
          <p:cNvSpPr>
            <a:spLocks noGrp="1"/>
          </p:cNvSpPr>
          <p:nvPr>
            <p:ph type="sldNum" sz="quarter" idx="12"/>
          </p:nvPr>
        </p:nvSpPr>
        <p:spPr>
          <a:xfrm>
            <a:off x="8604448" y="6381328"/>
            <a:ext cx="515802" cy="437133"/>
          </a:xfrm>
        </p:spPr>
        <p:txBody>
          <a:bodyPr/>
          <a:lstStyle/>
          <a:p>
            <a:fld id="{2980368C-8C33-40A0-AE12-C79D8B8014BE}" type="slidenum">
              <a:rPr lang="tr-TR" sz="1400" smtClean="0"/>
              <a:pPr/>
              <a:t>68</a:t>
            </a:fld>
            <a:endParaRPr lang="tr-TR" sz="1400" dirty="0"/>
          </a:p>
        </p:txBody>
      </p:sp>
    </p:spTree>
    <p:extLst>
      <p:ext uri="{BB962C8B-B14F-4D97-AF65-F5344CB8AC3E}">
        <p14:creationId xmlns:p14="http://schemas.microsoft.com/office/powerpoint/2010/main" val="1430615880"/>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1"/>
          <p:cNvSpPr txBox="1">
            <a:spLocks/>
          </p:cNvSpPr>
          <p:nvPr/>
        </p:nvSpPr>
        <p:spPr>
          <a:xfrm>
            <a:off x="395536" y="830997"/>
            <a:ext cx="8352928" cy="5829448"/>
          </a:xfrm>
          <a:prstGeom prst="rect">
            <a:avLst/>
          </a:prstGeom>
        </p:spPr>
        <p:txBody>
          <a:bodyPr vert="horz" lIns="91440" tIns="45720" rIns="91440" bIns="45720" rtlCol="0">
            <a:normAutofit fontScale="92500" lnSpcReduction="1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just">
              <a:buNone/>
            </a:pPr>
            <a:r>
              <a:rPr lang="tr-TR" sz="2400" b="1" dirty="0" smtClean="0">
                <a:solidFill>
                  <a:srgbClr val="0000FF"/>
                </a:solidFill>
              </a:rPr>
              <a:t>Reuters</a:t>
            </a:r>
            <a:r>
              <a:rPr lang="tr-TR" sz="2400" b="1" dirty="0">
                <a:solidFill>
                  <a:srgbClr val="0000FF"/>
                </a:solidFill>
              </a:rPr>
              <a:t>: </a:t>
            </a:r>
            <a:r>
              <a:rPr lang="tr-TR" sz="2400" b="1" dirty="0"/>
              <a:t>Ankara enerji sektörünün 13 milyar dolarlık ödenemeyen borçlarını kurtarmaları için bankalara baskı </a:t>
            </a:r>
            <a:r>
              <a:rPr lang="tr-TR" sz="2400" b="1" dirty="0" smtClean="0"/>
              <a:t>yapıyor</a:t>
            </a:r>
          </a:p>
          <a:p>
            <a:pPr marL="0" indent="0" algn="just">
              <a:buNone/>
            </a:pPr>
            <a:r>
              <a:rPr lang="tr-TR" sz="2400" b="1" dirty="0"/>
              <a:t>Ajansa göre enerji şirketlerinin kâra geçmesi için tek yolun </a:t>
            </a:r>
            <a:r>
              <a:rPr lang="tr-TR" sz="2400" b="1" dirty="0">
                <a:solidFill>
                  <a:srgbClr val="FF0000"/>
                </a:solidFill>
              </a:rPr>
              <a:t>elektrik zammı</a:t>
            </a:r>
            <a:r>
              <a:rPr lang="tr-TR" sz="2400" b="1" dirty="0"/>
              <a:t> olduğunu düşünen bankalar hükümeti buna ikna etmeye çalışıyor.</a:t>
            </a:r>
          </a:p>
          <a:p>
            <a:pPr marL="0" indent="0" algn="just" fontAlgn="base">
              <a:buNone/>
            </a:pPr>
            <a:r>
              <a:rPr lang="tr-TR" sz="2400" b="1" dirty="0"/>
              <a:t>Türkiye'de elektrik üretim kapasitesi 2007-17 arası iki katına çıkarken, bu kapasite artışı 70 milyar dolarlık dış borçlanmayla sağlanmış, TL'nin 2017'den itibaren yüzde 40 değer kaybetmesiyle enerji şirketleri TL gelirleriyle döviz borçlarını ödemede büyük zorluklar yaşar hale gelmişti</a:t>
            </a:r>
            <a:r>
              <a:rPr lang="tr-TR" sz="2400" b="1" dirty="0" smtClean="0"/>
              <a:t>. </a:t>
            </a:r>
          </a:p>
          <a:p>
            <a:pPr marL="0" indent="0" algn="just" fontAlgn="base">
              <a:buNone/>
            </a:pPr>
            <a:r>
              <a:rPr lang="tr-TR" sz="2400" b="1" dirty="0" smtClean="0"/>
              <a:t>Ajansa </a:t>
            </a:r>
            <a:r>
              <a:rPr lang="tr-TR" sz="2400" b="1" dirty="0"/>
              <a:t>konuşan 10'dan fazla bankacı, yatırımcı, danışman ve şirket yöneticisine göre </a:t>
            </a:r>
            <a:r>
              <a:rPr lang="tr-TR" sz="2400" b="1" dirty="0">
                <a:solidFill>
                  <a:srgbClr val="0000FF"/>
                </a:solidFill>
              </a:rPr>
              <a:t>Ankara, </a:t>
            </a:r>
            <a:r>
              <a:rPr lang="tr-TR" sz="2400" b="1" dirty="0"/>
              <a:t>bankaların bu borçları bilançolarından silip fon olarak tanımlayıp birkaç yıl içinde yabancı yatırımcılara satabilmeleri için bankalarla birlikte bir yasal düzenleme üzerine çalışıyor</a:t>
            </a:r>
            <a:r>
              <a:rPr lang="tr-TR" sz="2400" b="1" dirty="0" smtClean="0"/>
              <a:t>. </a:t>
            </a:r>
          </a:p>
          <a:p>
            <a:pPr marL="0" indent="0" algn="just" fontAlgn="base">
              <a:buNone/>
            </a:pPr>
            <a:r>
              <a:rPr lang="tr-TR" sz="2400" b="1" dirty="0" smtClean="0"/>
              <a:t>Bu </a:t>
            </a:r>
            <a:r>
              <a:rPr lang="tr-TR" sz="2400" b="1" dirty="0"/>
              <a:t>borç portföylerini ucuza almak isteyen </a:t>
            </a:r>
            <a:r>
              <a:rPr lang="tr-TR" sz="2400" b="1" dirty="0" err="1"/>
              <a:t>Cerberus</a:t>
            </a:r>
            <a:r>
              <a:rPr lang="tr-TR" sz="2400" b="1" dirty="0"/>
              <a:t> </a:t>
            </a:r>
            <a:r>
              <a:rPr lang="tr-TR" sz="2400" b="1" dirty="0" err="1"/>
              <a:t>Capital</a:t>
            </a:r>
            <a:r>
              <a:rPr lang="tr-TR" sz="2400" b="1" dirty="0"/>
              <a:t> Management ve KKR gibi şirketler, İstanbul'a temsilci </a:t>
            </a:r>
            <a:r>
              <a:rPr lang="tr-TR" sz="2400" b="1" dirty="0" smtClean="0"/>
              <a:t>göndererek temaslarda </a:t>
            </a:r>
            <a:r>
              <a:rPr lang="tr-TR" sz="2400" b="1" dirty="0"/>
              <a:t>bulunuyor</a:t>
            </a:r>
            <a:r>
              <a:rPr lang="tr-TR" sz="2400" b="1" dirty="0" smtClean="0"/>
              <a:t>.</a:t>
            </a:r>
            <a:r>
              <a:rPr lang="tr-TR" sz="2400" dirty="0"/>
              <a:t> </a:t>
            </a:r>
            <a:endParaRPr lang="tr-TR" sz="2400" b="1" dirty="0"/>
          </a:p>
          <a:p>
            <a:pPr marL="0" indent="0">
              <a:buNone/>
            </a:pPr>
            <a:endParaRPr lang="tr-TR" sz="2200" b="1" dirty="0"/>
          </a:p>
        </p:txBody>
      </p:sp>
      <p:sp>
        <p:nvSpPr>
          <p:cNvPr id="5" name="1 Başlık"/>
          <p:cNvSpPr txBox="1">
            <a:spLocks/>
          </p:cNvSpPr>
          <p:nvPr/>
        </p:nvSpPr>
        <p:spPr bwMode="auto">
          <a:xfrm>
            <a:off x="7020" y="0"/>
            <a:ext cx="8352000" cy="461665"/>
          </a:xfrm>
          <a:prstGeom prst="rect">
            <a:avLst/>
          </a:prstGeom>
          <a:solidFill>
            <a:srgbClr val="FFFF66"/>
          </a:solidFill>
          <a:ln w="9525">
            <a:noFill/>
            <a:miter lim="800000"/>
            <a:headEnd/>
            <a:tailEnd/>
          </a:ln>
        </p:spPr>
        <p:txBody>
          <a:bodyPr vert="horz" wrap="square" lIns="91440" tIns="45720" rIns="91440" bIns="45720" numCol="1" anchor="t" anchorCtr="0" compatLnSpc="1">
            <a:prstTxWarp prst="textNoShape">
              <a:avLst/>
            </a:prstTxWarp>
            <a:spAutoFit/>
          </a:bodyPr>
          <a:lstStyle/>
          <a:p>
            <a:pPr algn="ctr"/>
            <a:r>
              <a:rPr lang="tr-TR" sz="2400" dirty="0" smtClean="0">
                <a:solidFill>
                  <a:srgbClr val="000099"/>
                </a:solidFill>
                <a:latin typeface="Arial Black" panose="020B0A04020102020204" pitchFamily="34" charset="0"/>
              </a:rPr>
              <a:t>Enerji Yatırımcıları Kurtarılmayı Bekliyor (1) </a:t>
            </a:r>
            <a:endParaRPr lang="tr-TR" sz="2400" dirty="0">
              <a:solidFill>
                <a:srgbClr val="000099"/>
              </a:solidFill>
              <a:latin typeface="Arial Black" panose="020B0A04020102020204" pitchFamily="34" charset="0"/>
            </a:endParaRPr>
          </a:p>
        </p:txBody>
      </p:sp>
      <p:sp>
        <p:nvSpPr>
          <p:cNvPr id="9" name="Slayt Numarası Yer Tutucusu 8"/>
          <p:cNvSpPr>
            <a:spLocks noGrp="1"/>
          </p:cNvSpPr>
          <p:nvPr>
            <p:ph type="sldNum" sz="quarter" idx="12"/>
          </p:nvPr>
        </p:nvSpPr>
        <p:spPr>
          <a:xfrm>
            <a:off x="8604448" y="6381328"/>
            <a:ext cx="515802" cy="437133"/>
          </a:xfrm>
        </p:spPr>
        <p:txBody>
          <a:bodyPr/>
          <a:lstStyle/>
          <a:p>
            <a:fld id="{2980368C-8C33-40A0-AE12-C79D8B8014BE}" type="slidenum">
              <a:rPr lang="tr-TR" sz="1400" smtClean="0"/>
              <a:pPr/>
              <a:t>69</a:t>
            </a:fld>
            <a:endParaRPr lang="tr-TR" sz="1400" dirty="0"/>
          </a:p>
        </p:txBody>
      </p:sp>
    </p:spTree>
    <p:extLst>
      <p:ext uri="{BB962C8B-B14F-4D97-AF65-F5344CB8AC3E}">
        <p14:creationId xmlns:p14="http://schemas.microsoft.com/office/powerpoint/2010/main" val="384911211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1"/>
          <p:cNvSpPr txBox="1">
            <a:spLocks/>
          </p:cNvSpPr>
          <p:nvPr/>
        </p:nvSpPr>
        <p:spPr>
          <a:xfrm>
            <a:off x="0" y="1268760"/>
            <a:ext cx="9145588" cy="5112568"/>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just"/>
            <a:r>
              <a:rPr lang="tr-TR" sz="2400" b="1" dirty="0" smtClean="0"/>
              <a:t>Petrol, gaz ve kömür tekellerinin çok etkin olduğu günümüz dünyasında, birincil enerji tüketiminde </a:t>
            </a:r>
            <a:r>
              <a:rPr lang="tr-TR" sz="2400" b="1" dirty="0" smtClean="0">
                <a:solidFill>
                  <a:srgbClr val="CC0066"/>
                </a:solidFill>
              </a:rPr>
              <a:t>2017’de %81 </a:t>
            </a:r>
            <a:r>
              <a:rPr lang="tr-TR" sz="2400" b="1" dirty="0" smtClean="0"/>
              <a:t>oranında olan fosil yakıtlara yüksek bağımlılık, izlenen politikalarda radikal değişiklikler olmadığı sürece, kısa ve orta dönemde kayda değer bir azalma göstermeyecektir. </a:t>
            </a:r>
          </a:p>
          <a:p>
            <a:pPr algn="just" fontAlgn="auto">
              <a:spcAft>
                <a:spcPts val="0"/>
              </a:spcAft>
              <a:defRPr/>
            </a:pPr>
            <a:r>
              <a:rPr lang="tr-TR" sz="2400" b="1" dirty="0" smtClean="0"/>
              <a:t>Elektriğe hâlâ erişemeyen “enerji yoksunu” 1 milyar insanı, elektrik kullanabilir hale getirebilmek, yemek pişirmek ve ısınmak için çalı çırpıdan öteye geçememiş yüz milyonlarca insanı, çağdaş yaşam koşullarına ulaştırabilmek için, enerji sektörünü </a:t>
            </a:r>
            <a:r>
              <a:rPr lang="tr-TR" sz="2400" b="1" i="1" u="sng" dirty="0" smtClean="0"/>
              <a:t>özel tekellerin salt kâr egemenliğinden çıkarıp kamusal bir düzleme aktarmak ve yenilenebilir kaynaklara dayalı, düşük karbon emisyonlu bir ekonomiye yönelerek, enerjide demokratik bir denetimi/programı  gerçekleştirme ihtiyacı vardır</a:t>
            </a:r>
            <a:r>
              <a:rPr lang="tr-TR" sz="2400" b="1" u="sng" dirty="0" smtClean="0"/>
              <a:t>.</a:t>
            </a:r>
            <a:r>
              <a:rPr lang="tr-TR" sz="2400" u="sng" dirty="0" smtClean="0"/>
              <a:t> </a:t>
            </a:r>
            <a:endParaRPr lang="tr-TR" sz="2400" dirty="0" smtClean="0"/>
          </a:p>
          <a:p>
            <a:pPr marL="0" indent="0" algn="just">
              <a:buFont typeface="Arial" panose="020B0604020202020204" pitchFamily="34" charset="0"/>
              <a:buNone/>
            </a:pPr>
            <a:endParaRPr lang="tr-TR" sz="2400" b="1" dirty="0" smtClean="0"/>
          </a:p>
        </p:txBody>
      </p:sp>
      <p:sp>
        <p:nvSpPr>
          <p:cNvPr id="5" name="Rectangle 3"/>
          <p:cNvSpPr/>
          <p:nvPr/>
        </p:nvSpPr>
        <p:spPr>
          <a:xfrm>
            <a:off x="0" y="0"/>
            <a:ext cx="8352000" cy="1200329"/>
          </a:xfrm>
          <a:prstGeom prst="rect">
            <a:avLst/>
          </a:prstGeom>
          <a:solidFill>
            <a:srgbClr val="FFFF66"/>
          </a:solidFill>
        </p:spPr>
        <p:txBody>
          <a:bodyPr wrap="square">
            <a:spAutoFit/>
          </a:bodyPr>
          <a:lstStyle/>
          <a:p>
            <a:pPr algn="ctr"/>
            <a:r>
              <a:rPr lang="tr-TR" sz="2400" dirty="0" smtClean="0">
                <a:solidFill>
                  <a:srgbClr val="470E9A"/>
                </a:solidFill>
                <a:latin typeface="Arial Black" panose="020B0A04020102020204" pitchFamily="34" charset="0"/>
                <a:ea typeface="+mj-ea"/>
                <a:cs typeface="+mj-cs"/>
              </a:rPr>
              <a:t>Fosil Yakıtların Egemen Olduğu, İklim Değişikliğinin  Yıkıcı Sonuçlarıyla Karşı Karşıya Kaldığımız Bir Dünya Ve Türkiye  (1)</a:t>
            </a:r>
            <a:endParaRPr lang="tr-TR" sz="900" dirty="0">
              <a:solidFill>
                <a:srgbClr val="470E9A"/>
              </a:solidFill>
            </a:endParaRPr>
          </a:p>
        </p:txBody>
      </p:sp>
      <p:sp>
        <p:nvSpPr>
          <p:cNvPr id="9" name="Slayt Numarası Yer Tutucusu 8"/>
          <p:cNvSpPr>
            <a:spLocks noGrp="1"/>
          </p:cNvSpPr>
          <p:nvPr>
            <p:ph type="sldNum" sz="quarter" idx="12"/>
          </p:nvPr>
        </p:nvSpPr>
        <p:spPr>
          <a:xfrm>
            <a:off x="8604448" y="6525344"/>
            <a:ext cx="507437" cy="326571"/>
          </a:xfrm>
        </p:spPr>
        <p:txBody>
          <a:bodyPr/>
          <a:lstStyle/>
          <a:p>
            <a:fld id="{2980368C-8C33-40A0-AE12-C79D8B8014BE}" type="slidenum">
              <a:rPr lang="tr-TR" sz="1400" smtClean="0"/>
              <a:pPr/>
              <a:t>7</a:t>
            </a:fld>
            <a:endParaRPr lang="tr-TR" sz="1400" dirty="0"/>
          </a:p>
        </p:txBody>
      </p:sp>
    </p:spTree>
    <p:extLst>
      <p:ext uri="{BB962C8B-B14F-4D97-AF65-F5344CB8AC3E}">
        <p14:creationId xmlns:p14="http://schemas.microsoft.com/office/powerpoint/2010/main" val="1919859123"/>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1"/>
          <p:cNvSpPr txBox="1">
            <a:spLocks/>
          </p:cNvSpPr>
          <p:nvPr/>
        </p:nvSpPr>
        <p:spPr>
          <a:xfrm>
            <a:off x="395536" y="989013"/>
            <a:ext cx="8352928" cy="5829448"/>
          </a:xfrm>
          <a:prstGeom prst="rect">
            <a:avLst/>
          </a:prstGeom>
        </p:spPr>
        <p:txBody>
          <a:bodyPr vert="horz" lIns="91440" tIns="45720" rIns="91440" bIns="45720" rtlCol="0">
            <a:normAutofit fontScale="92500" lnSpcReduction="2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just">
              <a:buNone/>
            </a:pPr>
            <a:r>
              <a:rPr lang="tr-TR" sz="2400" b="1" dirty="0" smtClean="0"/>
              <a:t>Ajansa </a:t>
            </a:r>
            <a:r>
              <a:rPr lang="tr-TR" sz="2400" b="1" dirty="0"/>
              <a:t>konuşan iki kaynak, Hazine ve Maliye Bakanı Berat Albayrak ile Hazine yöneticilerinin Nisan ayında planlarını bankalara sunduklarını, bu plana göre hükümetin bankaların istediği oranda olmasa da elektrik zammını kabul edeceğini, gaz ve kömür santrallerinin de bir havuz fonunda birleştirilerek ekonomi toparlayınca satılacağını aktardı.</a:t>
            </a:r>
          </a:p>
          <a:p>
            <a:pPr marL="0" indent="0" algn="just" fontAlgn="base">
              <a:buNone/>
            </a:pPr>
            <a:r>
              <a:rPr lang="tr-TR" sz="2400" b="1" dirty="0"/>
              <a:t>Kaynaklara göre bunun yerel seçim sonrasında yapılması planlanıyordu. Fakat </a:t>
            </a:r>
            <a:r>
              <a:rPr lang="tr-TR" sz="2400" b="1" dirty="0">
                <a:solidFill>
                  <a:srgbClr val="FF0000"/>
                </a:solidFill>
              </a:rPr>
              <a:t>İstanbul'da seçimin 23 Haziran'da </a:t>
            </a:r>
            <a:r>
              <a:rPr lang="tr-TR" sz="2400" b="1" dirty="0"/>
              <a:t>tekrarlanacak olması nedeniyle hükümet o tarihten önce bir elektrik </a:t>
            </a:r>
            <a:r>
              <a:rPr lang="tr-TR" sz="2400" b="1" dirty="0">
                <a:solidFill>
                  <a:srgbClr val="FF0000"/>
                </a:solidFill>
              </a:rPr>
              <a:t>zammına sıcak bakmıyor.</a:t>
            </a:r>
          </a:p>
          <a:p>
            <a:pPr marL="0" indent="0" algn="just" fontAlgn="base">
              <a:buNone/>
            </a:pPr>
            <a:r>
              <a:rPr lang="tr-TR" sz="2400" b="1" dirty="0"/>
              <a:t>Türkiye'nin bankacılık sektörü, 400 milyar dolarlık kredilerinden 16 milyar dolarını yapılandırdı. Bazı uzmanlara göre ödenemeyen kredilerin oranı iki kat yükselerek yıl sonuna kadar yüzde 8'e çıkabilir.</a:t>
            </a:r>
          </a:p>
          <a:p>
            <a:pPr marL="0" indent="0" algn="just" fontAlgn="base">
              <a:buNone/>
            </a:pPr>
            <a:r>
              <a:rPr lang="tr-TR" sz="2400" b="1" dirty="0" err="1"/>
              <a:t>Reuters'a</a:t>
            </a:r>
            <a:r>
              <a:rPr lang="tr-TR" sz="2400" b="1" dirty="0"/>
              <a:t> konuşan üç kaynağa göre hükümet, silinen borçların vergiden düşülebilmesini sağlayacak bir değişiklik düşünüyor. Kaynaklardan ikisi, yeniden sermayelendirme hamlesinin de vergiden düşülmesi için çalışıldığını söylüyor</a:t>
            </a:r>
            <a:r>
              <a:rPr lang="tr-TR" sz="2400" dirty="0" smtClean="0"/>
              <a:t>.</a:t>
            </a:r>
          </a:p>
          <a:p>
            <a:pPr marL="0" indent="0" algn="just" fontAlgn="base">
              <a:buNone/>
            </a:pPr>
            <a:r>
              <a:rPr lang="tr-TR" dirty="0" smtClean="0">
                <a:hlinkClick r:id="rId2"/>
              </a:rPr>
              <a:t> </a:t>
            </a:r>
            <a:r>
              <a:rPr lang="tr-TR" sz="1900" dirty="0">
                <a:hlinkClick r:id="rId2"/>
              </a:rPr>
              <a:t>https://</a:t>
            </a:r>
            <a:r>
              <a:rPr lang="tr-TR" sz="1900" dirty="0" smtClean="0">
                <a:hlinkClick r:id="rId2"/>
              </a:rPr>
              <a:t>www.bbc.com/turkce/haberler-turkiye-48253607</a:t>
            </a:r>
            <a:r>
              <a:rPr lang="tr-TR" sz="1900" dirty="0" smtClean="0"/>
              <a:t>, 13.05.2019</a:t>
            </a:r>
            <a:endParaRPr lang="tr-TR" sz="1900" dirty="0"/>
          </a:p>
          <a:p>
            <a:pPr marL="0" indent="0" algn="just">
              <a:buNone/>
            </a:pPr>
            <a:endParaRPr lang="tr-TR" sz="1700" b="1" dirty="0"/>
          </a:p>
          <a:p>
            <a:pPr marL="0" indent="0">
              <a:buNone/>
            </a:pPr>
            <a:endParaRPr lang="tr-TR" sz="2200" b="1" dirty="0"/>
          </a:p>
        </p:txBody>
      </p:sp>
      <p:sp>
        <p:nvSpPr>
          <p:cNvPr id="5" name="1 Başlık"/>
          <p:cNvSpPr txBox="1">
            <a:spLocks/>
          </p:cNvSpPr>
          <p:nvPr/>
        </p:nvSpPr>
        <p:spPr bwMode="auto">
          <a:xfrm>
            <a:off x="7020" y="0"/>
            <a:ext cx="8352000" cy="461665"/>
          </a:xfrm>
          <a:prstGeom prst="rect">
            <a:avLst/>
          </a:prstGeom>
          <a:solidFill>
            <a:srgbClr val="FFFF66"/>
          </a:solidFill>
          <a:ln w="9525">
            <a:noFill/>
            <a:miter lim="800000"/>
            <a:headEnd/>
            <a:tailEnd/>
          </a:ln>
        </p:spPr>
        <p:txBody>
          <a:bodyPr vert="horz" wrap="square" lIns="91440" tIns="45720" rIns="91440" bIns="45720" numCol="1" anchor="t" anchorCtr="0" compatLnSpc="1">
            <a:prstTxWarp prst="textNoShape">
              <a:avLst/>
            </a:prstTxWarp>
            <a:spAutoFit/>
          </a:bodyPr>
          <a:lstStyle/>
          <a:p>
            <a:pPr algn="ctr"/>
            <a:r>
              <a:rPr lang="tr-TR" sz="2400" dirty="0">
                <a:solidFill>
                  <a:srgbClr val="000099"/>
                </a:solidFill>
                <a:latin typeface="Arial Black" panose="020B0A04020102020204" pitchFamily="34" charset="0"/>
              </a:rPr>
              <a:t>Enerji Yatırımcıları </a:t>
            </a:r>
            <a:r>
              <a:rPr lang="tr-TR" sz="2400" dirty="0" smtClean="0">
                <a:solidFill>
                  <a:srgbClr val="000099"/>
                </a:solidFill>
                <a:latin typeface="Arial Black" panose="020B0A04020102020204" pitchFamily="34" charset="0"/>
              </a:rPr>
              <a:t>Kurtarılmayı Bekliyor (2) </a:t>
            </a:r>
            <a:endParaRPr lang="tr-TR" sz="2400" dirty="0">
              <a:solidFill>
                <a:srgbClr val="000099"/>
              </a:solidFill>
              <a:latin typeface="Arial Black" panose="020B0A04020102020204" pitchFamily="34" charset="0"/>
            </a:endParaRPr>
          </a:p>
        </p:txBody>
      </p:sp>
      <p:sp>
        <p:nvSpPr>
          <p:cNvPr id="9" name="Slayt Numarası Yer Tutucusu 8"/>
          <p:cNvSpPr>
            <a:spLocks noGrp="1"/>
          </p:cNvSpPr>
          <p:nvPr>
            <p:ph type="sldNum" sz="quarter" idx="12"/>
          </p:nvPr>
        </p:nvSpPr>
        <p:spPr>
          <a:xfrm>
            <a:off x="8604448" y="6381328"/>
            <a:ext cx="515802" cy="437133"/>
          </a:xfrm>
        </p:spPr>
        <p:txBody>
          <a:bodyPr/>
          <a:lstStyle/>
          <a:p>
            <a:fld id="{2980368C-8C33-40A0-AE12-C79D8B8014BE}" type="slidenum">
              <a:rPr lang="tr-TR" sz="1400" smtClean="0"/>
              <a:pPr/>
              <a:t>70</a:t>
            </a:fld>
            <a:endParaRPr lang="tr-TR" sz="1400" dirty="0"/>
          </a:p>
        </p:txBody>
      </p:sp>
    </p:spTree>
    <p:extLst>
      <p:ext uri="{BB962C8B-B14F-4D97-AF65-F5344CB8AC3E}">
        <p14:creationId xmlns:p14="http://schemas.microsoft.com/office/powerpoint/2010/main" val="3460350611"/>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1"/>
          <p:cNvSpPr txBox="1">
            <a:spLocks/>
          </p:cNvSpPr>
          <p:nvPr/>
        </p:nvSpPr>
        <p:spPr>
          <a:xfrm>
            <a:off x="244102" y="285750"/>
            <a:ext cx="8720386" cy="5519514"/>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742950" indent="-742950">
              <a:spcBef>
                <a:spcPts val="300"/>
              </a:spcBef>
              <a:spcAft>
                <a:spcPts val="600"/>
              </a:spcAft>
              <a:buClr>
                <a:srgbClr val="996633"/>
              </a:buClr>
              <a:buSzPct val="100000"/>
              <a:buFont typeface="Arial" panose="020B0604020202020204" pitchFamily="34" charset="0"/>
              <a:buNone/>
            </a:pPr>
            <a:r>
              <a:rPr lang="tr-TR" b="1" dirty="0" smtClean="0">
                <a:solidFill>
                  <a:srgbClr val="000099"/>
                </a:solidFill>
              </a:rPr>
              <a:t>8.</a:t>
            </a:r>
          </a:p>
          <a:p>
            <a:pPr>
              <a:spcBef>
                <a:spcPts val="300"/>
              </a:spcBef>
              <a:spcAft>
                <a:spcPts val="1200"/>
              </a:spcAft>
              <a:buClr>
                <a:schemeClr val="accent6">
                  <a:lumMod val="75000"/>
                </a:schemeClr>
              </a:buClr>
              <a:buSzPct val="100000"/>
              <a:buFont typeface="Wingdings" panose="05000000000000000000" pitchFamily="2" charset="2"/>
              <a:buChar char="Ø"/>
            </a:pPr>
            <a:r>
              <a:rPr lang="tr-TR" b="1" dirty="0" smtClean="0">
                <a:solidFill>
                  <a:srgbClr val="000099"/>
                </a:solidFill>
                <a:cs typeface="Times New Roman" pitchFamily="18" charset="0"/>
              </a:rPr>
              <a:t>ELEKTRİK ÜRETİMİNİN ÖZELLEŞTİRİLMESİNDEN SONRA ŞİRKETLERE VERİLEN EK DESTEKLER</a:t>
            </a:r>
          </a:p>
          <a:p>
            <a:pPr lvl="1">
              <a:spcBef>
                <a:spcPts val="300"/>
              </a:spcBef>
              <a:spcAft>
                <a:spcPts val="1200"/>
              </a:spcAft>
              <a:buClr>
                <a:schemeClr val="accent6">
                  <a:lumMod val="75000"/>
                </a:schemeClr>
              </a:buClr>
              <a:buSzPct val="100000"/>
              <a:buFont typeface="Wingdings" panose="05000000000000000000" pitchFamily="2" charset="2"/>
              <a:buChar char="Ø"/>
            </a:pPr>
            <a:r>
              <a:rPr lang="tr-TR" b="1" dirty="0" smtClean="0">
                <a:solidFill>
                  <a:srgbClr val="000099"/>
                </a:solidFill>
                <a:cs typeface="Times New Roman" pitchFamily="18" charset="0"/>
              </a:rPr>
              <a:t>PİYASA FİYATININ ÜZERİNDE BEDEL İLE ELEKTRİK ALIMI </a:t>
            </a:r>
          </a:p>
          <a:p>
            <a:pPr lvl="1">
              <a:spcBef>
                <a:spcPts val="300"/>
              </a:spcBef>
              <a:spcAft>
                <a:spcPts val="1200"/>
              </a:spcAft>
              <a:buClr>
                <a:schemeClr val="accent6">
                  <a:lumMod val="75000"/>
                </a:schemeClr>
              </a:buClr>
              <a:buSzPct val="100000"/>
              <a:buFont typeface="Wingdings" panose="05000000000000000000" pitchFamily="2" charset="2"/>
              <a:buChar char="Ø"/>
            </a:pPr>
            <a:r>
              <a:rPr lang="tr-TR" b="1" dirty="0" smtClean="0">
                <a:solidFill>
                  <a:srgbClr val="000099"/>
                </a:solidFill>
                <a:cs typeface="Times New Roman" pitchFamily="18" charset="0"/>
              </a:rPr>
              <a:t>ÇEVRE İZNİ TEŞVİKİ</a:t>
            </a:r>
          </a:p>
          <a:p>
            <a:pPr lvl="1">
              <a:spcBef>
                <a:spcPts val="300"/>
              </a:spcBef>
              <a:spcAft>
                <a:spcPts val="1200"/>
              </a:spcAft>
              <a:buClr>
                <a:schemeClr val="accent6">
                  <a:lumMod val="75000"/>
                </a:schemeClr>
              </a:buClr>
              <a:buSzPct val="100000"/>
              <a:buFont typeface="Wingdings" panose="05000000000000000000" pitchFamily="2" charset="2"/>
              <a:buChar char="Ø"/>
            </a:pPr>
            <a:r>
              <a:rPr lang="tr-TR" b="1" dirty="0">
                <a:solidFill>
                  <a:srgbClr val="000099"/>
                </a:solidFill>
                <a:cs typeface="Times New Roman" pitchFamily="18" charset="0"/>
              </a:rPr>
              <a:t>ÇEVRE MEVZUATINA </a:t>
            </a:r>
            <a:r>
              <a:rPr lang="tr-TR" b="1" dirty="0" smtClean="0">
                <a:solidFill>
                  <a:srgbClr val="000099"/>
                </a:solidFill>
                <a:cs typeface="Times New Roman" pitchFamily="18" charset="0"/>
              </a:rPr>
              <a:t>UYUMDA ESNEKLİK</a:t>
            </a:r>
            <a:endParaRPr lang="tr-TR" b="1" dirty="0">
              <a:solidFill>
                <a:srgbClr val="000099"/>
              </a:solidFill>
            </a:endParaRPr>
          </a:p>
          <a:p>
            <a:pPr lvl="1">
              <a:spcBef>
                <a:spcPts val="300"/>
              </a:spcBef>
              <a:spcAft>
                <a:spcPts val="1200"/>
              </a:spcAft>
              <a:buClr>
                <a:schemeClr val="accent6">
                  <a:lumMod val="75000"/>
                </a:schemeClr>
              </a:buClr>
              <a:buSzPct val="100000"/>
              <a:buFont typeface="Wingdings" panose="05000000000000000000" pitchFamily="2" charset="2"/>
              <a:buChar char="Ø"/>
            </a:pPr>
            <a:r>
              <a:rPr lang="tr-TR" b="1" dirty="0" smtClean="0">
                <a:solidFill>
                  <a:srgbClr val="000099"/>
                </a:solidFill>
                <a:cs typeface="Times New Roman" pitchFamily="18" charset="0"/>
              </a:rPr>
              <a:t>KAPASİTE MEKANİZMASI</a:t>
            </a:r>
          </a:p>
          <a:p>
            <a:pPr marL="0" indent="0">
              <a:spcBef>
                <a:spcPts val="300"/>
              </a:spcBef>
              <a:spcAft>
                <a:spcPts val="1200"/>
              </a:spcAft>
              <a:buClr>
                <a:schemeClr val="accent6">
                  <a:lumMod val="75000"/>
                </a:schemeClr>
              </a:buClr>
              <a:buSzPct val="100000"/>
              <a:buNone/>
            </a:pPr>
            <a:endParaRPr lang="tr-TR" b="1" dirty="0" smtClean="0">
              <a:solidFill>
                <a:srgbClr val="000099"/>
              </a:solidFill>
              <a:cs typeface="Times New Roman" pitchFamily="18" charset="0"/>
            </a:endParaRPr>
          </a:p>
          <a:p>
            <a:pPr marL="0" indent="0">
              <a:spcBef>
                <a:spcPts val="300"/>
              </a:spcBef>
              <a:spcAft>
                <a:spcPts val="600"/>
              </a:spcAft>
              <a:buFont typeface="Arial" panose="020B0604020202020204" pitchFamily="34" charset="0"/>
              <a:buNone/>
            </a:pPr>
            <a:endParaRPr lang="tr-TR" b="1" dirty="0">
              <a:solidFill>
                <a:srgbClr val="C00000"/>
              </a:solidFill>
            </a:endParaRPr>
          </a:p>
        </p:txBody>
      </p:sp>
      <p:sp>
        <p:nvSpPr>
          <p:cNvPr id="8" name="Slayt Numarası Yer Tutucusu 7"/>
          <p:cNvSpPr>
            <a:spLocks noGrp="1"/>
          </p:cNvSpPr>
          <p:nvPr>
            <p:ph type="sldNum" sz="quarter" idx="12"/>
          </p:nvPr>
        </p:nvSpPr>
        <p:spPr/>
        <p:txBody>
          <a:bodyPr/>
          <a:lstStyle/>
          <a:p>
            <a:fld id="{2980368C-8C33-40A0-AE12-C79D8B8014BE}" type="slidenum">
              <a:rPr lang="tr-TR" sz="1400" smtClean="0"/>
              <a:pPr/>
              <a:t>71</a:t>
            </a:fld>
            <a:endParaRPr lang="tr-TR" sz="1400" dirty="0"/>
          </a:p>
        </p:txBody>
      </p:sp>
    </p:spTree>
    <p:extLst>
      <p:ext uri="{BB962C8B-B14F-4D97-AF65-F5344CB8AC3E}">
        <p14:creationId xmlns:p14="http://schemas.microsoft.com/office/powerpoint/2010/main" val="2116823292"/>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p:nvPr/>
        </p:nvSpPr>
        <p:spPr>
          <a:xfrm>
            <a:off x="-1" y="2"/>
            <a:ext cx="8394298" cy="764702"/>
          </a:xfrm>
          <a:prstGeom prst="rect">
            <a:avLst/>
          </a:prstGeom>
          <a:solidFill>
            <a:srgbClr val="FFFF66"/>
          </a:solidFill>
          <a:ln w="9525">
            <a:noFill/>
            <a:miter lim="800000"/>
            <a:headEnd/>
            <a:tailEnd/>
          </a:ln>
        </p:spPr>
        <p:txBody>
          <a:bodyPr vert="horz" wrap="square" lIns="91440" tIns="45720" rIns="91440" bIns="45720" numCol="1" rtlCol="0" anchor="t" anchorCtr="0" compatLnSpc="1">
            <a:prstTxWarp prst="textNoShape">
              <a:avLst/>
            </a:prstTxWarp>
            <a:noAutofit/>
          </a:bodyPr>
          <a:lstStyle/>
          <a:p>
            <a:pPr algn="ctr" defTabSz="457200">
              <a:defRPr/>
            </a:pPr>
            <a:r>
              <a:rPr lang="tr-TR" sz="2400" b="1" dirty="0" smtClean="0">
                <a:solidFill>
                  <a:srgbClr val="000099"/>
                </a:solidFill>
                <a:latin typeface="Arial Black" pitchFamily="34" charset="0"/>
              </a:rPr>
              <a:t>Yerli Kömürden </a:t>
            </a:r>
            <a:r>
              <a:rPr lang="tr-TR" sz="2400" b="1" dirty="0">
                <a:solidFill>
                  <a:srgbClr val="000099"/>
                </a:solidFill>
                <a:latin typeface="Arial Black" pitchFamily="34" charset="0"/>
              </a:rPr>
              <a:t>Üretilen Elektriğe Sabit Fiyatla Alım </a:t>
            </a:r>
            <a:r>
              <a:rPr lang="tr-TR" sz="2400" b="1" dirty="0" smtClean="0">
                <a:solidFill>
                  <a:srgbClr val="000099"/>
                </a:solidFill>
                <a:latin typeface="Arial Black" pitchFamily="34" charset="0"/>
              </a:rPr>
              <a:t>Garantisi (1)</a:t>
            </a:r>
            <a:endParaRPr lang="tr-TR" sz="2400" b="1" dirty="0">
              <a:solidFill>
                <a:srgbClr val="000099"/>
              </a:solidFill>
              <a:latin typeface="Arial Black" pitchFamily="34" charset="0"/>
            </a:endParaRPr>
          </a:p>
        </p:txBody>
      </p:sp>
      <p:sp>
        <p:nvSpPr>
          <p:cNvPr id="9" name="Slayt Numarası Yer Tutucusu 8"/>
          <p:cNvSpPr>
            <a:spLocks noGrp="1"/>
          </p:cNvSpPr>
          <p:nvPr>
            <p:ph type="sldNum" sz="quarter" idx="12"/>
          </p:nvPr>
        </p:nvSpPr>
        <p:spPr>
          <a:xfrm>
            <a:off x="8604448" y="6381328"/>
            <a:ext cx="515802" cy="437133"/>
          </a:xfrm>
        </p:spPr>
        <p:txBody>
          <a:bodyPr/>
          <a:lstStyle/>
          <a:p>
            <a:fld id="{2980368C-8C33-40A0-AE12-C79D8B8014BE}" type="slidenum">
              <a:rPr lang="tr-TR" sz="1400" smtClean="0"/>
              <a:pPr/>
              <a:t>72</a:t>
            </a:fld>
            <a:endParaRPr lang="tr-TR" sz="1400" dirty="0"/>
          </a:p>
        </p:txBody>
      </p:sp>
      <p:sp>
        <p:nvSpPr>
          <p:cNvPr id="7" name="Content Placeholder 1"/>
          <p:cNvSpPr txBox="1">
            <a:spLocks/>
          </p:cNvSpPr>
          <p:nvPr/>
        </p:nvSpPr>
        <p:spPr>
          <a:xfrm>
            <a:off x="251520" y="188640"/>
            <a:ext cx="8280920" cy="6192687"/>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just">
              <a:buClr>
                <a:srgbClr val="0000FF"/>
              </a:buClr>
              <a:buNone/>
            </a:pPr>
            <a:r>
              <a:rPr lang="tr-TR" sz="2000" dirty="0" smtClean="0"/>
              <a:t/>
            </a:r>
            <a:br>
              <a:rPr lang="tr-TR" sz="2000" dirty="0" smtClean="0"/>
            </a:br>
            <a:endParaRPr lang="tr-TR" sz="2000" dirty="0" smtClean="0"/>
          </a:p>
          <a:p>
            <a:pPr algn="just"/>
            <a:r>
              <a:rPr lang="tr-TR" sz="2400" b="1" dirty="0" smtClean="0"/>
              <a:t>Özelleştirmeler ve özel yatırımcılar tarafından 2014-2016 arasında yeni yerli kömür santralleri kurulmasının ardından, santral işletmecilerinin istemiyle, yerli kömür kaynaklarından elektrik üretim maliyetlerinin piyasada oluşan elektrik satış bedellerinin altında kaldığı gerekçesiyle, Ağustos 2016’da Bakanlar Kurulu Kararıyla bu santrallerin üretimlerinin </a:t>
            </a:r>
            <a:r>
              <a:rPr lang="tr-TR" sz="2400" b="1" dirty="0" smtClean="0">
                <a:solidFill>
                  <a:srgbClr val="0000FF"/>
                </a:solidFill>
              </a:rPr>
              <a:t>belirlenecek bir kısmının</a:t>
            </a:r>
            <a:r>
              <a:rPr lang="tr-TR" sz="2400" b="1" dirty="0" smtClean="0"/>
              <a:t>, TETAŞ tarafından piyasa fiyatından daha yüksek bedel ile alınmasını temin edecek düzenlemeler yapılmıştır</a:t>
            </a:r>
          </a:p>
          <a:p>
            <a:pPr algn="just"/>
            <a:r>
              <a:rPr lang="tr-TR" sz="2400" b="1" dirty="0" smtClean="0"/>
              <a:t>TETAŞ yerli kömür santrallerinden 2016 yılında 6 milyar </a:t>
            </a:r>
            <a:r>
              <a:rPr lang="tr-TR" sz="2400" b="1" dirty="0" err="1" smtClean="0"/>
              <a:t>kWh</a:t>
            </a:r>
            <a:r>
              <a:rPr lang="tr-TR" sz="2400" b="1" dirty="0" smtClean="0"/>
              <a:t> elektrik enerjisini 185 TL/</a:t>
            </a:r>
            <a:r>
              <a:rPr lang="tr-TR" sz="2400" b="1" dirty="0" err="1" smtClean="0"/>
              <a:t>MWh</a:t>
            </a:r>
            <a:r>
              <a:rPr lang="tr-TR" sz="2400" b="1" dirty="0" smtClean="0"/>
              <a:t> birim fiyatıyla satın almıştır. Bu uygulamaya 2017 yılında aynı birim bedel ile devam edilmiş ve TETAŞ 18 milyar </a:t>
            </a:r>
            <a:r>
              <a:rPr lang="tr-TR" sz="2400" b="1" dirty="0" err="1" smtClean="0"/>
              <a:t>kWh</a:t>
            </a:r>
            <a:r>
              <a:rPr lang="tr-TR" sz="2400" b="1" dirty="0" smtClean="0"/>
              <a:t> enerji satın almıştır. </a:t>
            </a:r>
          </a:p>
          <a:p>
            <a:pPr marL="0" indent="0" algn="just">
              <a:buNone/>
            </a:pPr>
            <a:r>
              <a:rPr lang="tr-TR" sz="2400" b="1" dirty="0"/>
              <a:t> </a:t>
            </a:r>
            <a:r>
              <a:rPr lang="tr-TR" sz="2400" b="1" dirty="0" smtClean="0"/>
              <a:t>     </a:t>
            </a:r>
            <a:endParaRPr lang="tr-TR" sz="1600" b="1" dirty="0"/>
          </a:p>
        </p:txBody>
      </p:sp>
    </p:spTree>
    <p:extLst>
      <p:ext uri="{BB962C8B-B14F-4D97-AF65-F5344CB8AC3E}">
        <p14:creationId xmlns:p14="http://schemas.microsoft.com/office/powerpoint/2010/main" val="1027377271"/>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p:nvPr/>
        </p:nvSpPr>
        <p:spPr>
          <a:xfrm>
            <a:off x="-1" y="2"/>
            <a:ext cx="8394298" cy="764702"/>
          </a:xfrm>
          <a:prstGeom prst="rect">
            <a:avLst/>
          </a:prstGeom>
          <a:solidFill>
            <a:srgbClr val="FFFF66"/>
          </a:solidFill>
          <a:ln w="9525">
            <a:noFill/>
            <a:miter lim="800000"/>
            <a:headEnd/>
            <a:tailEnd/>
          </a:ln>
        </p:spPr>
        <p:txBody>
          <a:bodyPr vert="horz" wrap="square" lIns="91440" tIns="45720" rIns="91440" bIns="45720" numCol="1" rtlCol="0" anchor="t" anchorCtr="0" compatLnSpc="1">
            <a:prstTxWarp prst="textNoShape">
              <a:avLst/>
            </a:prstTxWarp>
            <a:noAutofit/>
          </a:bodyPr>
          <a:lstStyle/>
          <a:p>
            <a:pPr algn="ctr" defTabSz="457200">
              <a:defRPr/>
            </a:pPr>
            <a:r>
              <a:rPr lang="tr-TR" sz="2400" b="1" dirty="0" smtClean="0">
                <a:solidFill>
                  <a:srgbClr val="000099"/>
                </a:solidFill>
                <a:latin typeface="Arial Black" pitchFamily="34" charset="0"/>
              </a:rPr>
              <a:t>Yerli Kömürden </a:t>
            </a:r>
            <a:r>
              <a:rPr lang="tr-TR" sz="2400" b="1" dirty="0">
                <a:solidFill>
                  <a:srgbClr val="000099"/>
                </a:solidFill>
                <a:latin typeface="Arial Black" pitchFamily="34" charset="0"/>
              </a:rPr>
              <a:t>Üretilen Elektriğe Sabit Fiyatla Alım </a:t>
            </a:r>
            <a:r>
              <a:rPr lang="tr-TR" sz="2400" b="1" dirty="0" smtClean="0">
                <a:solidFill>
                  <a:srgbClr val="000099"/>
                </a:solidFill>
                <a:latin typeface="Arial Black" pitchFamily="34" charset="0"/>
              </a:rPr>
              <a:t>Garantisi (2)</a:t>
            </a:r>
            <a:endParaRPr lang="tr-TR" sz="2400" b="1" dirty="0">
              <a:solidFill>
                <a:srgbClr val="000099"/>
              </a:solidFill>
              <a:latin typeface="Arial Black" pitchFamily="34" charset="0"/>
            </a:endParaRPr>
          </a:p>
        </p:txBody>
      </p:sp>
      <p:sp>
        <p:nvSpPr>
          <p:cNvPr id="9" name="Slayt Numarası Yer Tutucusu 8"/>
          <p:cNvSpPr>
            <a:spLocks noGrp="1"/>
          </p:cNvSpPr>
          <p:nvPr>
            <p:ph type="sldNum" sz="quarter" idx="12"/>
          </p:nvPr>
        </p:nvSpPr>
        <p:spPr>
          <a:xfrm>
            <a:off x="8604448" y="6381328"/>
            <a:ext cx="515802" cy="437133"/>
          </a:xfrm>
        </p:spPr>
        <p:txBody>
          <a:bodyPr/>
          <a:lstStyle/>
          <a:p>
            <a:fld id="{2980368C-8C33-40A0-AE12-C79D8B8014BE}" type="slidenum">
              <a:rPr lang="tr-TR" sz="1400" smtClean="0"/>
              <a:pPr/>
              <a:t>73</a:t>
            </a:fld>
            <a:endParaRPr lang="tr-TR" sz="1400" dirty="0"/>
          </a:p>
        </p:txBody>
      </p:sp>
      <p:sp>
        <p:nvSpPr>
          <p:cNvPr id="7" name="Content Placeholder 1"/>
          <p:cNvSpPr txBox="1">
            <a:spLocks/>
          </p:cNvSpPr>
          <p:nvPr/>
        </p:nvSpPr>
        <p:spPr>
          <a:xfrm>
            <a:off x="179512" y="980728"/>
            <a:ext cx="8784976" cy="540060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just">
              <a:buClr>
                <a:srgbClr val="0000FF"/>
              </a:buClr>
              <a:buNone/>
            </a:pPr>
            <a:r>
              <a:rPr lang="tr-TR" sz="2000" dirty="0" smtClean="0"/>
              <a:t/>
            </a:r>
            <a:br>
              <a:rPr lang="tr-TR" sz="2000" dirty="0" smtClean="0"/>
            </a:br>
            <a:endParaRPr lang="tr-TR" sz="2400" b="1" dirty="0"/>
          </a:p>
          <a:p>
            <a:pPr marL="0" indent="0">
              <a:buNone/>
            </a:pPr>
            <a:endParaRPr lang="tr-TR" sz="2000" dirty="0"/>
          </a:p>
        </p:txBody>
      </p:sp>
      <p:sp>
        <p:nvSpPr>
          <p:cNvPr id="2" name="Dikdörtgen 1"/>
          <p:cNvSpPr/>
          <p:nvPr/>
        </p:nvSpPr>
        <p:spPr>
          <a:xfrm>
            <a:off x="539552" y="980729"/>
            <a:ext cx="8064896" cy="4524315"/>
          </a:xfrm>
          <a:prstGeom prst="rect">
            <a:avLst/>
          </a:prstGeom>
        </p:spPr>
        <p:txBody>
          <a:bodyPr wrap="square">
            <a:spAutoFit/>
          </a:bodyPr>
          <a:lstStyle/>
          <a:p>
            <a:pPr marL="342900" indent="-342900" algn="just" fontAlgn="base">
              <a:spcAft>
                <a:spcPts val="0"/>
              </a:spcAft>
              <a:buFont typeface="Arial" panose="020B0604020202020204" pitchFamily="34" charset="0"/>
              <a:buChar char="•"/>
            </a:pPr>
            <a:r>
              <a:rPr lang="tr-TR" sz="2400" b="1" dirty="0">
                <a:solidFill>
                  <a:srgbClr val="000000"/>
                </a:solidFill>
                <a:ea typeface="Calibri" panose="020F0502020204030204" pitchFamily="34" charset="0"/>
                <a:cs typeface="Times New Roman" panose="02020603050405020304" pitchFamily="18" charset="0"/>
              </a:rPr>
              <a:t>2018 ve </a:t>
            </a:r>
            <a:r>
              <a:rPr lang="tr-TR" sz="2400" b="1" dirty="0"/>
              <a:t>daha sonrasına </a:t>
            </a:r>
            <a:r>
              <a:rPr lang="tr-TR" sz="2400" b="1" dirty="0">
                <a:solidFill>
                  <a:srgbClr val="000000"/>
                </a:solidFill>
                <a:ea typeface="Calibri" panose="020F0502020204030204" pitchFamily="34" charset="0"/>
                <a:cs typeface="Times New Roman" panose="02020603050405020304" pitchFamily="18" charset="0"/>
              </a:rPr>
              <a:t>yönelik olarak ise, </a:t>
            </a:r>
            <a:r>
              <a:rPr lang="tr-TR" sz="2400" b="1" dirty="0" smtClean="0">
                <a:solidFill>
                  <a:srgbClr val="000000"/>
                </a:solidFill>
                <a:ea typeface="Calibri" panose="020F0502020204030204" pitchFamily="34" charset="0"/>
                <a:cs typeface="Times New Roman" panose="02020603050405020304" pitchFamily="18" charset="0"/>
              </a:rPr>
              <a:t>Aralık 2017’de  </a:t>
            </a:r>
            <a:r>
              <a:rPr lang="tr-TR" sz="2400" b="1" dirty="0">
                <a:solidFill>
                  <a:srgbClr val="000000"/>
                </a:solidFill>
                <a:ea typeface="Calibri" panose="020F0502020204030204" pitchFamily="34" charset="0"/>
                <a:cs typeface="Times New Roman" panose="02020603050405020304" pitchFamily="18" charset="0"/>
              </a:rPr>
              <a:t>Bakanlar Kurulu Kararı </a:t>
            </a:r>
            <a:r>
              <a:rPr lang="tr-TR" sz="2400" b="1" dirty="0" smtClean="0">
                <a:solidFill>
                  <a:srgbClr val="000000"/>
                </a:solidFill>
                <a:ea typeface="Calibri" panose="020F0502020204030204" pitchFamily="34" charset="0"/>
                <a:cs typeface="Times New Roman" panose="02020603050405020304" pitchFamily="18" charset="0"/>
              </a:rPr>
              <a:t>ile aşağıdaki değişiklikler yapılmıştır.</a:t>
            </a:r>
          </a:p>
          <a:p>
            <a:pPr marL="342900" indent="-342900" algn="just" fontAlgn="base">
              <a:spcAft>
                <a:spcPts val="0"/>
              </a:spcAft>
              <a:buFont typeface="Arial" panose="020B0604020202020204" pitchFamily="34" charset="0"/>
              <a:buChar char="•"/>
            </a:pPr>
            <a:r>
              <a:rPr lang="tr-TR" sz="2400" b="1" dirty="0" smtClean="0">
                <a:solidFill>
                  <a:srgbClr val="000000"/>
                </a:solidFill>
                <a:ea typeface="Calibri" panose="020F0502020204030204" pitchFamily="34" charset="0"/>
                <a:cs typeface="Times New Roman" panose="02020603050405020304" pitchFamily="18" charset="0"/>
              </a:rPr>
              <a:t>Alım </a:t>
            </a:r>
            <a:r>
              <a:rPr lang="tr-TR" sz="2400" b="1" dirty="0">
                <a:solidFill>
                  <a:srgbClr val="000000"/>
                </a:solidFill>
                <a:ea typeface="Calibri" panose="020F0502020204030204" pitchFamily="34" charset="0"/>
                <a:cs typeface="Times New Roman" panose="02020603050405020304" pitchFamily="18" charset="0"/>
              </a:rPr>
              <a:t>Garanti </a:t>
            </a:r>
            <a:r>
              <a:rPr lang="tr-TR" sz="2400" b="1" dirty="0" smtClean="0">
                <a:solidFill>
                  <a:srgbClr val="000000"/>
                </a:solidFill>
                <a:ea typeface="Calibri" panose="020F0502020204030204" pitchFamily="34" charset="0"/>
                <a:cs typeface="Times New Roman" panose="02020603050405020304" pitchFamily="18" charset="0"/>
              </a:rPr>
              <a:t>Uygulaması Süresi: 7 yıl </a:t>
            </a:r>
            <a:r>
              <a:rPr lang="tr-TR" sz="2400" b="1" dirty="0">
                <a:solidFill>
                  <a:srgbClr val="000000"/>
                </a:solidFill>
                <a:ea typeface="Calibri" panose="020F0502020204030204" pitchFamily="34" charset="0"/>
                <a:cs typeface="Times New Roman" panose="02020603050405020304" pitchFamily="18" charset="0"/>
              </a:rPr>
              <a:t>(2024 yılı sonuna kadar) </a:t>
            </a:r>
            <a:r>
              <a:rPr lang="tr-TR" sz="2400" b="1" dirty="0" smtClean="0">
                <a:solidFill>
                  <a:srgbClr val="000000"/>
                </a:solidFill>
                <a:ea typeface="Calibri" panose="020F0502020204030204" pitchFamily="34" charset="0"/>
                <a:cs typeface="Times New Roman" panose="02020603050405020304" pitchFamily="18" charset="0"/>
              </a:rPr>
              <a:t>olarak belirlenmiştir. </a:t>
            </a:r>
          </a:p>
          <a:p>
            <a:pPr marL="342900" indent="-342900" algn="just" fontAlgn="base">
              <a:spcAft>
                <a:spcPts val="0"/>
              </a:spcAft>
              <a:buFont typeface="Arial" panose="020B0604020202020204" pitchFamily="34" charset="0"/>
              <a:buChar char="•"/>
            </a:pPr>
            <a:r>
              <a:rPr lang="tr-TR" sz="2400" b="1" dirty="0" smtClean="0">
                <a:solidFill>
                  <a:srgbClr val="000000"/>
                </a:solidFill>
                <a:ea typeface="Calibri" panose="020F0502020204030204" pitchFamily="34" charset="0"/>
                <a:cs typeface="Times New Roman" panose="02020603050405020304" pitchFamily="18" charset="0"/>
              </a:rPr>
              <a:t>Alım </a:t>
            </a:r>
            <a:r>
              <a:rPr lang="tr-TR" sz="2400" b="1" dirty="0">
                <a:solidFill>
                  <a:srgbClr val="000000"/>
                </a:solidFill>
                <a:ea typeface="Calibri" panose="020F0502020204030204" pitchFamily="34" charset="0"/>
                <a:cs typeface="Times New Roman" panose="02020603050405020304" pitchFamily="18" charset="0"/>
              </a:rPr>
              <a:t>Fiyatı: Birim fiyatın her yıl tekrar belirlenmesi yerine enflasyona göre artış öngörülmüştür. 2018 yılı birinci çeyrek dönemi için belirlenen birim fiyat 201,35 TL/</a:t>
            </a:r>
            <a:r>
              <a:rPr lang="tr-TR" sz="2400" b="1" dirty="0" err="1">
                <a:solidFill>
                  <a:srgbClr val="000000"/>
                </a:solidFill>
                <a:ea typeface="Calibri" panose="020F0502020204030204" pitchFamily="34" charset="0"/>
                <a:cs typeface="Times New Roman" panose="02020603050405020304" pitchFamily="18" charset="0"/>
              </a:rPr>
              <a:t>MWh’tir</a:t>
            </a:r>
            <a:r>
              <a:rPr lang="tr-TR" sz="2400" b="1" dirty="0">
                <a:solidFill>
                  <a:srgbClr val="000000"/>
                </a:solidFill>
                <a:ea typeface="Calibri" panose="020F0502020204030204" pitchFamily="34" charset="0"/>
                <a:cs typeface="Times New Roman" panose="02020603050405020304" pitchFamily="18" charset="0"/>
              </a:rPr>
              <a:t>. 2018 yılı ikinci çeyrek döneminden itibaren 2024 yılı sonuna kadar her çeyrek dönem için birim fiyat, ÜFE/TÜFE’ye göre artırılacaktır. Birim fiyat artış hesabında önceki çeyrekte gerçekleşen ÜFE artışının %50’si ile TÜFE artışının %50’sinin toplamı esas alınacaktır</a:t>
            </a:r>
            <a:r>
              <a:rPr lang="tr-TR" sz="2400" b="1" dirty="0" smtClean="0">
                <a:solidFill>
                  <a:srgbClr val="000000"/>
                </a:solidFill>
                <a:ea typeface="Calibri" panose="020F0502020204030204" pitchFamily="34" charset="0"/>
                <a:cs typeface="Times New Roman" panose="02020603050405020304" pitchFamily="18" charset="0"/>
              </a:rPr>
              <a:t>. </a:t>
            </a:r>
            <a:endParaRPr lang="tr-TR" sz="2400" b="1" dirty="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989025135"/>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p:nvPr/>
        </p:nvSpPr>
        <p:spPr>
          <a:xfrm>
            <a:off x="-1" y="2"/>
            <a:ext cx="8394298" cy="764702"/>
          </a:xfrm>
          <a:prstGeom prst="rect">
            <a:avLst/>
          </a:prstGeom>
          <a:solidFill>
            <a:srgbClr val="FFFF66"/>
          </a:solidFill>
          <a:ln w="9525">
            <a:noFill/>
            <a:miter lim="800000"/>
            <a:headEnd/>
            <a:tailEnd/>
          </a:ln>
        </p:spPr>
        <p:txBody>
          <a:bodyPr vert="horz" wrap="square" lIns="91440" tIns="45720" rIns="91440" bIns="45720" numCol="1" rtlCol="0" anchor="t" anchorCtr="0" compatLnSpc="1">
            <a:prstTxWarp prst="textNoShape">
              <a:avLst/>
            </a:prstTxWarp>
            <a:noAutofit/>
          </a:bodyPr>
          <a:lstStyle/>
          <a:p>
            <a:pPr algn="ctr" defTabSz="457200">
              <a:defRPr/>
            </a:pPr>
            <a:r>
              <a:rPr lang="tr-TR" sz="2400" b="1" dirty="0" smtClean="0">
                <a:solidFill>
                  <a:srgbClr val="000099"/>
                </a:solidFill>
                <a:latin typeface="Arial Black" pitchFamily="34" charset="0"/>
              </a:rPr>
              <a:t>Yerli Kömürden </a:t>
            </a:r>
            <a:r>
              <a:rPr lang="tr-TR" sz="2400" b="1" dirty="0">
                <a:solidFill>
                  <a:srgbClr val="000099"/>
                </a:solidFill>
                <a:latin typeface="Arial Black" pitchFamily="34" charset="0"/>
              </a:rPr>
              <a:t>Üretilen Elektriğe Sabit Fiyatla Alım </a:t>
            </a:r>
            <a:r>
              <a:rPr lang="tr-TR" sz="2400" b="1" dirty="0" smtClean="0">
                <a:solidFill>
                  <a:srgbClr val="000099"/>
                </a:solidFill>
                <a:latin typeface="Arial Black" pitchFamily="34" charset="0"/>
              </a:rPr>
              <a:t>Garantisi (3)</a:t>
            </a:r>
            <a:endParaRPr lang="tr-TR" sz="2400" b="1" dirty="0">
              <a:solidFill>
                <a:srgbClr val="000099"/>
              </a:solidFill>
              <a:latin typeface="Arial Black" pitchFamily="34" charset="0"/>
            </a:endParaRPr>
          </a:p>
        </p:txBody>
      </p:sp>
      <p:sp>
        <p:nvSpPr>
          <p:cNvPr id="9" name="Slayt Numarası Yer Tutucusu 8"/>
          <p:cNvSpPr>
            <a:spLocks noGrp="1"/>
          </p:cNvSpPr>
          <p:nvPr>
            <p:ph type="sldNum" sz="quarter" idx="12"/>
          </p:nvPr>
        </p:nvSpPr>
        <p:spPr>
          <a:xfrm>
            <a:off x="8604448" y="6381328"/>
            <a:ext cx="515802" cy="437133"/>
          </a:xfrm>
        </p:spPr>
        <p:txBody>
          <a:bodyPr/>
          <a:lstStyle/>
          <a:p>
            <a:fld id="{2980368C-8C33-40A0-AE12-C79D8B8014BE}" type="slidenum">
              <a:rPr lang="tr-TR" sz="1400" smtClean="0"/>
              <a:pPr/>
              <a:t>74</a:t>
            </a:fld>
            <a:endParaRPr lang="tr-TR" sz="1400" dirty="0"/>
          </a:p>
        </p:txBody>
      </p:sp>
      <p:sp>
        <p:nvSpPr>
          <p:cNvPr id="7" name="Content Placeholder 1"/>
          <p:cNvSpPr txBox="1">
            <a:spLocks/>
          </p:cNvSpPr>
          <p:nvPr/>
        </p:nvSpPr>
        <p:spPr>
          <a:xfrm>
            <a:off x="179512" y="980728"/>
            <a:ext cx="8784976" cy="540060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just">
              <a:buClr>
                <a:srgbClr val="0000FF"/>
              </a:buClr>
              <a:buNone/>
            </a:pPr>
            <a:r>
              <a:rPr lang="tr-TR" sz="2000" dirty="0" smtClean="0"/>
              <a:t/>
            </a:r>
            <a:br>
              <a:rPr lang="tr-TR" sz="2000" dirty="0" smtClean="0"/>
            </a:br>
            <a:endParaRPr lang="tr-TR" sz="2400" b="1" dirty="0"/>
          </a:p>
          <a:p>
            <a:pPr marL="0" indent="0">
              <a:buNone/>
            </a:pPr>
            <a:endParaRPr lang="tr-TR" sz="2000" dirty="0"/>
          </a:p>
        </p:txBody>
      </p:sp>
      <p:sp>
        <p:nvSpPr>
          <p:cNvPr id="2" name="Dikdörtgen 1"/>
          <p:cNvSpPr/>
          <p:nvPr/>
        </p:nvSpPr>
        <p:spPr>
          <a:xfrm>
            <a:off x="539552" y="764704"/>
            <a:ext cx="8064896" cy="7220438"/>
          </a:xfrm>
          <a:prstGeom prst="rect">
            <a:avLst/>
          </a:prstGeom>
        </p:spPr>
        <p:txBody>
          <a:bodyPr wrap="square">
            <a:spAutoFit/>
          </a:bodyPr>
          <a:lstStyle/>
          <a:p>
            <a:pPr marL="342900" lvl="0" indent="-342900" algn="just" fontAlgn="base">
              <a:buFont typeface="Arial" panose="020B0604020202020204" pitchFamily="34" charset="0"/>
              <a:buChar char="•"/>
            </a:pPr>
            <a:r>
              <a:rPr lang="tr-TR" sz="2400" b="1" dirty="0" smtClean="0">
                <a:solidFill>
                  <a:srgbClr val="000000"/>
                </a:solidFill>
                <a:ea typeface="Calibri" panose="020F0502020204030204" pitchFamily="34" charset="0"/>
                <a:cs typeface="Times New Roman" panose="02020603050405020304" pitchFamily="18" charset="0"/>
              </a:rPr>
              <a:t>Alım </a:t>
            </a:r>
            <a:r>
              <a:rPr lang="tr-TR" sz="2400" b="1" dirty="0">
                <a:solidFill>
                  <a:srgbClr val="000000"/>
                </a:solidFill>
                <a:ea typeface="Calibri" panose="020F0502020204030204" pitchFamily="34" charset="0"/>
                <a:cs typeface="Times New Roman" panose="02020603050405020304" pitchFamily="18" charset="0"/>
              </a:rPr>
              <a:t>Miktarı: Alım miktarının her yıl Bakanlar Kurulu tarafından belirlenmesi ifadesi kaldırılmıştır. Bunun yerine, bir sonraki yıl için yerli kömür yakıtlı santrallerden TETAŞ’ın alacağı enerji miktarı, santrallerin öngörülen üretimlerinin yarısı olarak belirlenmiştir. Öngörülen üretim hesabında 6.500 saatlik çalışma süresi (%74 kapasite faktörü) ve alımın yapılacağı yıldan önceki Ekim ayında işletmedeki kurulu güç değeri dikkate alınacaktır. </a:t>
            </a:r>
            <a:endParaRPr lang="tr-TR" sz="2400" b="1" dirty="0" smtClean="0">
              <a:solidFill>
                <a:srgbClr val="000000"/>
              </a:solidFill>
              <a:ea typeface="Calibri" panose="020F0502020204030204" pitchFamily="34" charset="0"/>
              <a:cs typeface="Times New Roman" panose="02020603050405020304" pitchFamily="18" charset="0"/>
            </a:endParaRPr>
          </a:p>
          <a:p>
            <a:pPr marL="342900" indent="-342900" algn="just" fontAlgn="base">
              <a:buFont typeface="Arial" panose="020B0604020202020204" pitchFamily="34" charset="0"/>
              <a:buChar char="•"/>
            </a:pPr>
            <a:r>
              <a:rPr lang="tr-TR" sz="2400" b="1" dirty="0">
                <a:solidFill>
                  <a:srgbClr val="000000"/>
                </a:solidFill>
                <a:ea typeface="Calibri" panose="020F0502020204030204" pitchFamily="34" charset="0"/>
                <a:cs typeface="Times New Roman" panose="02020603050405020304" pitchFamily="18" charset="0"/>
              </a:rPr>
              <a:t>Yerli + İthal Kömür Kullanan Santrallerin Durumunun Netleştirilmesi: H</a:t>
            </a:r>
            <a:r>
              <a:rPr lang="tr-TR" sz="2400" b="1" dirty="0" smtClean="0">
                <a:solidFill>
                  <a:srgbClr val="000000"/>
                </a:solidFill>
                <a:ea typeface="Calibri" panose="020F0502020204030204" pitchFamily="34" charset="0"/>
                <a:cs typeface="Times New Roman" panose="02020603050405020304" pitchFamily="18" charset="0"/>
              </a:rPr>
              <a:t>er </a:t>
            </a:r>
            <a:r>
              <a:rPr lang="tr-TR" sz="2400" b="1" dirty="0">
                <a:solidFill>
                  <a:srgbClr val="000000"/>
                </a:solidFill>
                <a:ea typeface="Calibri" panose="020F0502020204030204" pitchFamily="34" charset="0"/>
                <a:cs typeface="Times New Roman" panose="02020603050405020304" pitchFamily="18" charset="0"/>
              </a:rPr>
              <a:t>iki tür yakıtı birlikte yakan santrallerin de bu mevzuat kapsamında alım garantisinden faydalanabileceği hususu açıklığa </a:t>
            </a:r>
            <a:r>
              <a:rPr lang="tr-TR" sz="2400" b="1" dirty="0" smtClean="0">
                <a:solidFill>
                  <a:srgbClr val="000000"/>
                </a:solidFill>
                <a:ea typeface="Calibri" panose="020F0502020204030204" pitchFamily="34" charset="0"/>
                <a:cs typeface="Times New Roman" panose="02020603050405020304" pitchFamily="18" charset="0"/>
              </a:rPr>
              <a:t>kavuşturulmuştur. </a:t>
            </a:r>
            <a:r>
              <a:rPr lang="tr-TR" sz="2400" b="1" dirty="0">
                <a:solidFill>
                  <a:srgbClr val="000000"/>
                </a:solidFill>
                <a:ea typeface="Calibri" panose="020F0502020204030204" pitchFamily="34" charset="0"/>
                <a:cs typeface="Times New Roman" panose="02020603050405020304" pitchFamily="18" charset="0"/>
              </a:rPr>
              <a:t>Yerli kömürle yapılan üretimin tespitinde, miktar olarak değil ısıl değer olarak yerli kömürün payı dikkate alınacaktır. Başka bir deyişle, yakılan kömürün toplam kalorisi içindeki yerli kömürün payı esas alınacaktır. </a:t>
            </a:r>
          </a:p>
          <a:p>
            <a:pPr marL="342900" lvl="0" indent="-342900" algn="just" fontAlgn="base">
              <a:buFont typeface="Arial" panose="020B0604020202020204" pitchFamily="34" charset="0"/>
              <a:buChar char="•"/>
            </a:pPr>
            <a:endParaRPr lang="tr-TR" sz="2400" b="1" dirty="0">
              <a:solidFill>
                <a:srgbClr val="000000"/>
              </a:solidFill>
              <a:ea typeface="Calibri" panose="020F0502020204030204" pitchFamily="34" charset="0"/>
              <a:cs typeface="Times New Roman" panose="02020603050405020304" pitchFamily="18" charset="0"/>
            </a:endParaRPr>
          </a:p>
          <a:p>
            <a:pPr marL="342900" indent="-342900" algn="just" fontAlgn="base">
              <a:lnSpc>
                <a:spcPct val="115000"/>
              </a:lnSpc>
              <a:spcAft>
                <a:spcPts val="0"/>
              </a:spcAft>
              <a:buFont typeface="Arial" panose="020B0604020202020204" pitchFamily="34" charset="0"/>
              <a:buChar char="•"/>
            </a:pPr>
            <a:endParaRPr lang="tr-TR" sz="2400" b="1" dirty="0">
              <a:solidFill>
                <a:srgbClr val="000000"/>
              </a:solidFill>
              <a:ea typeface="Calibri" panose="020F0502020204030204" pitchFamily="34" charset="0"/>
              <a:cs typeface="Times New Roman" panose="02020603050405020304" pitchFamily="18" charset="0"/>
            </a:endParaRPr>
          </a:p>
          <a:p>
            <a:pPr marL="342900" indent="-342900" algn="just" fontAlgn="base">
              <a:lnSpc>
                <a:spcPct val="115000"/>
              </a:lnSpc>
              <a:spcAft>
                <a:spcPts val="0"/>
              </a:spcAft>
              <a:buFont typeface="Arial" panose="020B0604020202020204" pitchFamily="34" charset="0"/>
              <a:buChar char="•"/>
            </a:pPr>
            <a:endParaRPr lang="tr-TR" sz="2400" b="1" dirty="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538327189"/>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p:nvPr/>
        </p:nvSpPr>
        <p:spPr>
          <a:xfrm>
            <a:off x="-1" y="2"/>
            <a:ext cx="8394298" cy="764702"/>
          </a:xfrm>
          <a:prstGeom prst="rect">
            <a:avLst/>
          </a:prstGeom>
          <a:solidFill>
            <a:srgbClr val="FFFF66"/>
          </a:solidFill>
          <a:ln w="9525">
            <a:noFill/>
            <a:miter lim="800000"/>
            <a:headEnd/>
            <a:tailEnd/>
          </a:ln>
        </p:spPr>
        <p:txBody>
          <a:bodyPr vert="horz" wrap="square" lIns="91440" tIns="45720" rIns="91440" bIns="45720" numCol="1" rtlCol="0" anchor="t" anchorCtr="0" compatLnSpc="1">
            <a:prstTxWarp prst="textNoShape">
              <a:avLst/>
            </a:prstTxWarp>
            <a:noAutofit/>
          </a:bodyPr>
          <a:lstStyle/>
          <a:p>
            <a:pPr algn="ctr" defTabSz="457200">
              <a:defRPr/>
            </a:pPr>
            <a:r>
              <a:rPr lang="tr-TR" sz="2400" b="1" dirty="0" smtClean="0">
                <a:solidFill>
                  <a:srgbClr val="000099"/>
                </a:solidFill>
                <a:latin typeface="Arial Black" pitchFamily="34" charset="0"/>
              </a:rPr>
              <a:t>Yerli Kömürden </a:t>
            </a:r>
            <a:r>
              <a:rPr lang="tr-TR" sz="2400" b="1" dirty="0">
                <a:solidFill>
                  <a:srgbClr val="000099"/>
                </a:solidFill>
                <a:latin typeface="Arial Black" pitchFamily="34" charset="0"/>
              </a:rPr>
              <a:t>Üretilen Elektriğe Sabit Fiyatla Alım </a:t>
            </a:r>
            <a:r>
              <a:rPr lang="tr-TR" sz="2400" b="1" dirty="0" smtClean="0">
                <a:solidFill>
                  <a:srgbClr val="000099"/>
                </a:solidFill>
                <a:latin typeface="Arial Black" pitchFamily="34" charset="0"/>
              </a:rPr>
              <a:t>Garantisi (4)</a:t>
            </a:r>
            <a:endParaRPr lang="tr-TR" sz="2400" b="1" dirty="0">
              <a:solidFill>
                <a:srgbClr val="000099"/>
              </a:solidFill>
              <a:latin typeface="Arial Black" pitchFamily="34" charset="0"/>
            </a:endParaRPr>
          </a:p>
        </p:txBody>
      </p:sp>
      <p:sp>
        <p:nvSpPr>
          <p:cNvPr id="9" name="Slayt Numarası Yer Tutucusu 8"/>
          <p:cNvSpPr>
            <a:spLocks noGrp="1"/>
          </p:cNvSpPr>
          <p:nvPr>
            <p:ph type="sldNum" sz="quarter" idx="12"/>
          </p:nvPr>
        </p:nvSpPr>
        <p:spPr>
          <a:xfrm>
            <a:off x="8604448" y="6381328"/>
            <a:ext cx="515802" cy="437133"/>
          </a:xfrm>
        </p:spPr>
        <p:txBody>
          <a:bodyPr/>
          <a:lstStyle/>
          <a:p>
            <a:fld id="{2980368C-8C33-40A0-AE12-C79D8B8014BE}" type="slidenum">
              <a:rPr lang="tr-TR" sz="1400" smtClean="0"/>
              <a:pPr/>
              <a:t>75</a:t>
            </a:fld>
            <a:endParaRPr lang="tr-TR" sz="1400" dirty="0"/>
          </a:p>
        </p:txBody>
      </p:sp>
      <p:sp>
        <p:nvSpPr>
          <p:cNvPr id="7" name="Content Placeholder 1"/>
          <p:cNvSpPr txBox="1">
            <a:spLocks/>
          </p:cNvSpPr>
          <p:nvPr/>
        </p:nvSpPr>
        <p:spPr>
          <a:xfrm>
            <a:off x="179512" y="980728"/>
            <a:ext cx="8784976" cy="540060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just">
              <a:buClr>
                <a:srgbClr val="0000FF"/>
              </a:buClr>
              <a:buNone/>
            </a:pPr>
            <a:r>
              <a:rPr lang="tr-TR" sz="2000" dirty="0" smtClean="0"/>
              <a:t/>
            </a:r>
            <a:br>
              <a:rPr lang="tr-TR" sz="2000" dirty="0" smtClean="0"/>
            </a:br>
            <a:endParaRPr lang="tr-TR" sz="2400" b="1" dirty="0"/>
          </a:p>
          <a:p>
            <a:pPr marL="0" indent="0">
              <a:buNone/>
            </a:pPr>
            <a:endParaRPr lang="tr-TR" sz="2000" dirty="0"/>
          </a:p>
        </p:txBody>
      </p:sp>
      <p:sp>
        <p:nvSpPr>
          <p:cNvPr id="2" name="Dikdörtgen 1"/>
          <p:cNvSpPr/>
          <p:nvPr/>
        </p:nvSpPr>
        <p:spPr>
          <a:xfrm>
            <a:off x="532926" y="764704"/>
            <a:ext cx="8064896" cy="6463308"/>
          </a:xfrm>
          <a:prstGeom prst="rect">
            <a:avLst/>
          </a:prstGeom>
        </p:spPr>
        <p:txBody>
          <a:bodyPr wrap="square">
            <a:spAutoFit/>
          </a:bodyPr>
          <a:lstStyle/>
          <a:p>
            <a:pPr marL="342900" indent="-342900" algn="just" fontAlgn="base">
              <a:lnSpc>
                <a:spcPct val="115000"/>
              </a:lnSpc>
              <a:buFont typeface="Arial" panose="020B0604020202020204" pitchFamily="34" charset="0"/>
              <a:buChar char="•"/>
            </a:pPr>
            <a:r>
              <a:rPr lang="tr-TR" sz="2400" b="1" dirty="0" smtClean="0">
                <a:solidFill>
                  <a:srgbClr val="000000"/>
                </a:solidFill>
                <a:ea typeface="Calibri" panose="020F0502020204030204" pitchFamily="34" charset="0"/>
                <a:cs typeface="Times New Roman" panose="02020603050405020304" pitchFamily="18" charset="0"/>
              </a:rPr>
              <a:t>Tarafımızdan daha önceki Bakanlar Kurulu Kararındaki eskalasyon formülü ile yapılan hesaplamada 2019 yılı ilk üç aylık dönem için fiyat 256 TL/</a:t>
            </a:r>
            <a:r>
              <a:rPr lang="tr-TR" sz="2400" b="1" dirty="0" err="1" smtClean="0">
                <a:solidFill>
                  <a:srgbClr val="000000"/>
                </a:solidFill>
                <a:ea typeface="Calibri" panose="020F0502020204030204" pitchFamily="34" charset="0"/>
                <a:cs typeface="Times New Roman" panose="02020603050405020304" pitchFamily="18" charset="0"/>
              </a:rPr>
              <a:t>MWh</a:t>
            </a:r>
            <a:r>
              <a:rPr lang="tr-TR" sz="2400" b="1" dirty="0" smtClean="0">
                <a:solidFill>
                  <a:srgbClr val="000000"/>
                </a:solidFill>
                <a:ea typeface="Calibri" panose="020F0502020204030204" pitchFamily="34" charset="0"/>
                <a:cs typeface="Times New Roman" panose="02020603050405020304" pitchFamily="18" charset="0"/>
              </a:rPr>
              <a:t> olarak saptanmıştır. </a:t>
            </a:r>
          </a:p>
          <a:p>
            <a:pPr marL="342900" indent="-342900" algn="just" fontAlgn="base">
              <a:lnSpc>
                <a:spcPct val="115000"/>
              </a:lnSpc>
              <a:buFont typeface="Arial" panose="020B0604020202020204" pitchFamily="34" charset="0"/>
              <a:buChar char="•"/>
            </a:pPr>
            <a:r>
              <a:rPr lang="tr-TR" sz="2400" b="1" dirty="0" smtClean="0">
                <a:solidFill>
                  <a:srgbClr val="000000"/>
                </a:solidFill>
                <a:ea typeface="Calibri" panose="020F0502020204030204" pitchFamily="34" charset="0"/>
                <a:cs typeface="Times New Roman" panose="02020603050405020304" pitchFamily="18" charset="0"/>
              </a:rPr>
              <a:t>Ancak 2019 </a:t>
            </a:r>
            <a:r>
              <a:rPr lang="tr-TR" sz="2400" b="1" dirty="0">
                <a:solidFill>
                  <a:srgbClr val="000000"/>
                </a:solidFill>
                <a:ea typeface="Calibri" panose="020F0502020204030204" pitchFamily="34" charset="0"/>
                <a:cs typeface="Times New Roman" panose="02020603050405020304" pitchFamily="18" charset="0"/>
              </a:rPr>
              <a:t>yılında ilk üç ay için </a:t>
            </a:r>
            <a:r>
              <a:rPr lang="tr-TR" sz="2400" b="1" dirty="0" smtClean="0">
                <a:solidFill>
                  <a:srgbClr val="000000"/>
                </a:solidFill>
                <a:ea typeface="Calibri" panose="020F0502020204030204" pitchFamily="34" charset="0"/>
                <a:cs typeface="Times New Roman" panose="02020603050405020304" pitchFamily="18" charset="0"/>
              </a:rPr>
              <a:t>ilan edilen </a:t>
            </a:r>
            <a:r>
              <a:rPr lang="tr-TR" sz="2400" b="1" dirty="0">
                <a:solidFill>
                  <a:srgbClr val="000000"/>
                </a:solidFill>
                <a:ea typeface="Calibri" panose="020F0502020204030204" pitchFamily="34" charset="0"/>
                <a:cs typeface="Times New Roman" panose="02020603050405020304" pitchFamily="18" charset="0"/>
              </a:rPr>
              <a:t>fiyat 285 </a:t>
            </a:r>
            <a:r>
              <a:rPr lang="tr-TR" sz="2400" b="1" dirty="0" smtClean="0">
                <a:solidFill>
                  <a:srgbClr val="000000"/>
                </a:solidFill>
                <a:ea typeface="Calibri" panose="020F0502020204030204" pitchFamily="34" charset="0"/>
                <a:cs typeface="Times New Roman" panose="02020603050405020304" pitchFamily="18" charset="0"/>
              </a:rPr>
              <a:t>TL/</a:t>
            </a:r>
            <a:r>
              <a:rPr lang="tr-TR" sz="2400" b="1" dirty="0" err="1" smtClean="0">
                <a:solidFill>
                  <a:srgbClr val="000000"/>
                </a:solidFill>
                <a:ea typeface="Calibri" panose="020F0502020204030204" pitchFamily="34" charset="0"/>
                <a:cs typeface="Times New Roman" panose="02020603050405020304" pitchFamily="18" charset="0"/>
              </a:rPr>
              <a:t>MWh’tir</a:t>
            </a:r>
            <a:endParaRPr lang="tr-TR" sz="2400" b="1" dirty="0" smtClean="0">
              <a:solidFill>
                <a:srgbClr val="000000"/>
              </a:solidFill>
              <a:ea typeface="Calibri" panose="020F0502020204030204" pitchFamily="34" charset="0"/>
              <a:cs typeface="Times New Roman" panose="02020603050405020304" pitchFamily="18" charset="0"/>
            </a:endParaRPr>
          </a:p>
          <a:p>
            <a:pPr marL="342900" indent="-342900" algn="just" fontAlgn="base">
              <a:lnSpc>
                <a:spcPct val="115000"/>
              </a:lnSpc>
              <a:buFont typeface="Arial" panose="020B0604020202020204" pitchFamily="34" charset="0"/>
              <a:buChar char="•"/>
            </a:pPr>
            <a:r>
              <a:rPr lang="tr-TR" sz="2400" b="1" dirty="0">
                <a:solidFill>
                  <a:srgbClr val="000000"/>
                </a:solidFill>
                <a:ea typeface="Calibri" panose="020F0502020204030204" pitchFamily="34" charset="0"/>
                <a:cs typeface="Times New Roman" panose="02020603050405020304" pitchFamily="18" charset="0"/>
              </a:rPr>
              <a:t>İzleyen </a:t>
            </a:r>
            <a:r>
              <a:rPr lang="tr-TR" sz="2400" b="1" dirty="0" smtClean="0">
                <a:solidFill>
                  <a:srgbClr val="000000"/>
                </a:solidFill>
                <a:ea typeface="Calibri" panose="020F0502020204030204" pitchFamily="34" charset="0"/>
                <a:cs typeface="Times New Roman" panose="02020603050405020304" pitchFamily="18" charset="0"/>
              </a:rPr>
              <a:t>dönemler için </a:t>
            </a:r>
            <a:r>
              <a:rPr lang="tr-TR" sz="2400" b="1" dirty="0" err="1">
                <a:solidFill>
                  <a:srgbClr val="000000"/>
                </a:solidFill>
                <a:ea typeface="Calibri" panose="020F0502020204030204" pitchFamily="34" charset="0"/>
                <a:cs typeface="Times New Roman" panose="02020603050405020304" pitchFamily="18" charset="0"/>
              </a:rPr>
              <a:t>EÜAŞ’ın</a:t>
            </a:r>
            <a:r>
              <a:rPr lang="tr-TR" sz="2400" b="1" dirty="0">
                <a:solidFill>
                  <a:srgbClr val="000000"/>
                </a:solidFill>
                <a:ea typeface="Calibri" panose="020F0502020204030204" pitchFamily="34" charset="0"/>
                <a:cs typeface="Times New Roman" panose="02020603050405020304" pitchFamily="18" charset="0"/>
              </a:rPr>
              <a:t> özel sektör </a:t>
            </a:r>
            <a:r>
              <a:rPr lang="tr-TR" sz="2400" b="1" dirty="0" smtClean="0">
                <a:solidFill>
                  <a:srgbClr val="000000"/>
                </a:solidFill>
                <a:ea typeface="Calibri" panose="020F0502020204030204" pitchFamily="34" charset="0"/>
                <a:cs typeface="Times New Roman" panose="02020603050405020304" pitchFamily="18" charset="0"/>
              </a:rPr>
              <a:t>firmalarına </a:t>
            </a:r>
            <a:r>
              <a:rPr lang="tr-TR" sz="2400" b="1" dirty="0" err="1">
                <a:solidFill>
                  <a:srgbClr val="000000"/>
                </a:solidFill>
                <a:ea typeface="Calibri" panose="020F0502020204030204" pitchFamily="34" charset="0"/>
                <a:cs typeface="Times New Roman" panose="02020603050405020304" pitchFamily="18" charset="0"/>
              </a:rPr>
              <a:t>MWh</a:t>
            </a:r>
            <a:r>
              <a:rPr lang="tr-TR" sz="2400" b="1" dirty="0">
                <a:solidFill>
                  <a:srgbClr val="000000"/>
                </a:solidFill>
                <a:ea typeface="Calibri" panose="020F0502020204030204" pitchFamily="34" charset="0"/>
                <a:cs typeface="Times New Roman" panose="02020603050405020304" pitchFamily="18" charset="0"/>
              </a:rPr>
              <a:t> başına ödeyeceği yerli kömür elektriği fiyatı TÜFE, ÜFE ve </a:t>
            </a:r>
            <a:r>
              <a:rPr lang="tr-TR" sz="2400" b="1" dirty="0">
                <a:solidFill>
                  <a:srgbClr val="0000FF"/>
                </a:solidFill>
                <a:ea typeface="Calibri" panose="020F0502020204030204" pitchFamily="34" charset="0"/>
                <a:cs typeface="Times New Roman" panose="02020603050405020304" pitchFamily="18" charset="0"/>
              </a:rPr>
              <a:t>dolar kuruna </a:t>
            </a:r>
            <a:r>
              <a:rPr lang="tr-TR" sz="2400" b="1" dirty="0">
                <a:solidFill>
                  <a:srgbClr val="000000"/>
                </a:solidFill>
                <a:ea typeface="Calibri" panose="020F0502020204030204" pitchFamily="34" charset="0"/>
                <a:cs typeface="Times New Roman" panose="02020603050405020304" pitchFamily="18" charset="0"/>
              </a:rPr>
              <a:t>göre ayarlanacak bir formülle yeniden </a:t>
            </a:r>
            <a:r>
              <a:rPr lang="tr-TR" sz="2400" b="1" dirty="0" smtClean="0">
                <a:solidFill>
                  <a:srgbClr val="000000"/>
                </a:solidFill>
                <a:ea typeface="Calibri" panose="020F0502020204030204" pitchFamily="34" charset="0"/>
                <a:cs typeface="Times New Roman" panose="02020603050405020304" pitchFamily="18" charset="0"/>
              </a:rPr>
              <a:t>belirleneceği; ayrıca</a:t>
            </a:r>
            <a:r>
              <a:rPr lang="tr-TR" dirty="0" smtClean="0"/>
              <a:t> </a:t>
            </a:r>
            <a:r>
              <a:rPr lang="tr-TR" sz="2400" b="1" dirty="0">
                <a:solidFill>
                  <a:srgbClr val="000000"/>
                </a:solidFill>
                <a:ea typeface="Calibri" panose="020F0502020204030204" pitchFamily="34" charset="0"/>
                <a:cs typeface="Times New Roman" panose="02020603050405020304" pitchFamily="18" charset="0"/>
              </a:rPr>
              <a:t>şirketlere, fiyatların 5 </a:t>
            </a:r>
            <a:r>
              <a:rPr lang="tr-TR" sz="2400" b="1" dirty="0" smtClean="0">
                <a:solidFill>
                  <a:srgbClr val="000000"/>
                </a:solidFill>
                <a:ea typeface="Calibri" panose="020F0502020204030204" pitchFamily="34" charset="0"/>
                <a:cs typeface="Times New Roman" panose="02020603050405020304" pitchFamily="18" charset="0"/>
              </a:rPr>
              <a:t>$sent/</a:t>
            </a:r>
            <a:r>
              <a:rPr lang="tr-TR" sz="2400" b="1" dirty="0" err="1" smtClean="0">
                <a:solidFill>
                  <a:srgbClr val="000000"/>
                </a:solidFill>
                <a:ea typeface="Calibri" panose="020F0502020204030204" pitchFamily="34" charset="0"/>
                <a:cs typeface="Times New Roman" panose="02020603050405020304" pitchFamily="18" charset="0"/>
              </a:rPr>
              <a:t>kWh'in</a:t>
            </a:r>
            <a:r>
              <a:rPr lang="tr-TR" sz="2400" b="1" dirty="0" smtClean="0">
                <a:solidFill>
                  <a:srgbClr val="000000"/>
                </a:solidFill>
                <a:ea typeface="Calibri" panose="020F0502020204030204" pitchFamily="34" charset="0"/>
                <a:cs typeface="Times New Roman" panose="02020603050405020304" pitchFamily="18" charset="0"/>
              </a:rPr>
              <a:t> </a:t>
            </a:r>
            <a:r>
              <a:rPr lang="tr-TR" sz="2400" b="1" dirty="0">
                <a:solidFill>
                  <a:srgbClr val="000000"/>
                </a:solidFill>
                <a:ea typeface="Calibri" panose="020F0502020204030204" pitchFamily="34" charset="0"/>
                <a:cs typeface="Times New Roman" panose="02020603050405020304" pitchFamily="18" charset="0"/>
              </a:rPr>
              <a:t>altına inmeyeceği ve 5,5 </a:t>
            </a:r>
            <a:r>
              <a:rPr lang="tr-TR" sz="2400" b="1" dirty="0" smtClean="0">
                <a:solidFill>
                  <a:srgbClr val="000000"/>
                </a:solidFill>
                <a:ea typeface="Calibri" panose="020F0502020204030204" pitchFamily="34" charset="0"/>
                <a:cs typeface="Times New Roman" panose="02020603050405020304" pitchFamily="18" charset="0"/>
              </a:rPr>
              <a:t>$sent/</a:t>
            </a:r>
            <a:r>
              <a:rPr lang="tr-TR" sz="2400" b="1" dirty="0" err="1" smtClean="0">
                <a:solidFill>
                  <a:srgbClr val="000000"/>
                </a:solidFill>
                <a:ea typeface="Calibri" panose="020F0502020204030204" pitchFamily="34" charset="0"/>
                <a:cs typeface="Times New Roman" panose="02020603050405020304" pitchFamily="18" charset="0"/>
              </a:rPr>
              <a:t>kWh'in</a:t>
            </a:r>
            <a:r>
              <a:rPr lang="tr-TR" sz="2400" b="1" dirty="0" smtClean="0">
                <a:solidFill>
                  <a:srgbClr val="000000"/>
                </a:solidFill>
                <a:ea typeface="Calibri" panose="020F0502020204030204" pitchFamily="34" charset="0"/>
                <a:cs typeface="Times New Roman" panose="02020603050405020304" pitchFamily="18" charset="0"/>
              </a:rPr>
              <a:t> </a:t>
            </a:r>
            <a:r>
              <a:rPr lang="tr-TR" sz="2400" b="1" dirty="0">
                <a:solidFill>
                  <a:srgbClr val="000000"/>
                </a:solidFill>
                <a:ea typeface="Calibri" panose="020F0502020204030204" pitchFamily="34" charset="0"/>
                <a:cs typeface="Times New Roman" panose="02020603050405020304" pitchFamily="18" charset="0"/>
              </a:rPr>
              <a:t>üstüne çıkılamayacağı yönünde garanti </a:t>
            </a:r>
            <a:r>
              <a:rPr lang="tr-TR" sz="2400" b="1" dirty="0" smtClean="0">
                <a:solidFill>
                  <a:srgbClr val="000000"/>
                </a:solidFill>
                <a:ea typeface="Calibri" panose="020F0502020204030204" pitchFamily="34" charset="0"/>
                <a:cs typeface="Times New Roman" panose="02020603050405020304" pitchFamily="18" charset="0"/>
              </a:rPr>
              <a:t>verildiği; </a:t>
            </a:r>
            <a:r>
              <a:rPr lang="tr-TR" sz="2400" b="1" dirty="0">
                <a:solidFill>
                  <a:srgbClr val="000000"/>
                </a:solidFill>
                <a:ea typeface="Calibri" panose="020F0502020204030204" pitchFamily="34" charset="0"/>
                <a:cs typeface="Times New Roman" panose="02020603050405020304" pitchFamily="18" charset="0"/>
              </a:rPr>
              <a:t>çoğu </a:t>
            </a:r>
            <a:r>
              <a:rPr lang="tr-TR" sz="2400" b="1" dirty="0" smtClean="0">
                <a:solidFill>
                  <a:srgbClr val="000000"/>
                </a:solidFill>
                <a:ea typeface="Calibri" panose="020F0502020204030204" pitchFamily="34" charset="0"/>
                <a:cs typeface="Times New Roman" panose="02020603050405020304" pitchFamily="18" charset="0"/>
              </a:rPr>
              <a:t>dolar </a:t>
            </a:r>
            <a:r>
              <a:rPr lang="tr-TR" sz="2400" b="1" dirty="0">
                <a:solidFill>
                  <a:srgbClr val="000000"/>
                </a:solidFill>
                <a:ea typeface="Calibri" panose="020F0502020204030204" pitchFamily="34" charset="0"/>
                <a:cs typeface="Times New Roman" panose="02020603050405020304" pitchFamily="18" charset="0"/>
              </a:rPr>
              <a:t>kuru üzerinden </a:t>
            </a:r>
            <a:r>
              <a:rPr lang="tr-TR" sz="2400" b="1" dirty="0" smtClean="0">
                <a:solidFill>
                  <a:srgbClr val="000000"/>
                </a:solidFill>
                <a:ea typeface="Calibri" panose="020F0502020204030204" pitchFamily="34" charset="0"/>
                <a:cs typeface="Times New Roman" panose="02020603050405020304" pitchFamily="18" charset="0"/>
              </a:rPr>
              <a:t>bankalara </a:t>
            </a:r>
            <a:r>
              <a:rPr lang="tr-TR" sz="2400" b="1" dirty="0">
                <a:solidFill>
                  <a:srgbClr val="000000"/>
                </a:solidFill>
                <a:ea typeface="Calibri" panose="020F0502020204030204" pitchFamily="34" charset="0"/>
                <a:cs typeface="Times New Roman" panose="02020603050405020304" pitchFamily="18" charset="0"/>
              </a:rPr>
              <a:t>kredi ödemesi yapan şirketlerin kredi ödemelerinde zorluk yaşamaması için düzenleme yapıldığı  haberleri basında yayınlanmıştır. </a:t>
            </a:r>
            <a:r>
              <a:rPr lang="tr-TR" b="1" dirty="0">
                <a:solidFill>
                  <a:srgbClr val="0000FF"/>
                </a:solidFill>
                <a:ea typeface="Calibri" panose="020F0502020204030204" pitchFamily="34" charset="0"/>
                <a:cs typeface="Times New Roman" panose="02020603050405020304" pitchFamily="18" charset="0"/>
              </a:rPr>
              <a:t>(TEBA Haber 1906, 25.02.2019)</a:t>
            </a:r>
            <a:endParaRPr lang="tr-TR" sz="2400" b="1" dirty="0">
              <a:solidFill>
                <a:srgbClr val="0000FF"/>
              </a:solidFill>
              <a:ea typeface="Calibri" panose="020F0502020204030204" pitchFamily="34" charset="0"/>
              <a:cs typeface="Times New Roman" panose="02020603050405020304" pitchFamily="18" charset="0"/>
            </a:endParaRPr>
          </a:p>
          <a:p>
            <a:pPr marL="342900" indent="-342900" algn="just" fontAlgn="base">
              <a:lnSpc>
                <a:spcPct val="115000"/>
              </a:lnSpc>
              <a:buFont typeface="Arial" panose="020B0604020202020204" pitchFamily="34" charset="0"/>
              <a:buChar char="•"/>
            </a:pPr>
            <a:endParaRPr lang="tr-TR" sz="2400" b="1" dirty="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516127449"/>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p:nvPr/>
        </p:nvSpPr>
        <p:spPr>
          <a:xfrm>
            <a:off x="-1" y="2"/>
            <a:ext cx="8394298" cy="764702"/>
          </a:xfrm>
          <a:prstGeom prst="rect">
            <a:avLst/>
          </a:prstGeom>
          <a:solidFill>
            <a:srgbClr val="FFFF66"/>
          </a:solidFill>
          <a:ln w="9525">
            <a:noFill/>
            <a:miter lim="800000"/>
            <a:headEnd/>
            <a:tailEnd/>
          </a:ln>
        </p:spPr>
        <p:txBody>
          <a:bodyPr vert="horz" wrap="square" lIns="91440" tIns="45720" rIns="91440" bIns="45720" numCol="1" rtlCol="0" anchor="t" anchorCtr="0" compatLnSpc="1">
            <a:prstTxWarp prst="textNoShape">
              <a:avLst/>
            </a:prstTxWarp>
            <a:noAutofit/>
          </a:bodyPr>
          <a:lstStyle/>
          <a:p>
            <a:pPr algn="ctr" defTabSz="457200">
              <a:defRPr/>
            </a:pPr>
            <a:r>
              <a:rPr lang="tr-TR" sz="2400" b="1" dirty="0" smtClean="0">
                <a:solidFill>
                  <a:srgbClr val="000099"/>
                </a:solidFill>
                <a:latin typeface="Arial Black" pitchFamily="34" charset="0"/>
              </a:rPr>
              <a:t>Yerli Kömürden </a:t>
            </a:r>
            <a:r>
              <a:rPr lang="tr-TR" sz="2400" b="1" dirty="0">
                <a:solidFill>
                  <a:srgbClr val="000099"/>
                </a:solidFill>
                <a:latin typeface="Arial Black" pitchFamily="34" charset="0"/>
              </a:rPr>
              <a:t>Üretilen Elektriğe Sabit Fiyatla Alım </a:t>
            </a:r>
            <a:r>
              <a:rPr lang="tr-TR" sz="2400" b="1" dirty="0" smtClean="0">
                <a:solidFill>
                  <a:srgbClr val="000099"/>
                </a:solidFill>
                <a:latin typeface="Arial Black" pitchFamily="34" charset="0"/>
              </a:rPr>
              <a:t>Garantisi (5)</a:t>
            </a:r>
            <a:endParaRPr lang="tr-TR" sz="2400" b="1" dirty="0">
              <a:solidFill>
                <a:srgbClr val="000099"/>
              </a:solidFill>
              <a:latin typeface="Arial Black" pitchFamily="34" charset="0"/>
            </a:endParaRPr>
          </a:p>
        </p:txBody>
      </p:sp>
      <p:sp>
        <p:nvSpPr>
          <p:cNvPr id="9" name="Slayt Numarası Yer Tutucusu 8"/>
          <p:cNvSpPr>
            <a:spLocks noGrp="1"/>
          </p:cNvSpPr>
          <p:nvPr>
            <p:ph type="sldNum" sz="quarter" idx="12"/>
          </p:nvPr>
        </p:nvSpPr>
        <p:spPr>
          <a:xfrm>
            <a:off x="8604448" y="6381328"/>
            <a:ext cx="515802" cy="437133"/>
          </a:xfrm>
        </p:spPr>
        <p:txBody>
          <a:bodyPr/>
          <a:lstStyle/>
          <a:p>
            <a:fld id="{2980368C-8C33-40A0-AE12-C79D8B8014BE}" type="slidenum">
              <a:rPr lang="tr-TR" sz="1400" smtClean="0"/>
              <a:pPr/>
              <a:t>76</a:t>
            </a:fld>
            <a:endParaRPr lang="tr-TR" sz="1400" dirty="0"/>
          </a:p>
        </p:txBody>
      </p:sp>
      <p:sp>
        <p:nvSpPr>
          <p:cNvPr id="7" name="Content Placeholder 1"/>
          <p:cNvSpPr txBox="1">
            <a:spLocks/>
          </p:cNvSpPr>
          <p:nvPr/>
        </p:nvSpPr>
        <p:spPr>
          <a:xfrm>
            <a:off x="179512" y="980728"/>
            <a:ext cx="8784976" cy="540060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just">
              <a:buClr>
                <a:srgbClr val="0000FF"/>
              </a:buClr>
              <a:buNone/>
            </a:pPr>
            <a:r>
              <a:rPr lang="tr-TR" sz="2000" dirty="0" smtClean="0"/>
              <a:t/>
            </a:r>
            <a:br>
              <a:rPr lang="tr-TR" sz="2000" dirty="0" smtClean="0"/>
            </a:br>
            <a:endParaRPr lang="tr-TR" sz="2000" dirty="0" smtClean="0"/>
          </a:p>
          <a:p>
            <a:pPr marL="0" indent="0">
              <a:buNone/>
            </a:pPr>
            <a:endParaRPr lang="tr-TR" sz="2000" dirty="0"/>
          </a:p>
        </p:txBody>
      </p:sp>
      <p:graphicFrame>
        <p:nvGraphicFramePr>
          <p:cNvPr id="2" name="Tablo 1"/>
          <p:cNvGraphicFramePr>
            <a:graphicFrameLocks noGrp="1"/>
          </p:cNvGraphicFramePr>
          <p:nvPr>
            <p:extLst>
              <p:ext uri="{D42A27DB-BD31-4B8C-83A1-F6EECF244321}">
                <p14:modId xmlns:p14="http://schemas.microsoft.com/office/powerpoint/2010/main" val="24501772"/>
              </p:ext>
            </p:extLst>
          </p:nvPr>
        </p:nvGraphicFramePr>
        <p:xfrm>
          <a:off x="611558" y="980728"/>
          <a:ext cx="7848875" cy="4896544"/>
        </p:xfrm>
        <a:graphic>
          <a:graphicData uri="http://schemas.openxmlformats.org/drawingml/2006/table">
            <a:tbl>
              <a:tblPr firstRow="1" firstCol="1" bandRow="1"/>
              <a:tblGrid>
                <a:gridCol w="1824118">
                  <a:extLst>
                    <a:ext uri="{9D8B030D-6E8A-4147-A177-3AD203B41FA5}">
                      <a16:colId xmlns:a16="http://schemas.microsoft.com/office/drawing/2014/main" val="1896489523"/>
                    </a:ext>
                  </a:extLst>
                </a:gridCol>
                <a:gridCol w="1272228">
                  <a:extLst>
                    <a:ext uri="{9D8B030D-6E8A-4147-A177-3AD203B41FA5}">
                      <a16:colId xmlns:a16="http://schemas.microsoft.com/office/drawing/2014/main" val="2008779957"/>
                    </a:ext>
                  </a:extLst>
                </a:gridCol>
                <a:gridCol w="1102702">
                  <a:extLst>
                    <a:ext uri="{9D8B030D-6E8A-4147-A177-3AD203B41FA5}">
                      <a16:colId xmlns:a16="http://schemas.microsoft.com/office/drawing/2014/main" val="3060624013"/>
                    </a:ext>
                  </a:extLst>
                </a:gridCol>
                <a:gridCol w="1187465">
                  <a:extLst>
                    <a:ext uri="{9D8B030D-6E8A-4147-A177-3AD203B41FA5}">
                      <a16:colId xmlns:a16="http://schemas.microsoft.com/office/drawing/2014/main" val="2726912387"/>
                    </a:ext>
                  </a:extLst>
                </a:gridCol>
                <a:gridCol w="1231181">
                  <a:extLst>
                    <a:ext uri="{9D8B030D-6E8A-4147-A177-3AD203B41FA5}">
                      <a16:colId xmlns:a16="http://schemas.microsoft.com/office/drawing/2014/main" val="2113180046"/>
                    </a:ext>
                  </a:extLst>
                </a:gridCol>
                <a:gridCol w="1231181">
                  <a:extLst>
                    <a:ext uri="{9D8B030D-6E8A-4147-A177-3AD203B41FA5}">
                      <a16:colId xmlns:a16="http://schemas.microsoft.com/office/drawing/2014/main" val="3128808955"/>
                    </a:ext>
                  </a:extLst>
                </a:gridCol>
              </a:tblGrid>
              <a:tr h="533491">
                <a:tc rowSpan="4">
                  <a:txBody>
                    <a:bodyPr/>
                    <a:lstStyle/>
                    <a:p>
                      <a:pPr algn="ctr">
                        <a:lnSpc>
                          <a:spcPct val="115000"/>
                        </a:lnSpc>
                        <a:spcAft>
                          <a:spcPts val="0"/>
                        </a:spcAft>
                      </a:pPr>
                      <a:r>
                        <a:rPr lang="tr-TR" sz="1400" b="1"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YAKIT / KAYNAK</a:t>
                      </a:r>
                      <a:endParaRPr lang="tr-TR"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A"/>
                    </a:solidFill>
                  </a:tcPr>
                </a:tc>
                <a:tc gridSpan="5">
                  <a:txBody>
                    <a:bodyPr/>
                    <a:lstStyle/>
                    <a:p>
                      <a:pPr algn="ctr">
                        <a:lnSpc>
                          <a:spcPct val="115000"/>
                        </a:lnSpc>
                        <a:spcAft>
                          <a:spcPts val="0"/>
                        </a:spcAft>
                      </a:pPr>
                      <a:r>
                        <a:rPr lang="tr-TR" sz="1400" b="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SABİT FİYATLA ELEKTRİK ALIMI</a:t>
                      </a:r>
                      <a:endParaRPr lang="tr-TR" sz="1400" b="1">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A"/>
                    </a:solidFill>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extLst>
                  <a:ext uri="{0D108BD9-81ED-4DB2-BD59-A6C34878D82A}">
                    <a16:rowId xmlns:a16="http://schemas.microsoft.com/office/drawing/2014/main" val="55658499"/>
                  </a:ext>
                </a:extLst>
              </a:tr>
              <a:tr h="737807">
                <a:tc vMerge="1">
                  <a:txBody>
                    <a:bodyPr/>
                    <a:lstStyle/>
                    <a:p>
                      <a:endParaRPr lang="tr-TR"/>
                    </a:p>
                  </a:txBody>
                  <a:tcPr/>
                </a:tc>
                <a:tc gridSpan="2">
                  <a:txBody>
                    <a:bodyPr/>
                    <a:lstStyle/>
                    <a:p>
                      <a:pPr algn="ctr">
                        <a:lnSpc>
                          <a:spcPct val="115000"/>
                        </a:lnSpc>
                        <a:spcAft>
                          <a:spcPts val="0"/>
                        </a:spcAft>
                      </a:pPr>
                      <a:r>
                        <a:rPr lang="tr-TR" sz="1800" b="1"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2018</a:t>
                      </a:r>
                      <a:endParaRPr lang="tr-TR" sz="1800" b="1"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A"/>
                    </a:solidFill>
                  </a:tcPr>
                </a:tc>
                <a:tc hMerge="1">
                  <a:txBody>
                    <a:bodyPr/>
                    <a:lstStyle/>
                    <a:p>
                      <a:endParaRPr lang="tr-TR"/>
                    </a:p>
                  </a:txBody>
                  <a:tcPr/>
                </a:tc>
                <a:tc gridSpan="3">
                  <a:txBody>
                    <a:bodyPr/>
                    <a:lstStyle/>
                    <a:p>
                      <a:pPr algn="ctr">
                        <a:lnSpc>
                          <a:spcPct val="115000"/>
                        </a:lnSpc>
                        <a:spcAft>
                          <a:spcPts val="0"/>
                        </a:spcAft>
                      </a:pPr>
                      <a:r>
                        <a:rPr lang="tr-TR" sz="1800" b="1"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2019</a:t>
                      </a:r>
                      <a:endParaRPr lang="tr-TR" sz="1800" b="1"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A"/>
                    </a:solidFill>
                  </a:tcPr>
                </a:tc>
                <a:tc hMerge="1">
                  <a:txBody>
                    <a:bodyPr/>
                    <a:lstStyle/>
                    <a:p>
                      <a:endParaRPr lang="tr-TR"/>
                    </a:p>
                  </a:txBody>
                  <a:tcPr/>
                </a:tc>
                <a:tc hMerge="1">
                  <a:txBody>
                    <a:bodyPr/>
                    <a:lstStyle/>
                    <a:p>
                      <a:endParaRPr lang="tr-TR"/>
                    </a:p>
                  </a:txBody>
                  <a:tcPr/>
                </a:tc>
                <a:extLst>
                  <a:ext uri="{0D108BD9-81ED-4DB2-BD59-A6C34878D82A}">
                    <a16:rowId xmlns:a16="http://schemas.microsoft.com/office/drawing/2014/main" val="2300484577"/>
                  </a:ext>
                </a:extLst>
              </a:tr>
              <a:tr h="1033839">
                <a:tc vMerge="1">
                  <a:txBody>
                    <a:bodyPr/>
                    <a:lstStyle/>
                    <a:p>
                      <a:endParaRPr lang="tr-TR"/>
                    </a:p>
                  </a:txBody>
                  <a:tcPr/>
                </a:tc>
                <a:tc>
                  <a:txBody>
                    <a:bodyPr/>
                    <a:lstStyle/>
                    <a:p>
                      <a:pPr algn="ctr">
                        <a:lnSpc>
                          <a:spcPct val="115000"/>
                        </a:lnSpc>
                        <a:spcAft>
                          <a:spcPts val="0"/>
                        </a:spcAft>
                      </a:pPr>
                      <a:r>
                        <a:rPr lang="tr-TR" sz="1400" b="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PLANLANAN ALIM </a:t>
                      </a:r>
                      <a:endParaRPr lang="tr-TR" sz="1400" b="1">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E2EFDA"/>
                    </a:solidFill>
                  </a:tcPr>
                </a:tc>
                <a:tc>
                  <a:txBody>
                    <a:bodyPr/>
                    <a:lstStyle/>
                    <a:p>
                      <a:pPr algn="ctr">
                        <a:lnSpc>
                          <a:spcPct val="115000"/>
                        </a:lnSpc>
                        <a:spcAft>
                          <a:spcPts val="0"/>
                        </a:spcAft>
                      </a:pPr>
                      <a:r>
                        <a:rPr lang="tr-TR" sz="1400" b="1" dirty="0" smtClean="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İLAVE ÖDENEN</a:t>
                      </a:r>
                    </a:p>
                    <a:p>
                      <a:pPr algn="ctr">
                        <a:lnSpc>
                          <a:spcPct val="115000"/>
                        </a:lnSpc>
                        <a:spcAft>
                          <a:spcPts val="0"/>
                        </a:spcAft>
                      </a:pPr>
                      <a:r>
                        <a:rPr lang="tr-TR" sz="1400" b="1" dirty="0" smtClean="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TUTAR</a:t>
                      </a:r>
                    </a:p>
                    <a:p>
                      <a:pPr algn="ctr">
                        <a:lnSpc>
                          <a:spcPct val="115000"/>
                        </a:lnSpc>
                        <a:spcAft>
                          <a:spcPts val="0"/>
                        </a:spcAft>
                      </a:pPr>
                      <a:r>
                        <a:rPr lang="tr-TR" sz="1400" b="1" dirty="0" smtClean="0">
                          <a:solidFill>
                            <a:srgbClr val="FF0000"/>
                          </a:solidFill>
                          <a:effectLst/>
                          <a:latin typeface="Arial" panose="020B0604020202020204" pitchFamily="34" charset="0"/>
                          <a:ea typeface="Times New Roman" panose="02020603050405020304" pitchFamily="18" charset="0"/>
                          <a:cs typeface="Times New Roman" panose="02020603050405020304" pitchFamily="18" charset="0"/>
                        </a:rPr>
                        <a:t>TAHMİNİ </a:t>
                      </a:r>
                      <a:endParaRPr lang="tr-TR"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E2EFDA"/>
                    </a:solidFill>
                  </a:tcPr>
                </a:tc>
                <a:tc rowSpan="2">
                  <a:txBody>
                    <a:bodyPr/>
                    <a:lstStyle/>
                    <a:p>
                      <a:pPr algn="ctr">
                        <a:lnSpc>
                          <a:spcPct val="115000"/>
                        </a:lnSpc>
                        <a:spcAft>
                          <a:spcPts val="0"/>
                        </a:spcAft>
                      </a:pPr>
                      <a:r>
                        <a:rPr lang="tr-TR" sz="1400" b="1"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SANTRAL SAYISI </a:t>
                      </a:r>
                      <a:endParaRPr lang="tr-TR"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A"/>
                    </a:solidFill>
                  </a:tcPr>
                </a:tc>
                <a:tc>
                  <a:txBody>
                    <a:bodyPr/>
                    <a:lstStyle/>
                    <a:p>
                      <a:pPr algn="ctr">
                        <a:lnSpc>
                          <a:spcPct val="115000"/>
                        </a:lnSpc>
                        <a:spcAft>
                          <a:spcPts val="0"/>
                        </a:spcAft>
                      </a:pPr>
                      <a:r>
                        <a:rPr lang="tr-TR" sz="1400" b="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PLANLANAN ALIM </a:t>
                      </a:r>
                      <a:endParaRPr lang="tr-TR" sz="1400" b="1">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E2EFDA"/>
                    </a:solidFill>
                  </a:tcPr>
                </a:tc>
                <a:tc>
                  <a:txBody>
                    <a:bodyPr/>
                    <a:lstStyle/>
                    <a:p>
                      <a:pPr algn="ctr">
                        <a:lnSpc>
                          <a:spcPct val="115000"/>
                        </a:lnSpc>
                        <a:spcAft>
                          <a:spcPts val="0"/>
                        </a:spcAft>
                      </a:pPr>
                      <a:r>
                        <a:rPr lang="tr-TR" sz="1400" b="1" dirty="0" smtClean="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İLAVE ÖDENECEK</a:t>
                      </a:r>
                    </a:p>
                    <a:p>
                      <a:pPr algn="ctr">
                        <a:lnSpc>
                          <a:spcPct val="115000"/>
                        </a:lnSpc>
                        <a:spcAft>
                          <a:spcPts val="0"/>
                        </a:spcAft>
                      </a:pPr>
                      <a:r>
                        <a:rPr lang="tr-TR" sz="1400" b="1" dirty="0" smtClean="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TUTAR</a:t>
                      </a:r>
                    </a:p>
                    <a:p>
                      <a:pPr algn="ctr">
                        <a:lnSpc>
                          <a:spcPct val="115000"/>
                        </a:lnSpc>
                        <a:spcAft>
                          <a:spcPts val="0"/>
                        </a:spcAft>
                      </a:pPr>
                      <a:r>
                        <a:rPr lang="tr-TR" sz="1400" b="1" dirty="0" smtClean="0">
                          <a:solidFill>
                            <a:srgbClr val="FF0000"/>
                          </a:solidFill>
                          <a:effectLst/>
                          <a:latin typeface="Arial" panose="020B0604020202020204" pitchFamily="34" charset="0"/>
                          <a:ea typeface="Times New Roman" panose="02020603050405020304" pitchFamily="18" charset="0"/>
                          <a:cs typeface="Times New Roman" panose="02020603050405020304" pitchFamily="18" charset="0"/>
                        </a:rPr>
                        <a:t>TAHMİNİ</a:t>
                      </a:r>
                      <a:endParaRPr lang="tr-TR"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E2EFDA"/>
                    </a:solidFill>
                  </a:tcPr>
                </a:tc>
                <a:extLst>
                  <a:ext uri="{0D108BD9-81ED-4DB2-BD59-A6C34878D82A}">
                    <a16:rowId xmlns:a16="http://schemas.microsoft.com/office/drawing/2014/main" val="457194483"/>
                  </a:ext>
                </a:extLst>
              </a:tr>
              <a:tr h="391606">
                <a:tc vMerge="1">
                  <a:txBody>
                    <a:bodyPr/>
                    <a:lstStyle/>
                    <a:p>
                      <a:endParaRPr lang="tr-TR"/>
                    </a:p>
                  </a:txBody>
                  <a:tcPr/>
                </a:tc>
                <a:tc>
                  <a:txBody>
                    <a:bodyPr/>
                    <a:lstStyle/>
                    <a:p>
                      <a:pPr algn="ctr">
                        <a:lnSpc>
                          <a:spcPct val="115000"/>
                        </a:lnSpc>
                        <a:spcAft>
                          <a:spcPts val="0"/>
                        </a:spcAft>
                      </a:pPr>
                      <a:r>
                        <a:rPr lang="tr-TR" sz="1400" b="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(GWh)</a:t>
                      </a:r>
                      <a:endParaRPr lang="tr-TR" sz="1400" b="1">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E2EFDA"/>
                    </a:solidFill>
                  </a:tcPr>
                </a:tc>
                <a:tc>
                  <a:txBody>
                    <a:bodyPr/>
                    <a:lstStyle/>
                    <a:p>
                      <a:pPr algn="ctr">
                        <a:lnSpc>
                          <a:spcPct val="115000"/>
                        </a:lnSpc>
                        <a:spcAft>
                          <a:spcPts val="0"/>
                        </a:spcAft>
                      </a:pPr>
                      <a:r>
                        <a:rPr lang="tr-TR" sz="1400" b="1"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(Milyon TL)</a:t>
                      </a:r>
                      <a:endParaRPr lang="tr-TR"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E2EFDA"/>
                    </a:solidFill>
                  </a:tcPr>
                </a:tc>
                <a:tc vMerge="1">
                  <a:txBody>
                    <a:bodyPr/>
                    <a:lstStyle/>
                    <a:p>
                      <a:endParaRPr lang="tr-TR"/>
                    </a:p>
                  </a:txBody>
                  <a:tcPr/>
                </a:tc>
                <a:tc>
                  <a:txBody>
                    <a:bodyPr/>
                    <a:lstStyle/>
                    <a:p>
                      <a:pPr algn="ctr">
                        <a:lnSpc>
                          <a:spcPct val="115000"/>
                        </a:lnSpc>
                        <a:spcAft>
                          <a:spcPts val="0"/>
                        </a:spcAft>
                      </a:pPr>
                      <a:r>
                        <a:rPr lang="tr-TR" sz="1400" b="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(GWh)</a:t>
                      </a:r>
                      <a:endParaRPr lang="tr-TR" sz="1400" b="1">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E2EFDA"/>
                    </a:solidFill>
                  </a:tcPr>
                </a:tc>
                <a:tc>
                  <a:txBody>
                    <a:bodyPr/>
                    <a:lstStyle/>
                    <a:p>
                      <a:pPr algn="ctr">
                        <a:lnSpc>
                          <a:spcPct val="115000"/>
                        </a:lnSpc>
                        <a:spcAft>
                          <a:spcPts val="0"/>
                        </a:spcAft>
                      </a:pPr>
                      <a:r>
                        <a:rPr lang="tr-TR" sz="1400" b="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(Milyon TL)</a:t>
                      </a:r>
                      <a:endParaRPr lang="tr-TR" sz="1400" b="1">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E2EFDA"/>
                    </a:solidFill>
                  </a:tcPr>
                </a:tc>
                <a:extLst>
                  <a:ext uri="{0D108BD9-81ED-4DB2-BD59-A6C34878D82A}">
                    <a16:rowId xmlns:a16="http://schemas.microsoft.com/office/drawing/2014/main" val="2398448454"/>
                  </a:ext>
                </a:extLst>
              </a:tr>
              <a:tr h="733267">
                <a:tc>
                  <a:txBody>
                    <a:bodyPr/>
                    <a:lstStyle/>
                    <a:p>
                      <a:pPr>
                        <a:lnSpc>
                          <a:spcPct val="115000"/>
                        </a:lnSpc>
                        <a:spcAft>
                          <a:spcPts val="0"/>
                        </a:spcAft>
                      </a:pPr>
                      <a:r>
                        <a:rPr lang="tr-TR" sz="1400" b="1">
                          <a:effectLst/>
                          <a:latin typeface="Arial" panose="020B0604020202020204" pitchFamily="34" charset="0"/>
                          <a:ea typeface="Times New Roman" panose="02020603050405020304" pitchFamily="18" charset="0"/>
                          <a:cs typeface="Times New Roman" panose="02020603050405020304" pitchFamily="18" charset="0"/>
                        </a:rPr>
                        <a:t>KÖMÜR (İTHAL+YERLİ)</a:t>
                      </a:r>
                      <a:endParaRPr lang="tr-TR" sz="1400" b="1">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D966"/>
                    </a:solidFill>
                  </a:tcPr>
                </a:tc>
                <a:tc>
                  <a:txBody>
                    <a:bodyPr/>
                    <a:lstStyle/>
                    <a:p>
                      <a:pPr algn="ctr">
                        <a:lnSpc>
                          <a:spcPct val="115000"/>
                        </a:lnSpc>
                        <a:spcAft>
                          <a:spcPts val="0"/>
                        </a:spcAft>
                      </a:pPr>
                      <a:r>
                        <a:rPr lang="tr-TR" sz="1800" b="1"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876,0</a:t>
                      </a:r>
                      <a:endParaRPr lang="tr-TR" sz="1800" b="1"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D966"/>
                    </a:solidFill>
                  </a:tcPr>
                </a:tc>
                <a:tc>
                  <a:txBody>
                    <a:bodyPr/>
                    <a:lstStyle/>
                    <a:p>
                      <a:pPr algn="ctr">
                        <a:lnSpc>
                          <a:spcPct val="115000"/>
                        </a:lnSpc>
                        <a:spcAft>
                          <a:spcPts val="0"/>
                        </a:spcAft>
                      </a:pPr>
                      <a:r>
                        <a:rPr lang="tr-TR" sz="1800" b="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42,0</a:t>
                      </a:r>
                      <a:endParaRPr lang="tr-TR" sz="1800" b="1">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D966"/>
                    </a:solidFill>
                  </a:tcPr>
                </a:tc>
                <a:tc>
                  <a:txBody>
                    <a:bodyPr/>
                    <a:lstStyle/>
                    <a:p>
                      <a:pPr algn="ctr">
                        <a:lnSpc>
                          <a:spcPct val="115000"/>
                        </a:lnSpc>
                        <a:spcAft>
                          <a:spcPts val="0"/>
                        </a:spcAft>
                      </a:pPr>
                      <a:r>
                        <a:rPr lang="tr-TR" sz="1800" b="1"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1 Adet</a:t>
                      </a:r>
                      <a:endParaRPr lang="tr-TR" sz="1800" b="1"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D966"/>
                    </a:solidFill>
                  </a:tcPr>
                </a:tc>
                <a:tc>
                  <a:txBody>
                    <a:bodyPr/>
                    <a:lstStyle/>
                    <a:p>
                      <a:pPr algn="ctr">
                        <a:lnSpc>
                          <a:spcPct val="115000"/>
                        </a:lnSpc>
                        <a:spcAft>
                          <a:spcPts val="0"/>
                        </a:spcAft>
                      </a:pPr>
                      <a:r>
                        <a:rPr lang="tr-TR" sz="1800" b="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865,0</a:t>
                      </a:r>
                      <a:endParaRPr lang="tr-TR" sz="1800" b="1">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D966"/>
                    </a:solidFill>
                  </a:tcPr>
                </a:tc>
                <a:tc>
                  <a:txBody>
                    <a:bodyPr/>
                    <a:lstStyle/>
                    <a:p>
                      <a:pPr algn="ctr">
                        <a:lnSpc>
                          <a:spcPct val="115000"/>
                        </a:lnSpc>
                        <a:spcAft>
                          <a:spcPts val="0"/>
                        </a:spcAft>
                      </a:pPr>
                      <a:r>
                        <a:rPr lang="tr-TR" sz="1800" b="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40,0</a:t>
                      </a:r>
                      <a:endParaRPr lang="tr-TR" sz="1800" b="1">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D966"/>
                    </a:solidFill>
                  </a:tcPr>
                </a:tc>
                <a:extLst>
                  <a:ext uri="{0D108BD9-81ED-4DB2-BD59-A6C34878D82A}">
                    <a16:rowId xmlns:a16="http://schemas.microsoft.com/office/drawing/2014/main" val="2169176909"/>
                  </a:ext>
                </a:extLst>
              </a:tr>
              <a:tr h="733267">
                <a:tc>
                  <a:txBody>
                    <a:bodyPr/>
                    <a:lstStyle/>
                    <a:p>
                      <a:pPr>
                        <a:lnSpc>
                          <a:spcPct val="115000"/>
                        </a:lnSpc>
                        <a:spcAft>
                          <a:spcPts val="0"/>
                        </a:spcAft>
                      </a:pPr>
                      <a:r>
                        <a:rPr lang="tr-TR" sz="1400" b="1">
                          <a:effectLst/>
                          <a:latin typeface="Arial" panose="020B0604020202020204" pitchFamily="34" charset="0"/>
                          <a:ea typeface="Times New Roman" panose="02020603050405020304" pitchFamily="18" charset="0"/>
                          <a:cs typeface="Times New Roman" panose="02020603050405020304" pitchFamily="18" charset="0"/>
                        </a:rPr>
                        <a:t>KÖMÜR (YERLİ)</a:t>
                      </a:r>
                      <a:endParaRPr lang="tr-TR" sz="1400" b="1">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tc>
                  <a:txBody>
                    <a:bodyPr/>
                    <a:lstStyle/>
                    <a:p>
                      <a:pPr algn="ctr">
                        <a:lnSpc>
                          <a:spcPct val="115000"/>
                        </a:lnSpc>
                        <a:spcAft>
                          <a:spcPts val="0"/>
                        </a:spcAft>
                      </a:pPr>
                      <a:r>
                        <a:rPr lang="tr-TR" sz="1800" b="1"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19.939,0</a:t>
                      </a:r>
                      <a:endParaRPr lang="tr-TR" sz="1800" b="1"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tc>
                  <a:txBody>
                    <a:bodyPr/>
                    <a:lstStyle/>
                    <a:p>
                      <a:pPr algn="ctr">
                        <a:lnSpc>
                          <a:spcPct val="115000"/>
                        </a:lnSpc>
                        <a:spcAft>
                          <a:spcPts val="0"/>
                        </a:spcAft>
                      </a:pPr>
                      <a:r>
                        <a:rPr lang="tr-TR" sz="1800" b="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958,0</a:t>
                      </a:r>
                      <a:endParaRPr lang="tr-TR" sz="1800" b="1">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tc>
                  <a:txBody>
                    <a:bodyPr/>
                    <a:lstStyle/>
                    <a:p>
                      <a:pPr algn="ctr">
                        <a:lnSpc>
                          <a:spcPct val="115000"/>
                        </a:lnSpc>
                        <a:spcAft>
                          <a:spcPts val="0"/>
                        </a:spcAft>
                      </a:pPr>
                      <a:r>
                        <a:rPr lang="tr-TR" sz="1800" b="1"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11 Adet</a:t>
                      </a:r>
                      <a:endParaRPr lang="tr-TR" sz="1800" b="1"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tc>
                  <a:txBody>
                    <a:bodyPr/>
                    <a:lstStyle/>
                    <a:p>
                      <a:pPr algn="ctr">
                        <a:lnSpc>
                          <a:spcPct val="115000"/>
                        </a:lnSpc>
                        <a:spcAft>
                          <a:spcPts val="0"/>
                        </a:spcAft>
                      </a:pPr>
                      <a:r>
                        <a:rPr lang="tr-TR" sz="1800" b="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23.138,0</a:t>
                      </a:r>
                      <a:endParaRPr lang="tr-TR" sz="1800" b="1">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tc>
                  <a:txBody>
                    <a:bodyPr/>
                    <a:lstStyle/>
                    <a:p>
                      <a:pPr algn="ctr">
                        <a:lnSpc>
                          <a:spcPct val="115000"/>
                        </a:lnSpc>
                        <a:spcAft>
                          <a:spcPts val="0"/>
                        </a:spcAft>
                      </a:pPr>
                      <a:r>
                        <a:rPr lang="tr-TR" sz="1800" b="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1.160,0</a:t>
                      </a:r>
                      <a:endParaRPr lang="tr-TR" sz="1800" b="1">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extLst>
                  <a:ext uri="{0D108BD9-81ED-4DB2-BD59-A6C34878D82A}">
                    <a16:rowId xmlns:a16="http://schemas.microsoft.com/office/drawing/2014/main" val="1297501141"/>
                  </a:ext>
                </a:extLst>
              </a:tr>
              <a:tr h="733267">
                <a:tc>
                  <a:txBody>
                    <a:bodyPr/>
                    <a:lstStyle/>
                    <a:p>
                      <a:pPr>
                        <a:lnSpc>
                          <a:spcPct val="115000"/>
                        </a:lnSpc>
                        <a:spcAft>
                          <a:spcPts val="0"/>
                        </a:spcAft>
                      </a:pPr>
                      <a:r>
                        <a:rPr lang="tr-TR" sz="1400" b="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TOPLAM</a:t>
                      </a:r>
                      <a:endParaRPr lang="tr-TR" sz="1400" b="1">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A"/>
                    </a:solidFill>
                  </a:tcPr>
                </a:tc>
                <a:tc>
                  <a:txBody>
                    <a:bodyPr/>
                    <a:lstStyle/>
                    <a:p>
                      <a:pPr algn="ctr">
                        <a:lnSpc>
                          <a:spcPct val="115000"/>
                        </a:lnSpc>
                        <a:spcAft>
                          <a:spcPts val="0"/>
                        </a:spcAft>
                      </a:pPr>
                      <a:r>
                        <a:rPr lang="tr-TR" sz="1800" b="1"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20.815,0</a:t>
                      </a:r>
                      <a:endParaRPr lang="tr-TR" sz="1800" b="1"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A"/>
                    </a:solidFill>
                  </a:tcPr>
                </a:tc>
                <a:tc>
                  <a:txBody>
                    <a:bodyPr/>
                    <a:lstStyle/>
                    <a:p>
                      <a:pPr algn="ctr">
                        <a:lnSpc>
                          <a:spcPct val="115000"/>
                        </a:lnSpc>
                        <a:spcAft>
                          <a:spcPts val="0"/>
                        </a:spcAft>
                      </a:pPr>
                      <a:r>
                        <a:rPr lang="tr-TR" sz="1800" b="1"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1.000,0</a:t>
                      </a:r>
                      <a:endParaRPr lang="tr-TR" sz="1800" b="1"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A"/>
                    </a:solidFill>
                  </a:tcPr>
                </a:tc>
                <a:tc>
                  <a:txBody>
                    <a:bodyPr/>
                    <a:lstStyle/>
                    <a:p>
                      <a:pPr algn="ctr">
                        <a:lnSpc>
                          <a:spcPct val="115000"/>
                        </a:lnSpc>
                        <a:spcAft>
                          <a:spcPts val="0"/>
                        </a:spcAft>
                      </a:pPr>
                      <a:r>
                        <a:rPr lang="tr-TR" sz="1800" b="1" dirty="0" smtClean="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12 Adet</a:t>
                      </a:r>
                      <a:r>
                        <a:rPr lang="tr-TR" sz="1800" b="1"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endParaRPr lang="tr-TR" sz="1800" b="1"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A"/>
                    </a:solidFill>
                  </a:tcPr>
                </a:tc>
                <a:tc>
                  <a:txBody>
                    <a:bodyPr/>
                    <a:lstStyle/>
                    <a:p>
                      <a:pPr algn="ctr">
                        <a:lnSpc>
                          <a:spcPct val="115000"/>
                        </a:lnSpc>
                        <a:spcAft>
                          <a:spcPts val="0"/>
                        </a:spcAft>
                      </a:pPr>
                      <a:r>
                        <a:rPr lang="tr-TR" sz="1800" b="1"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24.003,0</a:t>
                      </a:r>
                      <a:endParaRPr lang="tr-TR" sz="1800" b="1"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A"/>
                    </a:solidFill>
                  </a:tcPr>
                </a:tc>
                <a:tc>
                  <a:txBody>
                    <a:bodyPr/>
                    <a:lstStyle/>
                    <a:p>
                      <a:pPr algn="ctr">
                        <a:lnSpc>
                          <a:spcPct val="115000"/>
                        </a:lnSpc>
                        <a:spcAft>
                          <a:spcPts val="0"/>
                        </a:spcAft>
                      </a:pPr>
                      <a:r>
                        <a:rPr lang="tr-TR" sz="1800" b="1"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1.200,0</a:t>
                      </a:r>
                      <a:endParaRPr lang="tr-TR" sz="1800" b="1"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A"/>
                    </a:solidFill>
                  </a:tcPr>
                </a:tc>
                <a:extLst>
                  <a:ext uri="{0D108BD9-81ED-4DB2-BD59-A6C34878D82A}">
                    <a16:rowId xmlns:a16="http://schemas.microsoft.com/office/drawing/2014/main" val="1289366724"/>
                  </a:ext>
                </a:extLst>
              </a:tr>
            </a:tbl>
          </a:graphicData>
        </a:graphic>
      </p:graphicFrame>
    </p:spTree>
    <p:extLst>
      <p:ext uri="{BB962C8B-B14F-4D97-AF65-F5344CB8AC3E}">
        <p14:creationId xmlns:p14="http://schemas.microsoft.com/office/powerpoint/2010/main" val="915166971"/>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p:nvPr/>
        </p:nvSpPr>
        <p:spPr>
          <a:xfrm>
            <a:off x="-1" y="2"/>
            <a:ext cx="8394298" cy="764702"/>
          </a:xfrm>
          <a:prstGeom prst="rect">
            <a:avLst/>
          </a:prstGeom>
          <a:solidFill>
            <a:srgbClr val="FFFF66"/>
          </a:solidFill>
          <a:ln w="9525">
            <a:noFill/>
            <a:miter lim="800000"/>
            <a:headEnd/>
            <a:tailEnd/>
          </a:ln>
        </p:spPr>
        <p:txBody>
          <a:bodyPr vert="horz" wrap="square" lIns="91440" tIns="45720" rIns="91440" bIns="45720" numCol="1" rtlCol="0" anchor="t" anchorCtr="0" compatLnSpc="1">
            <a:prstTxWarp prst="textNoShape">
              <a:avLst/>
            </a:prstTxWarp>
            <a:noAutofit/>
          </a:bodyPr>
          <a:lstStyle/>
          <a:p>
            <a:pPr algn="ctr" defTabSz="457200">
              <a:defRPr/>
            </a:pPr>
            <a:r>
              <a:rPr lang="tr-TR" sz="2400" b="1" dirty="0" smtClean="0">
                <a:solidFill>
                  <a:srgbClr val="000099"/>
                </a:solidFill>
                <a:latin typeface="Arial Black" pitchFamily="34" charset="0"/>
              </a:rPr>
              <a:t>Yerli Kömürden </a:t>
            </a:r>
            <a:r>
              <a:rPr lang="tr-TR" sz="2400" b="1" dirty="0">
                <a:solidFill>
                  <a:srgbClr val="000099"/>
                </a:solidFill>
                <a:latin typeface="Arial Black" pitchFamily="34" charset="0"/>
              </a:rPr>
              <a:t>Üretilen Elektriğe </a:t>
            </a:r>
            <a:endParaRPr lang="tr-TR" sz="2400" b="1" dirty="0" smtClean="0">
              <a:solidFill>
                <a:srgbClr val="000099"/>
              </a:solidFill>
              <a:latin typeface="Arial Black" pitchFamily="34" charset="0"/>
            </a:endParaRPr>
          </a:p>
          <a:p>
            <a:pPr algn="ctr" defTabSz="457200">
              <a:defRPr/>
            </a:pPr>
            <a:r>
              <a:rPr lang="tr-TR" sz="2400" b="1" dirty="0" smtClean="0">
                <a:solidFill>
                  <a:srgbClr val="000099"/>
                </a:solidFill>
                <a:latin typeface="Arial Black" pitchFamily="34" charset="0"/>
              </a:rPr>
              <a:t>Çevre İzni Teşviki ?</a:t>
            </a:r>
            <a:endParaRPr lang="tr-TR" sz="2400" b="1" dirty="0">
              <a:solidFill>
                <a:srgbClr val="000099"/>
              </a:solidFill>
              <a:latin typeface="Arial Black" pitchFamily="34" charset="0"/>
            </a:endParaRPr>
          </a:p>
        </p:txBody>
      </p:sp>
      <p:sp>
        <p:nvSpPr>
          <p:cNvPr id="9" name="Slayt Numarası Yer Tutucusu 8"/>
          <p:cNvSpPr>
            <a:spLocks noGrp="1"/>
          </p:cNvSpPr>
          <p:nvPr>
            <p:ph type="sldNum" sz="quarter" idx="12"/>
          </p:nvPr>
        </p:nvSpPr>
        <p:spPr>
          <a:xfrm>
            <a:off x="8604448" y="6381328"/>
            <a:ext cx="515802" cy="437133"/>
          </a:xfrm>
        </p:spPr>
        <p:txBody>
          <a:bodyPr/>
          <a:lstStyle/>
          <a:p>
            <a:fld id="{2980368C-8C33-40A0-AE12-C79D8B8014BE}" type="slidenum">
              <a:rPr lang="tr-TR" sz="1400" smtClean="0"/>
              <a:pPr/>
              <a:t>77</a:t>
            </a:fld>
            <a:endParaRPr lang="tr-TR" sz="1400" dirty="0"/>
          </a:p>
        </p:txBody>
      </p:sp>
      <p:sp>
        <p:nvSpPr>
          <p:cNvPr id="7" name="Content Placeholder 1"/>
          <p:cNvSpPr txBox="1">
            <a:spLocks/>
          </p:cNvSpPr>
          <p:nvPr/>
        </p:nvSpPr>
        <p:spPr>
          <a:xfrm>
            <a:off x="179512" y="980728"/>
            <a:ext cx="8784976" cy="540060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just">
              <a:buClr>
                <a:srgbClr val="0000FF"/>
              </a:buClr>
              <a:buNone/>
            </a:pPr>
            <a:r>
              <a:rPr lang="tr-TR" sz="2000" dirty="0" smtClean="0"/>
              <a:t/>
            </a:r>
            <a:br>
              <a:rPr lang="tr-TR" sz="2000" dirty="0" smtClean="0"/>
            </a:br>
            <a:endParaRPr lang="tr-TR" sz="2400" b="1" dirty="0"/>
          </a:p>
          <a:p>
            <a:pPr marL="0" indent="0">
              <a:buNone/>
            </a:pPr>
            <a:endParaRPr lang="tr-TR" sz="2000" dirty="0"/>
          </a:p>
        </p:txBody>
      </p:sp>
      <p:sp>
        <p:nvSpPr>
          <p:cNvPr id="2" name="Dikdörtgen 1"/>
          <p:cNvSpPr/>
          <p:nvPr/>
        </p:nvSpPr>
        <p:spPr>
          <a:xfrm>
            <a:off x="353798" y="753759"/>
            <a:ext cx="8064896" cy="6463308"/>
          </a:xfrm>
          <a:prstGeom prst="rect">
            <a:avLst/>
          </a:prstGeom>
        </p:spPr>
        <p:txBody>
          <a:bodyPr wrap="square">
            <a:spAutoFit/>
          </a:bodyPr>
          <a:lstStyle/>
          <a:p>
            <a:pPr marL="342900" indent="-342900" algn="just" fontAlgn="base">
              <a:lnSpc>
                <a:spcPct val="115000"/>
              </a:lnSpc>
              <a:buFont typeface="Arial" panose="020B0604020202020204" pitchFamily="34" charset="0"/>
              <a:buChar char="•"/>
            </a:pPr>
            <a:r>
              <a:rPr lang="tr-TR" sz="2400" b="1" dirty="0" smtClean="0">
                <a:solidFill>
                  <a:srgbClr val="000000"/>
                </a:solidFill>
                <a:ea typeface="Calibri" panose="020F0502020204030204" pitchFamily="34" charset="0"/>
                <a:cs typeface="Times New Roman" panose="02020603050405020304" pitchFamily="18" charset="0"/>
              </a:rPr>
              <a:t>Basında, çevre </a:t>
            </a:r>
            <a:r>
              <a:rPr lang="tr-TR" sz="2400" b="1" dirty="0">
                <a:solidFill>
                  <a:srgbClr val="000000"/>
                </a:solidFill>
                <a:ea typeface="Calibri" panose="020F0502020204030204" pitchFamily="34" charset="0"/>
                <a:cs typeface="Times New Roman" panose="02020603050405020304" pitchFamily="18" charset="0"/>
              </a:rPr>
              <a:t>izni bulunan termik santrallara da bir teşvik verilmesinin gündemde olduğu, çevre izni bulunan </a:t>
            </a:r>
            <a:r>
              <a:rPr lang="tr-TR" sz="2400" b="1" dirty="0" smtClean="0">
                <a:solidFill>
                  <a:srgbClr val="000000"/>
                </a:solidFill>
                <a:ea typeface="Calibri" panose="020F0502020204030204" pitchFamily="34" charset="0"/>
                <a:cs typeface="Times New Roman" panose="02020603050405020304" pitchFamily="18" charset="0"/>
              </a:rPr>
              <a:t>santralların </a:t>
            </a:r>
            <a:r>
              <a:rPr lang="tr-TR" sz="2400" b="1" dirty="0">
                <a:solidFill>
                  <a:srgbClr val="000000"/>
                </a:solidFill>
                <a:ea typeface="Calibri" panose="020F0502020204030204" pitchFamily="34" charset="0"/>
                <a:cs typeface="Times New Roman" panose="02020603050405020304" pitchFamily="18" charset="0"/>
              </a:rPr>
              <a:t>tarifelerinde yüzde 3 oranında bir teşvik verilebileceği ifade ediliyor. </a:t>
            </a:r>
            <a:r>
              <a:rPr lang="tr-TR" sz="2400" b="1" dirty="0" smtClean="0">
                <a:solidFill>
                  <a:srgbClr val="000000"/>
                </a:solidFill>
                <a:ea typeface="Calibri" panose="020F0502020204030204" pitchFamily="34" charset="0"/>
                <a:cs typeface="Times New Roman" panose="02020603050405020304" pitchFamily="18" charset="0"/>
              </a:rPr>
              <a:t>Alım </a:t>
            </a:r>
            <a:r>
              <a:rPr lang="tr-TR" sz="2400" b="1" dirty="0">
                <a:solidFill>
                  <a:srgbClr val="000000"/>
                </a:solidFill>
                <a:ea typeface="Calibri" panose="020F0502020204030204" pitchFamily="34" charset="0"/>
                <a:cs typeface="Times New Roman" panose="02020603050405020304" pitchFamily="18" charset="0"/>
              </a:rPr>
              <a:t>garantisi kapsamında </a:t>
            </a:r>
            <a:r>
              <a:rPr lang="tr-TR" sz="2400" b="1" dirty="0" smtClean="0">
                <a:solidFill>
                  <a:srgbClr val="000000"/>
                </a:solidFill>
                <a:ea typeface="Calibri" panose="020F0502020204030204" pitchFamily="34" charset="0"/>
                <a:cs typeface="Times New Roman" panose="02020603050405020304" pitchFamily="18" charset="0"/>
              </a:rPr>
              <a:t>Enerji Satış Anlaşması (ESA) </a:t>
            </a:r>
            <a:r>
              <a:rPr lang="tr-TR" sz="2400" b="1" dirty="0">
                <a:solidFill>
                  <a:srgbClr val="000000"/>
                </a:solidFill>
                <a:ea typeface="Calibri" panose="020F0502020204030204" pitchFamily="34" charset="0"/>
                <a:cs typeface="Times New Roman" panose="02020603050405020304" pitchFamily="18" charset="0"/>
              </a:rPr>
              <a:t>imzalayan şirketler arasında, Yeniköy- Kemerköy </a:t>
            </a:r>
            <a:r>
              <a:rPr lang="tr-TR" sz="2400" b="1" dirty="0" smtClean="0">
                <a:solidFill>
                  <a:srgbClr val="000000"/>
                </a:solidFill>
                <a:ea typeface="Calibri" panose="020F0502020204030204" pitchFamily="34" charset="0"/>
                <a:cs typeface="Times New Roman" panose="02020603050405020304" pitchFamily="18" charset="0"/>
              </a:rPr>
              <a:t>Elektrik   </a:t>
            </a:r>
            <a:r>
              <a:rPr lang="tr-TR" sz="2400" b="1" dirty="0">
                <a:solidFill>
                  <a:srgbClr val="000000"/>
                </a:solidFill>
                <a:ea typeface="Calibri" panose="020F0502020204030204" pitchFamily="34" charset="0"/>
                <a:cs typeface="Times New Roman" panose="02020603050405020304" pitchFamily="18" charset="0"/>
              </a:rPr>
              <a:t>(</a:t>
            </a:r>
            <a:r>
              <a:rPr lang="tr-TR" sz="2400" b="1" dirty="0" smtClean="0">
                <a:solidFill>
                  <a:srgbClr val="000000"/>
                </a:solidFill>
                <a:ea typeface="Calibri" panose="020F0502020204030204" pitchFamily="34" charset="0"/>
                <a:cs typeface="Times New Roman" panose="02020603050405020304" pitchFamily="18" charset="0"/>
              </a:rPr>
              <a:t>IC </a:t>
            </a:r>
            <a:r>
              <a:rPr lang="tr-TR" sz="2400" b="1" dirty="0" err="1">
                <a:solidFill>
                  <a:srgbClr val="000000"/>
                </a:solidFill>
                <a:ea typeface="Calibri" panose="020F0502020204030204" pitchFamily="34" charset="0"/>
                <a:cs typeface="Times New Roman" panose="02020603050405020304" pitchFamily="18" charset="0"/>
              </a:rPr>
              <a:t>İçtaş</a:t>
            </a:r>
            <a:r>
              <a:rPr lang="tr-TR" sz="2400" b="1" dirty="0">
                <a:solidFill>
                  <a:srgbClr val="000000"/>
                </a:solidFill>
                <a:ea typeface="Calibri" panose="020F0502020204030204" pitchFamily="34" charset="0"/>
                <a:cs typeface="Times New Roman" panose="02020603050405020304" pitchFamily="18" charset="0"/>
              </a:rPr>
              <a:t> - </a:t>
            </a:r>
            <a:r>
              <a:rPr lang="tr-TR" sz="2400" b="1" dirty="0" err="1">
                <a:solidFill>
                  <a:srgbClr val="000000"/>
                </a:solidFill>
                <a:ea typeface="Calibri" panose="020F0502020204030204" pitchFamily="34" charset="0"/>
                <a:cs typeface="Times New Roman" panose="02020603050405020304" pitchFamily="18" charset="0"/>
              </a:rPr>
              <a:t>Limak</a:t>
            </a:r>
            <a:r>
              <a:rPr lang="tr-TR" sz="2400" b="1" dirty="0">
                <a:solidFill>
                  <a:srgbClr val="000000"/>
                </a:solidFill>
                <a:ea typeface="Calibri" panose="020F0502020204030204" pitchFamily="34" charset="0"/>
                <a:cs typeface="Times New Roman" panose="02020603050405020304" pitchFamily="18" charset="0"/>
              </a:rPr>
              <a:t>) şirketinin Yeniköy -Kemerköy Termik santrallarının, Aksa Göynük Enerji'nin Bolu-Göynük Termik Santralı'nın, </a:t>
            </a:r>
            <a:r>
              <a:rPr lang="tr-TR" sz="2400" b="1" dirty="0" err="1">
                <a:solidFill>
                  <a:srgbClr val="000000"/>
                </a:solidFill>
                <a:ea typeface="Calibri" panose="020F0502020204030204" pitchFamily="34" charset="0"/>
                <a:cs typeface="Times New Roman" panose="02020603050405020304" pitchFamily="18" charset="0"/>
              </a:rPr>
              <a:t>Enerjisa</a:t>
            </a:r>
            <a:r>
              <a:rPr lang="tr-TR" sz="2400" b="1" dirty="0">
                <a:solidFill>
                  <a:srgbClr val="000000"/>
                </a:solidFill>
                <a:ea typeface="Calibri" panose="020F0502020204030204" pitchFamily="34" charset="0"/>
                <a:cs typeface="Times New Roman" panose="02020603050405020304" pitchFamily="18" charset="0"/>
              </a:rPr>
              <a:t> Enerji'nin Tufanbeyli Termik Santralı'nın, Çan </a:t>
            </a:r>
            <a:r>
              <a:rPr lang="tr-TR" sz="2400" b="1" dirty="0" err="1">
                <a:solidFill>
                  <a:srgbClr val="000000"/>
                </a:solidFill>
                <a:ea typeface="Calibri" panose="020F0502020204030204" pitchFamily="34" charset="0"/>
                <a:cs typeface="Times New Roman" panose="02020603050405020304" pitchFamily="18" charset="0"/>
              </a:rPr>
              <a:t>Kömür'ün</a:t>
            </a:r>
            <a:r>
              <a:rPr lang="tr-TR" sz="2400" b="1" dirty="0">
                <a:solidFill>
                  <a:srgbClr val="000000"/>
                </a:solidFill>
                <a:ea typeface="Calibri" panose="020F0502020204030204" pitchFamily="34" charset="0"/>
                <a:cs typeface="Times New Roman" panose="02020603050405020304" pitchFamily="18" charset="0"/>
              </a:rPr>
              <a:t> (ODAŞ) Çan 2 Termik Santralı'nın, </a:t>
            </a:r>
            <a:r>
              <a:rPr lang="tr-TR" sz="2400" b="1" dirty="0" smtClean="0">
                <a:solidFill>
                  <a:srgbClr val="000000"/>
                </a:solidFill>
                <a:ea typeface="Calibri" panose="020F0502020204030204" pitchFamily="34" charset="0"/>
                <a:cs typeface="Times New Roman" panose="02020603050405020304" pitchFamily="18" charset="0"/>
              </a:rPr>
              <a:t>Silopi Elektrik'in </a:t>
            </a:r>
            <a:r>
              <a:rPr lang="tr-TR" sz="2400" b="1" dirty="0">
                <a:solidFill>
                  <a:srgbClr val="000000"/>
                </a:solidFill>
                <a:ea typeface="Calibri" panose="020F0502020204030204" pitchFamily="34" charset="0"/>
                <a:cs typeface="Times New Roman" panose="02020603050405020304" pitchFamily="18" charset="0"/>
              </a:rPr>
              <a:t>(Park) Silopi Termik Santralı'nın, Eren Enerji'nin </a:t>
            </a:r>
            <a:r>
              <a:rPr lang="tr-TR" sz="2400" b="1" dirty="0" err="1">
                <a:solidFill>
                  <a:srgbClr val="000000"/>
                </a:solidFill>
                <a:ea typeface="Calibri" panose="020F0502020204030204" pitchFamily="34" charset="0"/>
                <a:cs typeface="Times New Roman" panose="02020603050405020304" pitchFamily="18" charset="0"/>
              </a:rPr>
              <a:t>ZETES'nın</a:t>
            </a:r>
            <a:r>
              <a:rPr lang="tr-TR" sz="2400" b="1" dirty="0">
                <a:solidFill>
                  <a:srgbClr val="000000"/>
                </a:solidFill>
                <a:ea typeface="Calibri" panose="020F0502020204030204" pitchFamily="34" charset="0"/>
                <a:cs typeface="Times New Roman" panose="02020603050405020304" pitchFamily="18" charset="0"/>
              </a:rPr>
              <a:t> çevre izinlerinin bulunduğu </a:t>
            </a:r>
            <a:r>
              <a:rPr lang="tr-TR" sz="2400" b="1" dirty="0" smtClean="0">
                <a:solidFill>
                  <a:srgbClr val="000000"/>
                </a:solidFill>
                <a:ea typeface="Calibri" panose="020F0502020204030204" pitchFamily="34" charset="0"/>
                <a:cs typeface="Times New Roman" panose="02020603050405020304" pitchFamily="18" charset="0"/>
              </a:rPr>
              <a:t>belirtiliyor. </a:t>
            </a:r>
            <a:r>
              <a:rPr lang="tr-TR" sz="2000" b="1" dirty="0" smtClean="0">
                <a:solidFill>
                  <a:srgbClr val="0000FF"/>
                </a:solidFill>
                <a:ea typeface="Calibri" panose="020F0502020204030204" pitchFamily="34" charset="0"/>
                <a:cs typeface="Times New Roman" panose="02020603050405020304" pitchFamily="18" charset="0"/>
              </a:rPr>
              <a:t>(TEBA Haber 1906, 25.02.2019)</a:t>
            </a:r>
          </a:p>
          <a:p>
            <a:pPr marL="342900" indent="-342900" algn="just" fontAlgn="base">
              <a:lnSpc>
                <a:spcPct val="115000"/>
              </a:lnSpc>
              <a:buFont typeface="Arial" panose="020B0604020202020204" pitchFamily="34" charset="0"/>
              <a:buChar char="•"/>
            </a:pPr>
            <a:r>
              <a:rPr lang="tr-TR" sz="2400" b="1" dirty="0" smtClean="0">
                <a:solidFill>
                  <a:srgbClr val="000000"/>
                </a:solidFill>
                <a:ea typeface="Calibri" panose="020F0502020204030204" pitchFamily="34" charset="0"/>
                <a:cs typeface="Times New Roman" panose="02020603050405020304" pitchFamily="18" charset="0"/>
              </a:rPr>
              <a:t>Tesisler çevre izinleri olmadan nasıl işletilebiliyorlar? </a:t>
            </a:r>
            <a:r>
              <a:rPr lang="tr-TR" sz="2400" b="1" dirty="0" smtClean="0">
                <a:solidFill>
                  <a:srgbClr val="C00000"/>
                </a:solidFill>
                <a:ea typeface="Calibri" panose="020F0502020204030204" pitchFamily="34" charset="0"/>
                <a:cs typeface="Times New Roman" panose="02020603050405020304" pitchFamily="18" charset="0"/>
              </a:rPr>
              <a:t>Çevre mevzuatına uyum bu şekilde mi sağlanmalı?</a:t>
            </a:r>
          </a:p>
          <a:p>
            <a:pPr algn="just" fontAlgn="base">
              <a:lnSpc>
                <a:spcPct val="115000"/>
              </a:lnSpc>
            </a:pPr>
            <a:endParaRPr lang="tr-TR" sz="2400" b="1" dirty="0" smtClean="0">
              <a:solidFill>
                <a:srgbClr val="000000"/>
              </a:solidFill>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631184251"/>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p:nvPr/>
        </p:nvSpPr>
        <p:spPr>
          <a:xfrm>
            <a:off x="-1" y="2"/>
            <a:ext cx="8394298" cy="764702"/>
          </a:xfrm>
          <a:prstGeom prst="rect">
            <a:avLst/>
          </a:prstGeom>
          <a:solidFill>
            <a:srgbClr val="FFFF66"/>
          </a:solidFill>
          <a:ln w="9525">
            <a:noFill/>
            <a:miter lim="800000"/>
            <a:headEnd/>
            <a:tailEnd/>
          </a:ln>
        </p:spPr>
        <p:txBody>
          <a:bodyPr vert="horz" wrap="square" lIns="91440" tIns="45720" rIns="91440" bIns="45720" numCol="1" rtlCol="0" anchor="t" anchorCtr="0" compatLnSpc="1">
            <a:prstTxWarp prst="textNoShape">
              <a:avLst/>
            </a:prstTxWarp>
            <a:noAutofit/>
          </a:bodyPr>
          <a:lstStyle/>
          <a:p>
            <a:pPr algn="ctr" defTabSz="457200">
              <a:defRPr/>
            </a:pPr>
            <a:r>
              <a:rPr lang="tr-TR" sz="2000" b="1" dirty="0" smtClean="0">
                <a:solidFill>
                  <a:srgbClr val="000099"/>
                </a:solidFill>
                <a:latin typeface="Arial Black" pitchFamily="34" charset="0"/>
              </a:rPr>
              <a:t>Özelleştirilen Yerli Kömür Santrallerinde Çevre Koruyucu Yatırımları Öteleme Girişimi (1)</a:t>
            </a:r>
            <a:endParaRPr lang="tr-TR" sz="2000" b="1" dirty="0">
              <a:solidFill>
                <a:srgbClr val="000099"/>
              </a:solidFill>
              <a:latin typeface="Arial Black" pitchFamily="34" charset="0"/>
            </a:endParaRPr>
          </a:p>
        </p:txBody>
      </p:sp>
      <p:sp>
        <p:nvSpPr>
          <p:cNvPr id="9" name="Slayt Numarası Yer Tutucusu 8"/>
          <p:cNvSpPr>
            <a:spLocks noGrp="1"/>
          </p:cNvSpPr>
          <p:nvPr>
            <p:ph type="sldNum" sz="quarter" idx="12"/>
          </p:nvPr>
        </p:nvSpPr>
        <p:spPr>
          <a:xfrm>
            <a:off x="8604448" y="6381328"/>
            <a:ext cx="515802" cy="437133"/>
          </a:xfrm>
        </p:spPr>
        <p:txBody>
          <a:bodyPr/>
          <a:lstStyle/>
          <a:p>
            <a:fld id="{2980368C-8C33-40A0-AE12-C79D8B8014BE}" type="slidenum">
              <a:rPr lang="tr-TR" sz="1400" smtClean="0"/>
              <a:pPr/>
              <a:t>78</a:t>
            </a:fld>
            <a:endParaRPr lang="tr-TR" sz="1400" dirty="0"/>
          </a:p>
        </p:txBody>
      </p:sp>
      <p:sp>
        <p:nvSpPr>
          <p:cNvPr id="7" name="Content Placeholder 1"/>
          <p:cNvSpPr txBox="1">
            <a:spLocks/>
          </p:cNvSpPr>
          <p:nvPr/>
        </p:nvSpPr>
        <p:spPr>
          <a:xfrm>
            <a:off x="179512" y="980728"/>
            <a:ext cx="8784976" cy="540060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just">
              <a:buClr>
                <a:srgbClr val="0000FF"/>
              </a:buClr>
              <a:buNone/>
            </a:pPr>
            <a:r>
              <a:rPr lang="tr-TR" sz="2000" dirty="0" smtClean="0"/>
              <a:t/>
            </a:r>
            <a:br>
              <a:rPr lang="tr-TR" sz="2000" dirty="0" smtClean="0"/>
            </a:br>
            <a:endParaRPr lang="tr-TR" sz="2400" b="1" dirty="0"/>
          </a:p>
          <a:p>
            <a:pPr marL="0" indent="0">
              <a:buNone/>
            </a:pPr>
            <a:endParaRPr lang="tr-TR" sz="2000" dirty="0"/>
          </a:p>
        </p:txBody>
      </p:sp>
      <p:sp>
        <p:nvSpPr>
          <p:cNvPr id="2" name="Dikdörtgen 1"/>
          <p:cNvSpPr/>
          <p:nvPr/>
        </p:nvSpPr>
        <p:spPr>
          <a:xfrm>
            <a:off x="251521" y="764704"/>
            <a:ext cx="8280920" cy="6038576"/>
          </a:xfrm>
          <a:prstGeom prst="rect">
            <a:avLst/>
          </a:prstGeom>
        </p:spPr>
        <p:txBody>
          <a:bodyPr wrap="square">
            <a:spAutoFit/>
          </a:bodyPr>
          <a:lstStyle/>
          <a:p>
            <a:pPr marL="342900" indent="-342900" algn="just" fontAlgn="base">
              <a:lnSpc>
                <a:spcPct val="115000"/>
              </a:lnSpc>
              <a:buFont typeface="Arial" panose="020B0604020202020204" pitchFamily="34" charset="0"/>
              <a:buChar char="•"/>
            </a:pPr>
            <a:r>
              <a:rPr lang="tr-TR" sz="2400" b="1" dirty="0" smtClean="0">
                <a:solidFill>
                  <a:srgbClr val="000000"/>
                </a:solidFill>
                <a:ea typeface="Calibri" panose="020F0502020204030204" pitchFamily="34" charset="0"/>
                <a:cs typeface="Times New Roman" panose="02020603050405020304" pitchFamily="18" charset="0"/>
              </a:rPr>
              <a:t>2013-2015 yılları arasında özelleştirme yoluyla </a:t>
            </a:r>
            <a:r>
              <a:rPr lang="tr-TR" sz="2400" b="1" dirty="0" err="1" smtClean="0">
                <a:solidFill>
                  <a:srgbClr val="000000"/>
                </a:solidFill>
                <a:ea typeface="Calibri" panose="020F0502020204030204" pitchFamily="34" charset="0"/>
                <a:cs typeface="Times New Roman" panose="02020603050405020304" pitchFamily="18" charset="0"/>
              </a:rPr>
              <a:t>EÜAŞ'tan</a:t>
            </a:r>
            <a:r>
              <a:rPr lang="tr-TR" sz="2400" b="1" dirty="0" smtClean="0">
                <a:solidFill>
                  <a:srgbClr val="000000"/>
                </a:solidFill>
                <a:ea typeface="Calibri" panose="020F0502020204030204" pitchFamily="34" charset="0"/>
                <a:cs typeface="Times New Roman" panose="02020603050405020304" pitchFamily="18" charset="0"/>
              </a:rPr>
              <a:t> kömür santralı satın alan şirketlere, ihale sürecinde taahhütte bulunmuş olmalarına rağmen daha sonra, tesislerin çevre mevzuatına uyumunu sağlamaları için 2019 yılı sonuna kadar süre tanınmıştı.</a:t>
            </a:r>
          </a:p>
          <a:p>
            <a:pPr marL="342900" indent="-342900" algn="just" fontAlgn="base">
              <a:lnSpc>
                <a:spcPct val="115000"/>
              </a:lnSpc>
              <a:buFont typeface="Arial" panose="020B0604020202020204" pitchFamily="34" charset="0"/>
              <a:buChar char="•"/>
            </a:pPr>
            <a:r>
              <a:rPr lang="tr-TR" sz="2400" b="1" dirty="0" smtClean="0">
                <a:solidFill>
                  <a:srgbClr val="000000"/>
                </a:solidFill>
                <a:ea typeface="Calibri" panose="020F0502020204030204" pitchFamily="34" charset="0"/>
                <a:cs typeface="Times New Roman" panose="02020603050405020304" pitchFamily="18" charset="0"/>
              </a:rPr>
              <a:t>Firmaların bir kısmı bu süreyi mevcut filtre, baca gazı kükürt arıtma tesisleri vb. çevre koruyucu ünitelerini bile çalıştırmama, "çevreyi kirletme hakkı, özgürlüğü" süresi olarak kullandılar.</a:t>
            </a:r>
          </a:p>
          <a:p>
            <a:pPr marL="342900" indent="-342900" algn="just" fontAlgn="base">
              <a:lnSpc>
                <a:spcPct val="115000"/>
              </a:lnSpc>
              <a:buFont typeface="Arial" panose="020B0604020202020204" pitchFamily="34" charset="0"/>
              <a:buChar char="•"/>
            </a:pPr>
            <a:r>
              <a:rPr lang="tr-TR" sz="2400" b="1" dirty="0" smtClean="0">
                <a:solidFill>
                  <a:srgbClr val="000000"/>
                </a:solidFill>
                <a:ea typeface="Calibri" panose="020F0502020204030204" pitchFamily="34" charset="0"/>
                <a:cs typeface="Times New Roman" panose="02020603050405020304" pitchFamily="18" charset="0"/>
              </a:rPr>
              <a:t>Çevre koruyucu yatırımlara ciddiyetle eğilmediler. MMO Mühendis ve Makine Güncel Dergisi 2018 Kasım sayısında bu yatırımların artık 2019 yıl sonuna yetiştirilemeyeceği, konuyu önemsemedikleri ve zaten süre uzatımı yapılacakmış gibi bir tutum takındıkları yönünde izlenimler olduğunu belirtmiştik.</a:t>
            </a:r>
            <a:endParaRPr lang="tr-TR" sz="2400" b="1" dirty="0">
              <a:solidFill>
                <a:srgbClr val="000000"/>
              </a:solidFill>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9614411"/>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p:nvPr/>
        </p:nvSpPr>
        <p:spPr>
          <a:xfrm>
            <a:off x="-1" y="2"/>
            <a:ext cx="8394298" cy="764702"/>
          </a:xfrm>
          <a:prstGeom prst="rect">
            <a:avLst/>
          </a:prstGeom>
          <a:solidFill>
            <a:srgbClr val="FFFF66"/>
          </a:solidFill>
          <a:ln w="9525">
            <a:noFill/>
            <a:miter lim="800000"/>
            <a:headEnd/>
            <a:tailEnd/>
          </a:ln>
        </p:spPr>
        <p:txBody>
          <a:bodyPr vert="horz" wrap="square" lIns="91440" tIns="45720" rIns="91440" bIns="45720" numCol="1" rtlCol="0" anchor="t" anchorCtr="0" compatLnSpc="1">
            <a:prstTxWarp prst="textNoShape">
              <a:avLst/>
            </a:prstTxWarp>
            <a:noAutofit/>
          </a:bodyPr>
          <a:lstStyle/>
          <a:p>
            <a:pPr algn="ctr" defTabSz="457200">
              <a:defRPr/>
            </a:pPr>
            <a:r>
              <a:rPr lang="tr-TR" sz="2000" b="1" dirty="0">
                <a:solidFill>
                  <a:srgbClr val="000099"/>
                </a:solidFill>
                <a:latin typeface="Arial Black" pitchFamily="34" charset="0"/>
              </a:rPr>
              <a:t>Özelleştirilen Yerli Kömür Santrallerinde Çevre Koruyucu Yatırımları Öteleme Girişimi </a:t>
            </a:r>
            <a:r>
              <a:rPr lang="tr-TR" sz="2000" b="1" dirty="0" smtClean="0">
                <a:solidFill>
                  <a:srgbClr val="000099"/>
                </a:solidFill>
                <a:latin typeface="Arial Black" pitchFamily="34" charset="0"/>
              </a:rPr>
              <a:t>(2)</a:t>
            </a:r>
            <a:endParaRPr lang="tr-TR" sz="2000" b="1" dirty="0">
              <a:solidFill>
                <a:srgbClr val="000099"/>
              </a:solidFill>
              <a:latin typeface="Arial Black" pitchFamily="34" charset="0"/>
            </a:endParaRPr>
          </a:p>
        </p:txBody>
      </p:sp>
      <p:sp>
        <p:nvSpPr>
          <p:cNvPr id="9" name="Slayt Numarası Yer Tutucusu 8"/>
          <p:cNvSpPr>
            <a:spLocks noGrp="1"/>
          </p:cNvSpPr>
          <p:nvPr>
            <p:ph type="sldNum" sz="quarter" idx="12"/>
          </p:nvPr>
        </p:nvSpPr>
        <p:spPr>
          <a:xfrm>
            <a:off x="8604448" y="6381328"/>
            <a:ext cx="515802" cy="437133"/>
          </a:xfrm>
        </p:spPr>
        <p:txBody>
          <a:bodyPr/>
          <a:lstStyle/>
          <a:p>
            <a:fld id="{2980368C-8C33-40A0-AE12-C79D8B8014BE}" type="slidenum">
              <a:rPr lang="tr-TR" sz="1400" smtClean="0"/>
              <a:pPr/>
              <a:t>79</a:t>
            </a:fld>
            <a:endParaRPr lang="tr-TR" sz="1400" dirty="0"/>
          </a:p>
        </p:txBody>
      </p:sp>
      <p:sp>
        <p:nvSpPr>
          <p:cNvPr id="7" name="Content Placeholder 1"/>
          <p:cNvSpPr txBox="1">
            <a:spLocks/>
          </p:cNvSpPr>
          <p:nvPr/>
        </p:nvSpPr>
        <p:spPr>
          <a:xfrm>
            <a:off x="179512" y="980728"/>
            <a:ext cx="8784976" cy="540060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just">
              <a:buClr>
                <a:srgbClr val="0000FF"/>
              </a:buClr>
              <a:buNone/>
            </a:pPr>
            <a:r>
              <a:rPr lang="tr-TR" sz="2000" dirty="0" smtClean="0"/>
              <a:t/>
            </a:r>
            <a:br>
              <a:rPr lang="tr-TR" sz="2000" dirty="0" smtClean="0"/>
            </a:br>
            <a:endParaRPr lang="tr-TR" sz="2400" b="1" dirty="0"/>
          </a:p>
          <a:p>
            <a:pPr marL="0" indent="0">
              <a:buNone/>
            </a:pPr>
            <a:endParaRPr lang="tr-TR" sz="2000" dirty="0"/>
          </a:p>
        </p:txBody>
      </p:sp>
      <p:graphicFrame>
        <p:nvGraphicFramePr>
          <p:cNvPr id="10" name="Tablo 9"/>
          <p:cNvGraphicFramePr>
            <a:graphicFrameLocks noGrp="1"/>
          </p:cNvGraphicFramePr>
          <p:nvPr>
            <p:extLst>
              <p:ext uri="{D42A27DB-BD31-4B8C-83A1-F6EECF244321}">
                <p14:modId xmlns:p14="http://schemas.microsoft.com/office/powerpoint/2010/main" val="1610360563"/>
              </p:ext>
            </p:extLst>
          </p:nvPr>
        </p:nvGraphicFramePr>
        <p:xfrm>
          <a:off x="323528" y="764704"/>
          <a:ext cx="8568951" cy="5867620"/>
        </p:xfrm>
        <a:graphic>
          <a:graphicData uri="http://schemas.openxmlformats.org/drawingml/2006/table">
            <a:tbl>
              <a:tblPr firstRow="1" firstCol="1" bandRow="1">
                <a:tableStyleId>{5C22544A-7EE6-4342-B048-85BDC9FD1C3A}</a:tableStyleId>
              </a:tblPr>
              <a:tblGrid>
                <a:gridCol w="1656184">
                  <a:extLst>
                    <a:ext uri="{9D8B030D-6E8A-4147-A177-3AD203B41FA5}">
                      <a16:colId xmlns:a16="http://schemas.microsoft.com/office/drawing/2014/main" val="1903617622"/>
                    </a:ext>
                  </a:extLst>
                </a:gridCol>
                <a:gridCol w="1080120">
                  <a:extLst>
                    <a:ext uri="{9D8B030D-6E8A-4147-A177-3AD203B41FA5}">
                      <a16:colId xmlns:a16="http://schemas.microsoft.com/office/drawing/2014/main" val="377725291"/>
                    </a:ext>
                  </a:extLst>
                </a:gridCol>
                <a:gridCol w="1193591">
                  <a:extLst>
                    <a:ext uri="{9D8B030D-6E8A-4147-A177-3AD203B41FA5}">
                      <a16:colId xmlns:a16="http://schemas.microsoft.com/office/drawing/2014/main" val="4116812819"/>
                    </a:ext>
                  </a:extLst>
                </a:gridCol>
                <a:gridCol w="1546353">
                  <a:extLst>
                    <a:ext uri="{9D8B030D-6E8A-4147-A177-3AD203B41FA5}">
                      <a16:colId xmlns:a16="http://schemas.microsoft.com/office/drawing/2014/main" val="4292395411"/>
                    </a:ext>
                  </a:extLst>
                </a:gridCol>
                <a:gridCol w="3092703">
                  <a:extLst>
                    <a:ext uri="{9D8B030D-6E8A-4147-A177-3AD203B41FA5}">
                      <a16:colId xmlns:a16="http://schemas.microsoft.com/office/drawing/2014/main" val="595376501"/>
                    </a:ext>
                  </a:extLst>
                </a:gridCol>
              </a:tblGrid>
              <a:tr h="552906">
                <a:tc>
                  <a:txBody>
                    <a:bodyPr/>
                    <a:lstStyle/>
                    <a:p>
                      <a:pPr>
                        <a:lnSpc>
                          <a:spcPct val="107000"/>
                        </a:lnSpc>
                        <a:spcAft>
                          <a:spcPts val="0"/>
                        </a:spcAft>
                      </a:pPr>
                      <a:r>
                        <a:rPr lang="tr-TR" sz="1600" dirty="0">
                          <a:effectLst/>
                        </a:rPr>
                        <a:t>Santral</a:t>
                      </a:r>
                      <a:endParaRPr lang="tr-TR"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tr-TR" sz="1600" b="1" dirty="0">
                          <a:effectLst/>
                        </a:rPr>
                        <a:t>Kurulu Güç </a:t>
                      </a:r>
                      <a:r>
                        <a:rPr lang="tr-TR" sz="1600" b="1" dirty="0" smtClean="0">
                          <a:effectLst/>
                        </a:rPr>
                        <a:t>(MW)</a:t>
                      </a:r>
                      <a:endParaRPr lang="tr-TR"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tr-TR" sz="1600" b="1" dirty="0">
                          <a:effectLst/>
                        </a:rPr>
                        <a:t>Devir Tarihi</a:t>
                      </a:r>
                      <a:endParaRPr lang="tr-TR"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tr-TR" sz="1600" b="1">
                          <a:effectLst/>
                        </a:rPr>
                        <a:t>Şirket</a:t>
                      </a:r>
                      <a:endParaRPr lang="tr-TR" sz="1400" b="1">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tr-TR" sz="1600" b="1" dirty="0">
                          <a:effectLst/>
                        </a:rPr>
                        <a:t>Durum</a:t>
                      </a:r>
                      <a:endParaRPr lang="tr-TR"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extLst>
                  <a:ext uri="{0D108BD9-81ED-4DB2-BD59-A6C34878D82A}">
                    <a16:rowId xmlns:a16="http://schemas.microsoft.com/office/drawing/2014/main" val="621257092"/>
                  </a:ext>
                </a:extLst>
              </a:tr>
              <a:tr h="383198">
                <a:tc>
                  <a:txBody>
                    <a:bodyPr/>
                    <a:lstStyle/>
                    <a:p>
                      <a:pPr>
                        <a:lnSpc>
                          <a:spcPct val="107000"/>
                        </a:lnSpc>
                        <a:spcAft>
                          <a:spcPts val="0"/>
                        </a:spcAft>
                      </a:pPr>
                      <a:r>
                        <a:rPr lang="tr-TR" sz="1600" dirty="0" err="1">
                          <a:effectLst/>
                        </a:rPr>
                        <a:t>Seyitömer</a:t>
                      </a:r>
                      <a:r>
                        <a:rPr lang="tr-TR" sz="1600" dirty="0">
                          <a:effectLst/>
                        </a:rPr>
                        <a:t> TS</a:t>
                      </a:r>
                      <a:endParaRPr lang="tr-TR"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tr-TR" sz="1600" b="1" dirty="0">
                          <a:effectLst/>
                        </a:rPr>
                        <a:t>4x150</a:t>
                      </a:r>
                      <a:endParaRPr lang="tr-TR"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tr-TR" sz="1600" b="1" dirty="0" smtClean="0">
                          <a:effectLst/>
                        </a:rPr>
                        <a:t>17.06.2013</a:t>
                      </a:r>
                      <a:endParaRPr lang="tr-TR"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tr-TR" sz="1600" b="1">
                          <a:effectLst/>
                        </a:rPr>
                        <a:t>Çelikler</a:t>
                      </a:r>
                      <a:endParaRPr lang="tr-TR" sz="1400" b="1">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nSpc>
                          <a:spcPct val="107000"/>
                        </a:lnSpc>
                        <a:spcAft>
                          <a:spcPts val="0"/>
                        </a:spcAft>
                      </a:pPr>
                      <a:r>
                        <a:rPr lang="tr-TR" sz="1600" b="1">
                          <a:effectLst/>
                        </a:rPr>
                        <a:t>BGKA için sözleşme imzalandı</a:t>
                      </a:r>
                      <a:endParaRPr lang="tr-TR" sz="1400" b="1">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extLst>
                  <a:ext uri="{0D108BD9-81ED-4DB2-BD59-A6C34878D82A}">
                    <a16:rowId xmlns:a16="http://schemas.microsoft.com/office/drawing/2014/main" val="896474461"/>
                  </a:ext>
                </a:extLst>
              </a:tr>
              <a:tr h="406498">
                <a:tc>
                  <a:txBody>
                    <a:bodyPr/>
                    <a:lstStyle/>
                    <a:p>
                      <a:pPr>
                        <a:lnSpc>
                          <a:spcPct val="107000"/>
                        </a:lnSpc>
                        <a:spcAft>
                          <a:spcPts val="0"/>
                        </a:spcAft>
                      </a:pPr>
                      <a:r>
                        <a:rPr lang="tr-TR" sz="1600" dirty="0">
                          <a:solidFill>
                            <a:srgbClr val="FFFF00"/>
                          </a:solidFill>
                          <a:effectLst/>
                        </a:rPr>
                        <a:t>Orhaneli  TS (*)</a:t>
                      </a:r>
                      <a:endParaRPr lang="tr-TR" sz="1400" dirty="0">
                        <a:solidFill>
                          <a:srgbClr val="FFFF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tr-TR" sz="1600" b="1" dirty="0">
                          <a:effectLst/>
                        </a:rPr>
                        <a:t>1x210</a:t>
                      </a:r>
                      <a:endParaRPr lang="tr-TR"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tr-TR" sz="1600" b="1" dirty="0" smtClean="0">
                          <a:effectLst/>
                        </a:rPr>
                        <a:t>22.06.2015</a:t>
                      </a:r>
                      <a:endParaRPr lang="tr-TR"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tr-TR" sz="1600" b="1" dirty="0">
                          <a:effectLst/>
                        </a:rPr>
                        <a:t>Çelikler</a:t>
                      </a:r>
                      <a:endParaRPr lang="tr-TR"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nSpc>
                          <a:spcPct val="107000"/>
                        </a:lnSpc>
                        <a:spcAft>
                          <a:spcPts val="0"/>
                        </a:spcAft>
                      </a:pPr>
                      <a:r>
                        <a:rPr lang="tr-TR" sz="1600" b="1">
                          <a:effectLst/>
                        </a:rPr>
                        <a:t>Mevcut iyileştirilecek</a:t>
                      </a:r>
                      <a:endParaRPr lang="tr-TR" sz="1400" b="1">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extLst>
                  <a:ext uri="{0D108BD9-81ED-4DB2-BD59-A6C34878D82A}">
                    <a16:rowId xmlns:a16="http://schemas.microsoft.com/office/drawing/2014/main" val="4164141084"/>
                  </a:ext>
                </a:extLst>
              </a:tr>
              <a:tr h="336740">
                <a:tc>
                  <a:txBody>
                    <a:bodyPr/>
                    <a:lstStyle/>
                    <a:p>
                      <a:pPr>
                        <a:lnSpc>
                          <a:spcPct val="107000"/>
                        </a:lnSpc>
                        <a:spcAft>
                          <a:spcPts val="0"/>
                        </a:spcAft>
                      </a:pPr>
                      <a:r>
                        <a:rPr lang="tr-TR" sz="1600" dirty="0" err="1">
                          <a:effectLst/>
                        </a:rPr>
                        <a:t>Tunçbilek</a:t>
                      </a:r>
                      <a:r>
                        <a:rPr lang="tr-TR" sz="1600" dirty="0">
                          <a:effectLst/>
                        </a:rPr>
                        <a:t> TS</a:t>
                      </a:r>
                      <a:endParaRPr lang="tr-TR"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tr-TR" sz="1600" b="1" dirty="0">
                          <a:effectLst/>
                        </a:rPr>
                        <a:t>65+2x150</a:t>
                      </a:r>
                      <a:endParaRPr lang="tr-TR"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tr-TR" sz="1600" b="1" dirty="0" smtClean="0">
                          <a:effectLst/>
                        </a:rPr>
                        <a:t>22.06.2015</a:t>
                      </a:r>
                      <a:endParaRPr lang="tr-TR"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tr-TR" sz="1600" b="1" dirty="0">
                          <a:effectLst/>
                        </a:rPr>
                        <a:t>Çelikler</a:t>
                      </a:r>
                      <a:endParaRPr lang="tr-TR"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nSpc>
                          <a:spcPct val="107000"/>
                        </a:lnSpc>
                        <a:spcAft>
                          <a:spcPts val="0"/>
                        </a:spcAft>
                      </a:pPr>
                      <a:r>
                        <a:rPr lang="tr-TR" sz="1600" b="1" dirty="0">
                          <a:effectLst/>
                        </a:rPr>
                        <a:t>Hazırlık aşamasında</a:t>
                      </a:r>
                      <a:endParaRPr lang="tr-TR"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extLst>
                  <a:ext uri="{0D108BD9-81ED-4DB2-BD59-A6C34878D82A}">
                    <a16:rowId xmlns:a16="http://schemas.microsoft.com/office/drawing/2014/main" val="1039614579"/>
                  </a:ext>
                </a:extLst>
              </a:tr>
              <a:tr h="564963">
                <a:tc>
                  <a:txBody>
                    <a:bodyPr/>
                    <a:lstStyle/>
                    <a:p>
                      <a:pPr>
                        <a:lnSpc>
                          <a:spcPct val="107000"/>
                        </a:lnSpc>
                        <a:spcAft>
                          <a:spcPts val="0"/>
                        </a:spcAft>
                      </a:pPr>
                      <a:r>
                        <a:rPr lang="tr-TR" sz="1600" dirty="0">
                          <a:effectLst/>
                        </a:rPr>
                        <a:t>Kangal TS </a:t>
                      </a:r>
                      <a:endParaRPr lang="tr-TR"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tr-TR" sz="1600" b="1" dirty="0">
                          <a:effectLst/>
                        </a:rPr>
                        <a:t>2x150+157</a:t>
                      </a:r>
                      <a:endParaRPr lang="tr-TR"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tr-TR" sz="1600" b="1" dirty="0" smtClean="0">
                          <a:effectLst/>
                        </a:rPr>
                        <a:t>14.08.2013</a:t>
                      </a:r>
                      <a:endParaRPr lang="tr-TR"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tr-TR" sz="1600" b="1" dirty="0">
                          <a:effectLst/>
                        </a:rPr>
                        <a:t>Konya Şeker</a:t>
                      </a:r>
                      <a:endParaRPr lang="tr-TR"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nSpc>
                          <a:spcPct val="107000"/>
                        </a:lnSpc>
                        <a:spcAft>
                          <a:spcPts val="0"/>
                        </a:spcAft>
                      </a:pPr>
                      <a:r>
                        <a:rPr lang="tr-TR" sz="1600" b="1" dirty="0">
                          <a:effectLst/>
                        </a:rPr>
                        <a:t>Ünite 3'de BGKA var, diğerleri hazırlık aşamasında</a:t>
                      </a:r>
                      <a:endParaRPr lang="tr-TR"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extLst>
                  <a:ext uri="{0D108BD9-81ED-4DB2-BD59-A6C34878D82A}">
                    <a16:rowId xmlns:a16="http://schemas.microsoft.com/office/drawing/2014/main" val="3333535166"/>
                  </a:ext>
                </a:extLst>
              </a:tr>
              <a:tr h="336740">
                <a:tc>
                  <a:txBody>
                    <a:bodyPr/>
                    <a:lstStyle/>
                    <a:p>
                      <a:pPr>
                        <a:lnSpc>
                          <a:spcPct val="107000"/>
                        </a:lnSpc>
                        <a:spcAft>
                          <a:spcPts val="0"/>
                        </a:spcAft>
                      </a:pPr>
                      <a:r>
                        <a:rPr lang="tr-TR" sz="1600" dirty="0">
                          <a:effectLst/>
                        </a:rPr>
                        <a:t>Soma B </a:t>
                      </a:r>
                      <a:endParaRPr lang="tr-TR"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tr-TR" sz="1600" b="1" dirty="0">
                          <a:effectLst/>
                        </a:rPr>
                        <a:t>6x165</a:t>
                      </a:r>
                      <a:endParaRPr lang="tr-TR"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tr-TR" sz="1600" b="1" dirty="0" smtClean="0">
                          <a:effectLst/>
                        </a:rPr>
                        <a:t>22.06.2015</a:t>
                      </a:r>
                      <a:endParaRPr lang="tr-TR"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tr-TR" sz="1600" b="1">
                          <a:effectLst/>
                        </a:rPr>
                        <a:t>Konya Şeker</a:t>
                      </a:r>
                      <a:endParaRPr lang="tr-TR" sz="1400" b="1">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nSpc>
                          <a:spcPct val="107000"/>
                        </a:lnSpc>
                        <a:spcAft>
                          <a:spcPts val="0"/>
                        </a:spcAft>
                      </a:pPr>
                      <a:r>
                        <a:rPr lang="tr-TR" sz="1600" b="1" dirty="0">
                          <a:effectLst/>
                        </a:rPr>
                        <a:t>Hazırlık aşamasında</a:t>
                      </a:r>
                      <a:endParaRPr lang="tr-TR"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extLst>
                  <a:ext uri="{0D108BD9-81ED-4DB2-BD59-A6C34878D82A}">
                    <a16:rowId xmlns:a16="http://schemas.microsoft.com/office/drawing/2014/main" val="2990799791"/>
                  </a:ext>
                </a:extLst>
              </a:tr>
              <a:tr h="530859">
                <a:tc>
                  <a:txBody>
                    <a:bodyPr/>
                    <a:lstStyle/>
                    <a:p>
                      <a:pPr>
                        <a:lnSpc>
                          <a:spcPct val="107000"/>
                        </a:lnSpc>
                        <a:spcAft>
                          <a:spcPts val="0"/>
                        </a:spcAft>
                      </a:pPr>
                      <a:r>
                        <a:rPr lang="tr-TR" sz="1600" dirty="0">
                          <a:solidFill>
                            <a:srgbClr val="FFFF00"/>
                          </a:solidFill>
                          <a:effectLst/>
                        </a:rPr>
                        <a:t>Yatağan TS (*)</a:t>
                      </a:r>
                      <a:endParaRPr lang="tr-TR" sz="1400" dirty="0">
                        <a:solidFill>
                          <a:srgbClr val="FFFF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tr-TR" sz="1600" b="1" dirty="0">
                          <a:effectLst/>
                        </a:rPr>
                        <a:t>3x210</a:t>
                      </a:r>
                      <a:endParaRPr lang="tr-TR"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tr-TR" sz="1600" b="1" dirty="0" smtClean="0">
                          <a:effectLst/>
                        </a:rPr>
                        <a:t>01.12.2014</a:t>
                      </a:r>
                      <a:endParaRPr lang="tr-TR"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tr-TR" sz="1600" b="1" dirty="0" err="1">
                          <a:effectLst/>
                        </a:rPr>
                        <a:t>Elsan</a:t>
                      </a:r>
                      <a:r>
                        <a:rPr lang="tr-TR" sz="1600" b="1" dirty="0">
                          <a:effectLst/>
                        </a:rPr>
                        <a:t> </a:t>
                      </a:r>
                      <a:endParaRPr lang="tr-TR" sz="1600" b="1" dirty="0" smtClean="0">
                        <a:effectLst/>
                      </a:endParaRPr>
                    </a:p>
                    <a:p>
                      <a:pPr algn="ctr">
                        <a:lnSpc>
                          <a:spcPct val="107000"/>
                        </a:lnSpc>
                        <a:spcAft>
                          <a:spcPts val="0"/>
                        </a:spcAft>
                      </a:pPr>
                      <a:r>
                        <a:rPr lang="tr-TR" sz="1600" b="1" dirty="0" smtClean="0">
                          <a:effectLst/>
                        </a:rPr>
                        <a:t>(</a:t>
                      </a:r>
                      <a:r>
                        <a:rPr lang="tr-TR" sz="1600" b="1" dirty="0">
                          <a:effectLst/>
                        </a:rPr>
                        <a:t>Bereket E.)</a:t>
                      </a:r>
                      <a:endParaRPr lang="tr-TR"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nSpc>
                          <a:spcPct val="107000"/>
                        </a:lnSpc>
                        <a:spcAft>
                          <a:spcPts val="0"/>
                        </a:spcAft>
                      </a:pPr>
                      <a:r>
                        <a:rPr lang="tr-TR" sz="1600" b="1" dirty="0">
                          <a:effectLst/>
                        </a:rPr>
                        <a:t>ESF yenilendi. BGKA iyileştirmesi sözleşmesi iptal edildi</a:t>
                      </a:r>
                      <a:endParaRPr lang="tr-TR"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extLst>
                  <a:ext uri="{0D108BD9-81ED-4DB2-BD59-A6C34878D82A}">
                    <a16:rowId xmlns:a16="http://schemas.microsoft.com/office/drawing/2014/main" val="2115812568"/>
                  </a:ext>
                </a:extLst>
              </a:tr>
              <a:tr h="511226">
                <a:tc>
                  <a:txBody>
                    <a:bodyPr/>
                    <a:lstStyle/>
                    <a:p>
                      <a:pPr>
                        <a:lnSpc>
                          <a:spcPct val="107000"/>
                        </a:lnSpc>
                        <a:spcAft>
                          <a:spcPts val="0"/>
                        </a:spcAft>
                      </a:pPr>
                      <a:r>
                        <a:rPr lang="tr-TR" sz="1600" dirty="0">
                          <a:effectLst/>
                        </a:rPr>
                        <a:t>Çatalağzı TS</a:t>
                      </a:r>
                      <a:endParaRPr lang="tr-TR"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tr-TR" sz="1600" b="1" dirty="0">
                          <a:effectLst/>
                        </a:rPr>
                        <a:t>2x150</a:t>
                      </a:r>
                      <a:endParaRPr lang="tr-TR"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tr-TR" sz="1600" b="1" dirty="0" smtClean="0">
                          <a:effectLst/>
                        </a:rPr>
                        <a:t>22.12.2014</a:t>
                      </a:r>
                      <a:endParaRPr lang="tr-TR"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tr-TR" sz="1600" b="1" dirty="0" err="1">
                          <a:effectLst/>
                        </a:rPr>
                        <a:t>Elsan</a:t>
                      </a:r>
                      <a:r>
                        <a:rPr lang="tr-TR" sz="1600" b="1" dirty="0">
                          <a:effectLst/>
                        </a:rPr>
                        <a:t> </a:t>
                      </a:r>
                      <a:endParaRPr lang="tr-TR" sz="1600" b="1" dirty="0" smtClean="0">
                        <a:effectLst/>
                      </a:endParaRPr>
                    </a:p>
                    <a:p>
                      <a:pPr algn="ctr">
                        <a:lnSpc>
                          <a:spcPct val="107000"/>
                        </a:lnSpc>
                        <a:spcAft>
                          <a:spcPts val="0"/>
                        </a:spcAft>
                      </a:pPr>
                      <a:r>
                        <a:rPr lang="tr-TR" sz="1600" b="1" dirty="0" smtClean="0">
                          <a:effectLst/>
                        </a:rPr>
                        <a:t>(</a:t>
                      </a:r>
                      <a:r>
                        <a:rPr lang="tr-TR" sz="1600" b="1" dirty="0">
                          <a:effectLst/>
                        </a:rPr>
                        <a:t>Bereket E.)</a:t>
                      </a:r>
                      <a:endParaRPr lang="tr-TR"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nSpc>
                          <a:spcPct val="107000"/>
                        </a:lnSpc>
                        <a:spcAft>
                          <a:spcPts val="0"/>
                        </a:spcAft>
                      </a:pPr>
                      <a:r>
                        <a:rPr lang="tr-TR" sz="1600" b="1" dirty="0">
                          <a:effectLst/>
                        </a:rPr>
                        <a:t>Hazırlık aşamasında</a:t>
                      </a:r>
                      <a:endParaRPr lang="tr-TR"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extLst>
                  <a:ext uri="{0D108BD9-81ED-4DB2-BD59-A6C34878D82A}">
                    <a16:rowId xmlns:a16="http://schemas.microsoft.com/office/drawing/2014/main" val="4292225269"/>
                  </a:ext>
                </a:extLst>
              </a:tr>
              <a:tr h="336740">
                <a:tc>
                  <a:txBody>
                    <a:bodyPr/>
                    <a:lstStyle/>
                    <a:p>
                      <a:pPr>
                        <a:lnSpc>
                          <a:spcPct val="107000"/>
                        </a:lnSpc>
                        <a:spcAft>
                          <a:spcPts val="0"/>
                        </a:spcAft>
                      </a:pPr>
                      <a:r>
                        <a:rPr lang="tr-TR" sz="1600" dirty="0">
                          <a:solidFill>
                            <a:srgbClr val="FFFF66"/>
                          </a:solidFill>
                          <a:effectLst/>
                        </a:rPr>
                        <a:t>Yeniköy TS (*)</a:t>
                      </a:r>
                      <a:endParaRPr lang="tr-TR" sz="1400" dirty="0">
                        <a:solidFill>
                          <a:srgbClr val="FFFF66"/>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tr-TR" sz="1600" b="1" dirty="0">
                          <a:effectLst/>
                        </a:rPr>
                        <a:t>2x210</a:t>
                      </a:r>
                      <a:endParaRPr lang="tr-TR"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tr-TR" sz="1600" b="1" dirty="0" smtClean="0">
                          <a:effectLst/>
                        </a:rPr>
                        <a:t>23.12.2014</a:t>
                      </a:r>
                      <a:endParaRPr lang="tr-TR"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tr-TR" sz="1600" b="1">
                          <a:effectLst/>
                        </a:rPr>
                        <a:t>IC İçtaş - Limak</a:t>
                      </a:r>
                      <a:endParaRPr lang="tr-TR" sz="1400" b="1">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rowSpan="2">
                  <a:txBody>
                    <a:bodyPr/>
                    <a:lstStyle/>
                    <a:p>
                      <a:pPr>
                        <a:lnSpc>
                          <a:spcPct val="107000"/>
                        </a:lnSpc>
                        <a:spcAft>
                          <a:spcPts val="0"/>
                        </a:spcAft>
                      </a:pPr>
                      <a:r>
                        <a:rPr lang="tr-TR" sz="1600" b="1" dirty="0">
                          <a:effectLst/>
                        </a:rPr>
                        <a:t>2019 sınır değerleri için ESF ve BGKA iyileştirmesi ve ilave BGAA tesisi kurulması devam ediyor</a:t>
                      </a:r>
                      <a:endParaRPr lang="tr-TR"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extLst>
                  <a:ext uri="{0D108BD9-81ED-4DB2-BD59-A6C34878D82A}">
                    <a16:rowId xmlns:a16="http://schemas.microsoft.com/office/drawing/2014/main" val="325196701"/>
                  </a:ext>
                </a:extLst>
              </a:tr>
              <a:tr h="530859">
                <a:tc>
                  <a:txBody>
                    <a:bodyPr/>
                    <a:lstStyle/>
                    <a:p>
                      <a:pPr>
                        <a:lnSpc>
                          <a:spcPct val="107000"/>
                        </a:lnSpc>
                        <a:spcAft>
                          <a:spcPts val="0"/>
                        </a:spcAft>
                      </a:pPr>
                      <a:r>
                        <a:rPr lang="tr-TR" sz="1600" dirty="0">
                          <a:solidFill>
                            <a:srgbClr val="FFFF66"/>
                          </a:solidFill>
                          <a:effectLst/>
                        </a:rPr>
                        <a:t>Kemerköy TS (*)</a:t>
                      </a:r>
                      <a:endParaRPr lang="tr-TR" sz="1400" dirty="0">
                        <a:solidFill>
                          <a:srgbClr val="FFFF66"/>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tr-TR" sz="1600" b="1" dirty="0">
                          <a:effectLst/>
                        </a:rPr>
                        <a:t>3x210</a:t>
                      </a:r>
                      <a:endParaRPr lang="tr-TR"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tr-TR" sz="1600" b="1" dirty="0" smtClean="0">
                          <a:effectLst/>
                        </a:rPr>
                        <a:t>23.12.2014</a:t>
                      </a:r>
                      <a:endParaRPr lang="tr-TR"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tr-TR" sz="1600" b="1" dirty="0">
                          <a:effectLst/>
                        </a:rPr>
                        <a:t>IC </a:t>
                      </a:r>
                      <a:r>
                        <a:rPr lang="tr-TR" sz="1600" b="1" dirty="0" err="1">
                          <a:effectLst/>
                        </a:rPr>
                        <a:t>İçtaş</a:t>
                      </a:r>
                      <a:r>
                        <a:rPr lang="tr-TR" sz="1600" b="1" dirty="0">
                          <a:effectLst/>
                        </a:rPr>
                        <a:t> - </a:t>
                      </a:r>
                      <a:r>
                        <a:rPr lang="tr-TR" sz="1600" b="1" dirty="0" err="1">
                          <a:effectLst/>
                        </a:rPr>
                        <a:t>Limak</a:t>
                      </a:r>
                      <a:endParaRPr lang="tr-TR"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vMerge="1">
                  <a:txBody>
                    <a:bodyPr/>
                    <a:lstStyle/>
                    <a:p>
                      <a:endParaRPr lang="tr-TR"/>
                    </a:p>
                  </a:txBody>
                  <a:tcPr/>
                </a:tc>
                <a:extLst>
                  <a:ext uri="{0D108BD9-81ED-4DB2-BD59-A6C34878D82A}">
                    <a16:rowId xmlns:a16="http://schemas.microsoft.com/office/drawing/2014/main" val="1202262839"/>
                  </a:ext>
                </a:extLst>
              </a:tr>
              <a:tr h="511226">
                <a:tc>
                  <a:txBody>
                    <a:bodyPr/>
                    <a:lstStyle/>
                    <a:p>
                      <a:pPr>
                        <a:lnSpc>
                          <a:spcPct val="107000"/>
                        </a:lnSpc>
                        <a:spcAft>
                          <a:spcPts val="0"/>
                        </a:spcAft>
                      </a:pPr>
                      <a:r>
                        <a:rPr lang="tr-TR" sz="1600" dirty="0">
                          <a:solidFill>
                            <a:srgbClr val="FFFF66"/>
                          </a:solidFill>
                          <a:effectLst/>
                        </a:rPr>
                        <a:t>Çayırhan (*)</a:t>
                      </a:r>
                      <a:endParaRPr lang="tr-TR" sz="1400" dirty="0">
                        <a:solidFill>
                          <a:srgbClr val="FFFF66"/>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tr-TR" sz="1600" b="1" dirty="0">
                          <a:effectLst/>
                        </a:rPr>
                        <a:t>2x150</a:t>
                      </a:r>
                      <a:r>
                        <a:rPr lang="tr-TR" sz="1600" b="1" dirty="0" smtClean="0">
                          <a:effectLst/>
                        </a:rPr>
                        <a:t>+</a:t>
                      </a:r>
                    </a:p>
                    <a:p>
                      <a:pPr algn="ctr">
                        <a:lnSpc>
                          <a:spcPct val="107000"/>
                        </a:lnSpc>
                        <a:spcAft>
                          <a:spcPts val="0"/>
                        </a:spcAft>
                      </a:pPr>
                      <a:r>
                        <a:rPr lang="tr-TR" sz="1600" b="1" dirty="0" smtClean="0">
                          <a:effectLst/>
                        </a:rPr>
                        <a:t>2x160</a:t>
                      </a:r>
                      <a:endParaRPr lang="tr-TR"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tr-TR" sz="1600" b="1" dirty="0">
                          <a:effectLst/>
                        </a:rPr>
                        <a:t>2000, 2001</a:t>
                      </a:r>
                      <a:endParaRPr lang="tr-TR"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tr-TR" sz="1600" b="1">
                          <a:effectLst/>
                        </a:rPr>
                        <a:t>Ciner</a:t>
                      </a:r>
                      <a:endParaRPr lang="tr-TR" sz="1400" b="1">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nSpc>
                          <a:spcPct val="107000"/>
                        </a:lnSpc>
                        <a:spcAft>
                          <a:spcPts val="0"/>
                        </a:spcAft>
                      </a:pPr>
                      <a:r>
                        <a:rPr lang="tr-TR" sz="1600" b="1" dirty="0">
                          <a:effectLst/>
                        </a:rPr>
                        <a:t>İşletme hakkı süresi sona eriyor</a:t>
                      </a:r>
                      <a:endParaRPr lang="tr-TR"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extLst>
                  <a:ext uri="{0D108BD9-81ED-4DB2-BD59-A6C34878D82A}">
                    <a16:rowId xmlns:a16="http://schemas.microsoft.com/office/drawing/2014/main" val="2645904476"/>
                  </a:ext>
                </a:extLst>
              </a:tr>
              <a:tr h="601136">
                <a:tc gridSpan="5">
                  <a:txBody>
                    <a:bodyPr/>
                    <a:lstStyle/>
                    <a:p>
                      <a:pPr>
                        <a:lnSpc>
                          <a:spcPct val="107000"/>
                        </a:lnSpc>
                        <a:spcAft>
                          <a:spcPts val="0"/>
                        </a:spcAft>
                      </a:pPr>
                      <a:r>
                        <a:rPr lang="tr-TR" sz="1400" dirty="0">
                          <a:solidFill>
                            <a:srgbClr val="FFFF00"/>
                          </a:solidFill>
                          <a:effectLst/>
                        </a:rPr>
                        <a:t>(*) Özelleştirmelerinden önceki dönemde EÜAŞ tarafından Kireç Taşı İle Yaş Yıkama Sistemine haiz BGKA ile teçhiz edilen santraller</a:t>
                      </a:r>
                      <a:endParaRPr lang="tr-TR" sz="1200" dirty="0">
                        <a:solidFill>
                          <a:srgbClr val="FFFF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extLst>
                  <a:ext uri="{0D108BD9-81ED-4DB2-BD59-A6C34878D82A}">
                    <a16:rowId xmlns:a16="http://schemas.microsoft.com/office/drawing/2014/main" val="1814204331"/>
                  </a:ext>
                </a:extLst>
              </a:tr>
              <a:tr h="243295">
                <a:tc gridSpan="5">
                  <a:txBody>
                    <a:bodyPr/>
                    <a:lstStyle/>
                    <a:p>
                      <a:pPr>
                        <a:lnSpc>
                          <a:spcPct val="107000"/>
                        </a:lnSpc>
                        <a:spcAft>
                          <a:spcPts val="0"/>
                        </a:spcAft>
                      </a:pPr>
                      <a:r>
                        <a:rPr lang="tr-TR" sz="1200" dirty="0">
                          <a:effectLst/>
                        </a:rPr>
                        <a:t>ESF: Elektro Statik Filtre,   BGKA: Baca Gazı Kükürt Arıtma,   BGAA: Baca Gazı Azot Arıtma</a:t>
                      </a:r>
                      <a:endParaRPr lang="tr-TR"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extLst>
                  <a:ext uri="{0D108BD9-81ED-4DB2-BD59-A6C34878D82A}">
                    <a16:rowId xmlns:a16="http://schemas.microsoft.com/office/drawing/2014/main" val="1240038185"/>
                  </a:ext>
                </a:extLst>
              </a:tr>
            </a:tbl>
          </a:graphicData>
        </a:graphic>
      </p:graphicFrame>
    </p:spTree>
    <p:extLst>
      <p:ext uri="{BB962C8B-B14F-4D97-AF65-F5344CB8AC3E}">
        <p14:creationId xmlns:p14="http://schemas.microsoft.com/office/powerpoint/2010/main" val="115367644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1"/>
          <p:cNvSpPr txBox="1">
            <a:spLocks/>
          </p:cNvSpPr>
          <p:nvPr/>
        </p:nvSpPr>
        <p:spPr>
          <a:xfrm>
            <a:off x="107504" y="1135433"/>
            <a:ext cx="8569771" cy="5722568"/>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just" fontAlgn="auto">
              <a:spcAft>
                <a:spcPts val="0"/>
              </a:spcAft>
              <a:defRPr/>
            </a:pPr>
            <a:r>
              <a:rPr lang="tr-TR" sz="2400" b="1" dirty="0" smtClean="0"/>
              <a:t>Fosil yakıtlı enerji tüketiminin sebep olduğu hava ve çevre kirliliğinin insan ve toplum yaşamına olumsuz etkilerini azaltmak; iklim değişikliğinin insan yaşamını tehdit eden, kuraklıklar, orman  yangınları, beklenmedik zamanlarda yüksek yağışlar ve su baskınları, çok sert geçen kışlar vb. olumsuz etkilerini azaltmak</a:t>
            </a:r>
            <a:r>
              <a:rPr lang="tr-TR" sz="2400" b="1" dirty="0"/>
              <a:t>;</a:t>
            </a:r>
            <a:r>
              <a:rPr lang="tr-TR" sz="2400" b="1" dirty="0" smtClean="0"/>
              <a:t> hızlanma eğilimindeki sıcaklık artışını sınırlamak zorunludur.</a:t>
            </a:r>
          </a:p>
          <a:p>
            <a:pPr algn="just" fontAlgn="auto">
              <a:spcAft>
                <a:spcPts val="0"/>
              </a:spcAft>
              <a:defRPr/>
            </a:pPr>
            <a:r>
              <a:rPr lang="tr-TR" sz="2400" b="1" dirty="0" smtClean="0"/>
              <a:t>Paris İklim Değişikliği görüşmelerinin hedefi olan küresel sıcaklık artışını 1,5 </a:t>
            </a:r>
            <a:r>
              <a:rPr lang="tr-TR" sz="2400" b="1" dirty="0"/>
              <a:t>C° veya </a:t>
            </a:r>
            <a:r>
              <a:rPr lang="tr-TR" sz="2400" b="1" dirty="0" smtClean="0"/>
              <a:t>en fazla </a:t>
            </a:r>
            <a:r>
              <a:rPr lang="tr-TR" sz="2400" b="1" dirty="0"/>
              <a:t>2 C° </a:t>
            </a:r>
            <a:r>
              <a:rPr lang="tr-TR" sz="2400" b="1" dirty="0" smtClean="0"/>
              <a:t>(</a:t>
            </a:r>
            <a:r>
              <a:rPr lang="tr-TR" sz="2400" b="1" dirty="0" err="1" smtClean="0"/>
              <a:t>santigrad</a:t>
            </a:r>
            <a:r>
              <a:rPr lang="tr-TR" sz="2400" b="1" dirty="0" smtClean="0"/>
              <a:t>  derecede) tutabilmek için, enerji arz ve tüketiminde ciddi ve radikal  politika değişiklikleri gereklidir. </a:t>
            </a:r>
          </a:p>
          <a:p>
            <a:pPr fontAlgn="auto">
              <a:spcAft>
                <a:spcPts val="0"/>
              </a:spcAft>
              <a:defRPr/>
            </a:pPr>
            <a:endParaRPr lang="tr-TR" sz="2400" b="1" dirty="0" smtClean="0"/>
          </a:p>
          <a:p>
            <a:pPr fontAlgn="auto">
              <a:spcAft>
                <a:spcPts val="0"/>
              </a:spcAft>
              <a:defRPr/>
            </a:pPr>
            <a:endParaRPr lang="tr-TR" sz="2400" b="1" dirty="0" smtClean="0"/>
          </a:p>
          <a:p>
            <a:pPr marL="0" indent="0" fontAlgn="auto">
              <a:spcAft>
                <a:spcPts val="0"/>
              </a:spcAft>
              <a:buFont typeface="Arial" panose="020B0604020202020204" pitchFamily="34" charset="0"/>
              <a:buNone/>
              <a:defRPr/>
            </a:pPr>
            <a:endParaRPr lang="tr-TR" sz="2400" dirty="0"/>
          </a:p>
        </p:txBody>
      </p:sp>
      <p:sp>
        <p:nvSpPr>
          <p:cNvPr id="19459" name="Rectangle 3"/>
          <p:cNvSpPr>
            <a:spLocks noChangeArrowheads="1"/>
          </p:cNvSpPr>
          <p:nvPr/>
        </p:nvSpPr>
        <p:spPr bwMode="auto">
          <a:xfrm>
            <a:off x="0" y="-3340"/>
            <a:ext cx="8352000" cy="1138773"/>
          </a:xfrm>
          <a:prstGeom prst="rect">
            <a:avLst/>
          </a:prstGeom>
          <a:solidFill>
            <a:srgbClr val="FFFF66"/>
          </a:solidFill>
          <a:ln w="9525">
            <a:noFill/>
            <a:miter lim="800000"/>
            <a:headEnd/>
            <a:tailEnd/>
          </a:ln>
        </p:spPr>
        <p:txBody>
          <a:bodyPr wrap="square">
            <a:spAutoFit/>
          </a:bodyPr>
          <a:lstStyle/>
          <a:p>
            <a:pPr algn="ctr"/>
            <a:r>
              <a:rPr lang="tr-TR" altLang="tr-TR" sz="2000" dirty="0" smtClean="0">
                <a:solidFill>
                  <a:srgbClr val="470E9A"/>
                </a:solidFill>
                <a:latin typeface="Arial Black" pitchFamily="34" charset="0"/>
              </a:rPr>
              <a:t>Fosil Yakıtların Egemen Olduğu, İklim Değişikliğinin  Yıkıcı Sonuçlarıyla Karşı Karşıya Kaldığımız Bir Dünya ve Türkiye  (</a:t>
            </a:r>
            <a:r>
              <a:rPr lang="tr-TR" altLang="tr-TR" sz="2000" dirty="0">
                <a:solidFill>
                  <a:srgbClr val="470E9A"/>
                </a:solidFill>
                <a:latin typeface="Arial Black" pitchFamily="34" charset="0"/>
              </a:rPr>
              <a:t>2)</a:t>
            </a:r>
          </a:p>
          <a:p>
            <a:pPr algn="ctr"/>
            <a:endParaRPr lang="tr-TR" altLang="tr-TR" sz="800" dirty="0">
              <a:solidFill>
                <a:srgbClr val="470E9A"/>
              </a:solidFill>
              <a:latin typeface="Calibri" pitchFamily="34" charset="0"/>
            </a:endParaRPr>
          </a:p>
        </p:txBody>
      </p:sp>
      <p:sp>
        <p:nvSpPr>
          <p:cNvPr id="9" name="Slayt Numarası Yer Tutucusu 8"/>
          <p:cNvSpPr>
            <a:spLocks noGrp="1"/>
          </p:cNvSpPr>
          <p:nvPr>
            <p:ph type="sldNum" sz="quarter" idx="11"/>
          </p:nvPr>
        </p:nvSpPr>
        <p:spPr/>
        <p:txBody>
          <a:bodyPr/>
          <a:lstStyle/>
          <a:p>
            <a:pPr>
              <a:defRPr/>
            </a:pPr>
            <a:fld id="{13607CA9-EEBE-4408-A180-6790F521F7CC}" type="slidenum">
              <a:rPr lang="tr-TR"/>
              <a:pPr>
                <a:defRPr/>
              </a:pPr>
              <a:t>8</a:t>
            </a:fld>
            <a:endParaRPr lang="tr-TR" dirty="0"/>
          </a:p>
        </p:txBody>
      </p:sp>
    </p:spTree>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p:nvPr/>
        </p:nvSpPr>
        <p:spPr>
          <a:xfrm>
            <a:off x="-1" y="2"/>
            <a:ext cx="8394298" cy="764702"/>
          </a:xfrm>
          <a:prstGeom prst="rect">
            <a:avLst/>
          </a:prstGeom>
          <a:solidFill>
            <a:srgbClr val="FFFF66"/>
          </a:solidFill>
          <a:ln w="9525">
            <a:noFill/>
            <a:miter lim="800000"/>
            <a:headEnd/>
            <a:tailEnd/>
          </a:ln>
        </p:spPr>
        <p:txBody>
          <a:bodyPr vert="horz" wrap="square" lIns="91440" tIns="45720" rIns="91440" bIns="45720" numCol="1" rtlCol="0" anchor="t" anchorCtr="0" compatLnSpc="1">
            <a:prstTxWarp prst="textNoShape">
              <a:avLst/>
            </a:prstTxWarp>
            <a:noAutofit/>
          </a:bodyPr>
          <a:lstStyle/>
          <a:p>
            <a:pPr algn="ctr" defTabSz="457200">
              <a:defRPr/>
            </a:pPr>
            <a:r>
              <a:rPr lang="tr-TR" sz="2000" b="1" dirty="0">
                <a:solidFill>
                  <a:srgbClr val="000099"/>
                </a:solidFill>
                <a:latin typeface="Arial Black" pitchFamily="34" charset="0"/>
              </a:rPr>
              <a:t>Özelleştirilen Yerli Kömür Santrallerinde Çevre Koruyucu Yatırımları Öteleme </a:t>
            </a:r>
            <a:r>
              <a:rPr lang="tr-TR" sz="2000" b="1" dirty="0" smtClean="0">
                <a:solidFill>
                  <a:srgbClr val="000099"/>
                </a:solidFill>
                <a:latin typeface="Arial Black" pitchFamily="34" charset="0"/>
              </a:rPr>
              <a:t>Girişimi (</a:t>
            </a:r>
            <a:r>
              <a:rPr lang="tr-TR" sz="2000" b="1" dirty="0">
                <a:solidFill>
                  <a:srgbClr val="000099"/>
                </a:solidFill>
                <a:latin typeface="Arial Black" pitchFamily="34" charset="0"/>
              </a:rPr>
              <a:t>3</a:t>
            </a:r>
            <a:r>
              <a:rPr lang="tr-TR" sz="2000" b="1" dirty="0" smtClean="0">
                <a:solidFill>
                  <a:srgbClr val="000099"/>
                </a:solidFill>
                <a:latin typeface="Arial Black" pitchFamily="34" charset="0"/>
              </a:rPr>
              <a:t>)</a:t>
            </a:r>
            <a:endParaRPr lang="tr-TR" sz="2000" b="1" dirty="0">
              <a:solidFill>
                <a:srgbClr val="000099"/>
              </a:solidFill>
              <a:latin typeface="Arial Black" pitchFamily="34" charset="0"/>
            </a:endParaRPr>
          </a:p>
        </p:txBody>
      </p:sp>
      <p:sp>
        <p:nvSpPr>
          <p:cNvPr id="9" name="Slayt Numarası Yer Tutucusu 8"/>
          <p:cNvSpPr>
            <a:spLocks noGrp="1"/>
          </p:cNvSpPr>
          <p:nvPr>
            <p:ph type="sldNum" sz="quarter" idx="12"/>
          </p:nvPr>
        </p:nvSpPr>
        <p:spPr>
          <a:xfrm>
            <a:off x="8604448" y="6381328"/>
            <a:ext cx="515802" cy="437133"/>
          </a:xfrm>
        </p:spPr>
        <p:txBody>
          <a:bodyPr/>
          <a:lstStyle/>
          <a:p>
            <a:fld id="{2980368C-8C33-40A0-AE12-C79D8B8014BE}" type="slidenum">
              <a:rPr lang="tr-TR" sz="1400" smtClean="0"/>
              <a:pPr/>
              <a:t>80</a:t>
            </a:fld>
            <a:endParaRPr lang="tr-TR" sz="1400" dirty="0"/>
          </a:p>
        </p:txBody>
      </p:sp>
      <p:sp>
        <p:nvSpPr>
          <p:cNvPr id="7" name="Content Placeholder 1"/>
          <p:cNvSpPr txBox="1">
            <a:spLocks/>
          </p:cNvSpPr>
          <p:nvPr/>
        </p:nvSpPr>
        <p:spPr>
          <a:xfrm>
            <a:off x="179512" y="980728"/>
            <a:ext cx="8784976" cy="540060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just">
              <a:buClr>
                <a:srgbClr val="0000FF"/>
              </a:buClr>
              <a:buNone/>
            </a:pPr>
            <a:r>
              <a:rPr lang="tr-TR" sz="2000" dirty="0" smtClean="0"/>
              <a:t/>
            </a:r>
            <a:br>
              <a:rPr lang="tr-TR" sz="2000" dirty="0" smtClean="0"/>
            </a:br>
            <a:endParaRPr lang="tr-TR" sz="2400" b="1" dirty="0"/>
          </a:p>
          <a:p>
            <a:pPr marL="0" indent="0">
              <a:buNone/>
            </a:pPr>
            <a:endParaRPr lang="tr-TR" sz="2000" dirty="0"/>
          </a:p>
        </p:txBody>
      </p:sp>
      <p:sp>
        <p:nvSpPr>
          <p:cNvPr id="2" name="Dikdörtgen 1"/>
          <p:cNvSpPr/>
          <p:nvPr/>
        </p:nvSpPr>
        <p:spPr>
          <a:xfrm>
            <a:off x="251521" y="764704"/>
            <a:ext cx="8280920" cy="5613845"/>
          </a:xfrm>
          <a:prstGeom prst="rect">
            <a:avLst/>
          </a:prstGeom>
        </p:spPr>
        <p:txBody>
          <a:bodyPr wrap="square">
            <a:spAutoFit/>
          </a:bodyPr>
          <a:lstStyle/>
          <a:p>
            <a:pPr marL="342900" indent="-342900" algn="just" fontAlgn="base">
              <a:lnSpc>
                <a:spcPct val="115000"/>
              </a:lnSpc>
              <a:buFont typeface="Arial" panose="020B0604020202020204" pitchFamily="34" charset="0"/>
              <a:buChar char="•"/>
            </a:pPr>
            <a:r>
              <a:rPr lang="tr-TR" sz="2400" b="1" dirty="0" smtClean="0">
                <a:solidFill>
                  <a:srgbClr val="000000"/>
                </a:solidFill>
                <a:ea typeface="Calibri" panose="020F0502020204030204" pitchFamily="34" charset="0"/>
                <a:cs typeface="Times New Roman" panose="02020603050405020304" pitchFamily="18" charset="0"/>
              </a:rPr>
              <a:t>Tahmin ettiğimiz gibi oldu. Bu santralların çevre mevzuatına uyum zorunluluklarının 2 yıl daha uzatılması konusu 7 </a:t>
            </a:r>
            <a:r>
              <a:rPr lang="tr-TR" sz="2400" b="1" dirty="0">
                <a:solidFill>
                  <a:srgbClr val="000000"/>
                </a:solidFill>
                <a:ea typeface="Calibri" panose="020F0502020204030204" pitchFamily="34" charset="0"/>
                <a:cs typeface="Times New Roman" panose="02020603050405020304" pitchFamily="18" charset="0"/>
              </a:rPr>
              <a:t>Aralık 2018’de bazı AKP milletvekillerince TBMM Başkanlığına verilen “Maden Kanunu İle Bazı Kanunlarda ve Kanun Hükmünde Kararnamede Değişiklik Yapılmasına Dair Kanun Teklifi” </a:t>
            </a:r>
            <a:r>
              <a:rPr lang="tr-TR" sz="2400" b="1" dirty="0" smtClean="0">
                <a:solidFill>
                  <a:srgbClr val="000000"/>
                </a:solidFill>
                <a:ea typeface="Calibri" panose="020F0502020204030204" pitchFamily="34" charset="0"/>
                <a:cs typeface="Times New Roman" panose="02020603050405020304" pitchFamily="18" charset="0"/>
              </a:rPr>
              <a:t>kapsamında yer aldı. </a:t>
            </a:r>
          </a:p>
          <a:p>
            <a:pPr marL="342900" indent="-342900" algn="just" fontAlgn="base">
              <a:lnSpc>
                <a:spcPct val="115000"/>
              </a:lnSpc>
              <a:buFont typeface="Arial" panose="020B0604020202020204" pitchFamily="34" charset="0"/>
              <a:buChar char="•"/>
            </a:pPr>
            <a:r>
              <a:rPr lang="tr-TR" sz="2400" b="1" dirty="0" smtClean="0">
                <a:solidFill>
                  <a:srgbClr val="000000"/>
                </a:solidFill>
                <a:ea typeface="Calibri" panose="020F0502020204030204" pitchFamily="34" charset="0"/>
                <a:cs typeface="Times New Roman" panose="02020603050405020304" pitchFamily="18" charset="0"/>
              </a:rPr>
              <a:t>Bu torba kanun ile çeşitli </a:t>
            </a:r>
            <a:r>
              <a:rPr lang="tr-TR" sz="2400" b="1" dirty="0">
                <a:solidFill>
                  <a:srgbClr val="000000"/>
                </a:solidFill>
                <a:ea typeface="Calibri" panose="020F0502020204030204" pitchFamily="34" charset="0"/>
                <a:cs typeface="Times New Roman" panose="02020603050405020304" pitchFamily="18" charset="0"/>
              </a:rPr>
              <a:t>kanunlarda madencilik, çevre ve enerji alanlarında birçok olumsuz değişiklik </a:t>
            </a:r>
            <a:r>
              <a:rPr lang="tr-TR" sz="2400" b="1" dirty="0" smtClean="0">
                <a:solidFill>
                  <a:srgbClr val="000000"/>
                </a:solidFill>
                <a:ea typeface="Calibri" panose="020F0502020204030204" pitchFamily="34" charset="0"/>
                <a:cs typeface="Times New Roman" panose="02020603050405020304" pitchFamily="18" charset="0"/>
              </a:rPr>
              <a:t>önerildi ve TBMM’deki görüşmelerin ardından yasalaştı. </a:t>
            </a:r>
          </a:p>
          <a:p>
            <a:pPr marL="342900" indent="-342900" algn="just" fontAlgn="base">
              <a:lnSpc>
                <a:spcPct val="115000"/>
              </a:lnSpc>
              <a:buFont typeface="Arial" panose="020B0604020202020204" pitchFamily="34" charset="0"/>
              <a:buChar char="•"/>
            </a:pPr>
            <a:r>
              <a:rPr lang="tr-TR" sz="2400" b="1" dirty="0" smtClean="0">
                <a:solidFill>
                  <a:srgbClr val="000000"/>
                </a:solidFill>
                <a:ea typeface="Calibri" panose="020F0502020204030204" pitchFamily="34" charset="0"/>
                <a:cs typeface="Times New Roman" panose="02020603050405020304" pitchFamily="18" charset="0"/>
              </a:rPr>
              <a:t>Süre </a:t>
            </a:r>
            <a:r>
              <a:rPr lang="tr-TR" sz="2400" b="1" dirty="0">
                <a:solidFill>
                  <a:srgbClr val="000000"/>
                </a:solidFill>
                <a:ea typeface="Calibri" panose="020F0502020204030204" pitchFamily="34" charset="0"/>
                <a:cs typeface="Times New Roman" panose="02020603050405020304" pitchFamily="18" charset="0"/>
              </a:rPr>
              <a:t>uzatımına </a:t>
            </a:r>
            <a:r>
              <a:rPr lang="tr-TR" sz="2400" b="1" dirty="0" smtClean="0">
                <a:solidFill>
                  <a:srgbClr val="000000"/>
                </a:solidFill>
                <a:ea typeface="Calibri" panose="020F0502020204030204" pitchFamily="34" charset="0"/>
                <a:cs typeface="Times New Roman" panose="02020603050405020304" pitchFamily="18" charset="0"/>
              </a:rPr>
              <a:t>ilişkin madde ise, muhalefet partilerinin girişimleri ve teknik bilgi aktardığımız, destek verdiğimiz çevreci kamu oyunun baskısı ile Genel </a:t>
            </a:r>
            <a:r>
              <a:rPr lang="tr-TR" sz="2400" b="1" dirty="0">
                <a:solidFill>
                  <a:srgbClr val="000000"/>
                </a:solidFill>
                <a:ea typeface="Calibri" panose="020F0502020204030204" pitchFamily="34" charset="0"/>
                <a:cs typeface="Times New Roman" panose="02020603050405020304" pitchFamily="18" charset="0"/>
              </a:rPr>
              <a:t>Kurul'da </a:t>
            </a:r>
            <a:r>
              <a:rPr lang="tr-TR" sz="2400" b="1" dirty="0" smtClean="0">
                <a:solidFill>
                  <a:srgbClr val="0000FF"/>
                </a:solidFill>
                <a:ea typeface="Calibri" panose="020F0502020204030204" pitchFamily="34" charset="0"/>
                <a:cs typeface="Times New Roman" panose="02020603050405020304" pitchFamily="18" charset="0"/>
              </a:rPr>
              <a:t>kanun tasarısından çıkartıldı</a:t>
            </a:r>
            <a:r>
              <a:rPr lang="tr-TR" sz="2400" b="1" dirty="0" smtClean="0">
                <a:solidFill>
                  <a:srgbClr val="000000"/>
                </a:solidFill>
                <a:ea typeface="Calibri" panose="020F0502020204030204" pitchFamily="34" charset="0"/>
                <a:cs typeface="Times New Roman" panose="02020603050405020304" pitchFamily="18" charset="0"/>
              </a:rPr>
              <a:t>.</a:t>
            </a:r>
            <a:endParaRPr lang="tr-TR" sz="2400" b="1" dirty="0">
              <a:solidFill>
                <a:srgbClr val="000000"/>
              </a:solidFill>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644453388"/>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p:nvPr/>
        </p:nvSpPr>
        <p:spPr>
          <a:xfrm>
            <a:off x="-1" y="2"/>
            <a:ext cx="8394298" cy="764702"/>
          </a:xfrm>
          <a:prstGeom prst="rect">
            <a:avLst/>
          </a:prstGeom>
          <a:solidFill>
            <a:srgbClr val="FFFF66"/>
          </a:solidFill>
          <a:ln w="9525">
            <a:noFill/>
            <a:miter lim="800000"/>
            <a:headEnd/>
            <a:tailEnd/>
          </a:ln>
        </p:spPr>
        <p:txBody>
          <a:bodyPr vert="horz" wrap="square" lIns="91440" tIns="45720" rIns="91440" bIns="45720" numCol="1" rtlCol="0" anchor="t" anchorCtr="0" compatLnSpc="1">
            <a:prstTxWarp prst="textNoShape">
              <a:avLst/>
            </a:prstTxWarp>
            <a:noAutofit/>
          </a:bodyPr>
          <a:lstStyle/>
          <a:p>
            <a:pPr algn="ctr" defTabSz="457200">
              <a:defRPr/>
            </a:pPr>
            <a:r>
              <a:rPr lang="tr-TR" sz="2400" b="1" dirty="0" smtClean="0">
                <a:solidFill>
                  <a:srgbClr val="000099"/>
                </a:solidFill>
                <a:latin typeface="Arial Black" pitchFamily="34" charset="0"/>
              </a:rPr>
              <a:t>Santralların Kapasite Kullanım Oranları</a:t>
            </a:r>
          </a:p>
          <a:p>
            <a:pPr algn="ctr" defTabSz="457200">
              <a:defRPr/>
            </a:pPr>
            <a:r>
              <a:rPr lang="tr-TR" sz="2400" b="1" dirty="0" smtClean="0">
                <a:solidFill>
                  <a:srgbClr val="000099"/>
                </a:solidFill>
                <a:latin typeface="Arial Black" pitchFamily="34" charset="0"/>
              </a:rPr>
              <a:t>Plansızlık Sonucu Oluşan Atıl Kapasite </a:t>
            </a:r>
            <a:endParaRPr lang="tr-TR" sz="2400" b="1" dirty="0">
              <a:solidFill>
                <a:srgbClr val="000099"/>
              </a:solidFill>
              <a:latin typeface="Arial Black" pitchFamily="34" charset="0"/>
            </a:endParaRPr>
          </a:p>
        </p:txBody>
      </p:sp>
      <p:sp>
        <p:nvSpPr>
          <p:cNvPr id="9" name="Slayt Numarası Yer Tutucusu 8"/>
          <p:cNvSpPr>
            <a:spLocks noGrp="1"/>
          </p:cNvSpPr>
          <p:nvPr>
            <p:ph type="sldNum" sz="quarter" idx="12"/>
          </p:nvPr>
        </p:nvSpPr>
        <p:spPr>
          <a:xfrm>
            <a:off x="8604448" y="6381328"/>
            <a:ext cx="515802" cy="437133"/>
          </a:xfrm>
        </p:spPr>
        <p:txBody>
          <a:bodyPr/>
          <a:lstStyle/>
          <a:p>
            <a:fld id="{2980368C-8C33-40A0-AE12-C79D8B8014BE}" type="slidenum">
              <a:rPr lang="tr-TR" sz="1400" smtClean="0"/>
              <a:pPr/>
              <a:t>81</a:t>
            </a:fld>
            <a:endParaRPr lang="tr-TR" sz="1400" dirty="0"/>
          </a:p>
        </p:txBody>
      </p:sp>
      <p:sp>
        <p:nvSpPr>
          <p:cNvPr id="7" name="Content Placeholder 1"/>
          <p:cNvSpPr txBox="1">
            <a:spLocks/>
          </p:cNvSpPr>
          <p:nvPr/>
        </p:nvSpPr>
        <p:spPr>
          <a:xfrm>
            <a:off x="179512" y="980728"/>
            <a:ext cx="8784976" cy="540060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just">
              <a:buClr>
                <a:srgbClr val="0000FF"/>
              </a:buClr>
              <a:buNone/>
            </a:pPr>
            <a:r>
              <a:rPr lang="tr-TR" sz="2000" dirty="0" smtClean="0"/>
              <a:t/>
            </a:r>
            <a:br>
              <a:rPr lang="tr-TR" sz="2000" dirty="0" smtClean="0"/>
            </a:br>
            <a:endParaRPr lang="tr-TR" sz="2400" b="1" dirty="0"/>
          </a:p>
          <a:p>
            <a:pPr marL="0" indent="0">
              <a:buNone/>
            </a:pPr>
            <a:endParaRPr lang="tr-TR" sz="2000" dirty="0"/>
          </a:p>
        </p:txBody>
      </p:sp>
      <p:pic>
        <p:nvPicPr>
          <p:cNvPr id="8" name="Resim 7"/>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43608" y="908720"/>
            <a:ext cx="6912768" cy="5616624"/>
          </a:xfrm>
          <a:prstGeom prst="rect">
            <a:avLst/>
          </a:prstGeom>
          <a:noFill/>
          <a:ln>
            <a:noFill/>
          </a:ln>
        </p:spPr>
      </p:pic>
    </p:spTree>
    <p:extLst>
      <p:ext uri="{BB962C8B-B14F-4D97-AF65-F5344CB8AC3E}">
        <p14:creationId xmlns:p14="http://schemas.microsoft.com/office/powerpoint/2010/main" val="1552834414"/>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p:nvPr/>
        </p:nvSpPr>
        <p:spPr>
          <a:xfrm>
            <a:off x="0" y="0"/>
            <a:ext cx="8316417" cy="908718"/>
          </a:xfrm>
          <a:prstGeom prst="rect">
            <a:avLst/>
          </a:prstGeom>
          <a:solidFill>
            <a:srgbClr val="FFFF66"/>
          </a:solidFill>
          <a:ln w="9525">
            <a:noFill/>
            <a:miter lim="800000"/>
            <a:headEnd/>
            <a:tailEnd/>
          </a:ln>
        </p:spPr>
        <p:txBody>
          <a:bodyPr vert="horz" wrap="square" lIns="91440" tIns="45720" rIns="91440" bIns="45720" numCol="1" rtlCol="0" anchor="t" anchorCtr="0" compatLnSpc="1">
            <a:prstTxWarp prst="textNoShape">
              <a:avLst/>
            </a:prstTxWarp>
            <a:noAutofit/>
          </a:bodyPr>
          <a:lstStyle/>
          <a:p>
            <a:pPr algn="ctr" fontAlgn="base">
              <a:lnSpc>
                <a:spcPct val="115000"/>
              </a:lnSpc>
            </a:pPr>
            <a:r>
              <a:rPr lang="tr-TR" sz="2400" b="1" dirty="0" smtClean="0">
                <a:solidFill>
                  <a:srgbClr val="000099"/>
                </a:solidFill>
                <a:latin typeface="Arial Black" pitchFamily="34" charset="0"/>
              </a:rPr>
              <a:t>Elektrik Piyasası Kapasite Mekanizması Yönetmeliği</a:t>
            </a:r>
            <a:endParaRPr lang="tr-TR" sz="2400" b="1" dirty="0">
              <a:solidFill>
                <a:srgbClr val="000099"/>
              </a:solidFill>
              <a:latin typeface="Arial Black" pitchFamily="34" charset="0"/>
            </a:endParaRPr>
          </a:p>
        </p:txBody>
      </p:sp>
      <p:sp>
        <p:nvSpPr>
          <p:cNvPr id="9" name="Slayt Numarası Yer Tutucusu 8"/>
          <p:cNvSpPr>
            <a:spLocks noGrp="1"/>
          </p:cNvSpPr>
          <p:nvPr>
            <p:ph type="sldNum" sz="quarter" idx="12"/>
          </p:nvPr>
        </p:nvSpPr>
        <p:spPr>
          <a:xfrm>
            <a:off x="8604448" y="6381328"/>
            <a:ext cx="515802" cy="437133"/>
          </a:xfrm>
        </p:spPr>
        <p:txBody>
          <a:bodyPr/>
          <a:lstStyle/>
          <a:p>
            <a:fld id="{2980368C-8C33-40A0-AE12-C79D8B8014BE}" type="slidenum">
              <a:rPr lang="tr-TR" sz="1400" smtClean="0"/>
              <a:pPr/>
              <a:t>82</a:t>
            </a:fld>
            <a:endParaRPr lang="tr-TR" sz="1400" dirty="0"/>
          </a:p>
        </p:txBody>
      </p:sp>
      <p:sp>
        <p:nvSpPr>
          <p:cNvPr id="7" name="Content Placeholder 1"/>
          <p:cNvSpPr txBox="1">
            <a:spLocks/>
          </p:cNvSpPr>
          <p:nvPr/>
        </p:nvSpPr>
        <p:spPr>
          <a:xfrm>
            <a:off x="179512" y="1052736"/>
            <a:ext cx="8682837" cy="5134994"/>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just" fontAlgn="base">
              <a:lnSpc>
                <a:spcPct val="115000"/>
              </a:lnSpc>
            </a:pPr>
            <a:r>
              <a:rPr lang="tr-TR" sz="2400" b="1" dirty="0" smtClean="0">
                <a:solidFill>
                  <a:srgbClr val="000000"/>
                </a:solidFill>
                <a:ea typeface="Calibri" panose="020F0502020204030204" pitchFamily="34" charset="0"/>
                <a:cs typeface="Times New Roman" panose="02020603050405020304" pitchFamily="18" charset="0"/>
              </a:rPr>
              <a:t>Yönetmelik 20 </a:t>
            </a:r>
            <a:r>
              <a:rPr lang="tr-TR" sz="2400" b="1" dirty="0">
                <a:solidFill>
                  <a:srgbClr val="000000"/>
                </a:solidFill>
                <a:ea typeface="Calibri" panose="020F0502020204030204" pitchFamily="34" charset="0"/>
                <a:cs typeface="Times New Roman" panose="02020603050405020304" pitchFamily="18" charset="0"/>
              </a:rPr>
              <a:t>Ocak </a:t>
            </a:r>
            <a:r>
              <a:rPr lang="tr-TR" sz="2400" b="1" dirty="0" smtClean="0">
                <a:solidFill>
                  <a:srgbClr val="000000"/>
                </a:solidFill>
                <a:ea typeface="Calibri" panose="020F0502020204030204" pitchFamily="34" charset="0"/>
                <a:cs typeface="Times New Roman" panose="02020603050405020304" pitchFamily="18" charset="0"/>
              </a:rPr>
              <a:t>2018 </a:t>
            </a:r>
            <a:r>
              <a:rPr lang="tr-TR" sz="2400" b="1" dirty="0">
                <a:solidFill>
                  <a:srgbClr val="000000"/>
                </a:solidFill>
                <a:ea typeface="Calibri" panose="020F0502020204030204" pitchFamily="34" charset="0"/>
                <a:cs typeface="Times New Roman" panose="02020603050405020304" pitchFamily="18" charset="0"/>
              </a:rPr>
              <a:t> tarihli Resmi Gazetede yayınlanmış </a:t>
            </a:r>
            <a:r>
              <a:rPr lang="tr-TR" sz="2400" b="1" dirty="0" smtClean="0">
                <a:solidFill>
                  <a:srgbClr val="000000"/>
                </a:solidFill>
                <a:ea typeface="Calibri" panose="020F0502020204030204" pitchFamily="34" charset="0"/>
                <a:cs typeface="Times New Roman" panose="02020603050405020304" pitchFamily="18" charset="0"/>
              </a:rPr>
              <a:t>ve daha bir senesi dolmadan 10 Kasım 2018 ve 9 </a:t>
            </a:r>
            <a:r>
              <a:rPr lang="tr-TR" sz="2400" b="1" dirty="0">
                <a:solidFill>
                  <a:srgbClr val="000000"/>
                </a:solidFill>
                <a:ea typeface="Calibri" panose="020F0502020204030204" pitchFamily="34" charset="0"/>
                <a:cs typeface="Times New Roman" panose="02020603050405020304" pitchFamily="18" charset="0"/>
              </a:rPr>
              <a:t>Ocak </a:t>
            </a:r>
            <a:r>
              <a:rPr lang="tr-TR" sz="2400" b="1" dirty="0" smtClean="0">
                <a:solidFill>
                  <a:srgbClr val="000000"/>
                </a:solidFill>
                <a:ea typeface="Calibri" panose="020F0502020204030204" pitchFamily="34" charset="0"/>
                <a:cs typeface="Times New Roman" panose="02020603050405020304" pitchFamily="18" charset="0"/>
              </a:rPr>
              <a:t>2019’ta yayımlanan değişiklik yönetmelikleriyle yararlanma kriterleri ve ödeme sistemi esastan değiştirilmiştir.  </a:t>
            </a:r>
            <a:endParaRPr lang="tr-TR" sz="2400" b="1" dirty="0">
              <a:solidFill>
                <a:srgbClr val="000000"/>
              </a:solidFill>
              <a:ea typeface="Calibri" panose="020F0502020204030204" pitchFamily="34" charset="0"/>
              <a:cs typeface="Times New Roman" panose="02020603050405020304" pitchFamily="18" charset="0"/>
            </a:endParaRPr>
          </a:p>
          <a:p>
            <a:pPr algn="just" fontAlgn="base">
              <a:lnSpc>
                <a:spcPct val="115000"/>
              </a:lnSpc>
            </a:pPr>
            <a:r>
              <a:rPr lang="tr-TR" sz="2400" b="1" dirty="0" smtClean="0">
                <a:ea typeface="Calibri" panose="020F0502020204030204" pitchFamily="34" charset="0"/>
                <a:cs typeface="Times New Roman" panose="02020603050405020304" pitchFamily="18" charset="0"/>
              </a:rPr>
              <a:t>“Kapasite mekanizması” diğer </a:t>
            </a:r>
            <a:r>
              <a:rPr lang="tr-TR" sz="2400" b="1" dirty="0">
                <a:ea typeface="Calibri" panose="020F0502020204030204" pitchFamily="34" charset="0"/>
                <a:cs typeface="Times New Roman" panose="02020603050405020304" pitchFamily="18" charset="0"/>
              </a:rPr>
              <a:t>bazı </a:t>
            </a:r>
            <a:r>
              <a:rPr lang="tr-TR" sz="2400" b="1" dirty="0" smtClean="0">
                <a:ea typeface="Calibri" panose="020F0502020204030204" pitchFamily="34" charset="0"/>
                <a:cs typeface="Times New Roman" panose="02020603050405020304" pitchFamily="18" charset="0"/>
              </a:rPr>
              <a:t>ülkelerde </a:t>
            </a:r>
            <a:r>
              <a:rPr lang="tr-TR" sz="2400" b="1" dirty="0">
                <a:ea typeface="Calibri" panose="020F0502020204030204" pitchFamily="34" charset="0"/>
                <a:cs typeface="Times New Roman" panose="02020603050405020304" pitchFamily="18" charset="0"/>
              </a:rPr>
              <a:t>arz eksikliği riski olduğu durumlarda </a:t>
            </a:r>
            <a:r>
              <a:rPr lang="tr-TR" sz="2400" b="1" dirty="0" smtClean="0">
                <a:ea typeface="Calibri" panose="020F0502020204030204" pitchFamily="34" charset="0"/>
                <a:cs typeface="Times New Roman" panose="02020603050405020304" pitchFamily="18" charset="0"/>
              </a:rPr>
              <a:t>uygulanmaktadır. Ülkemizde de k</a:t>
            </a:r>
            <a:r>
              <a:rPr lang="tr-TR" sz="2400" b="1" dirty="0" smtClean="0">
                <a:solidFill>
                  <a:srgbClr val="000000"/>
                </a:solidFill>
                <a:ea typeface="Calibri" panose="020F0502020204030204" pitchFamily="34" charset="0"/>
                <a:cs typeface="Times New Roman" panose="02020603050405020304" pitchFamily="18" charset="0"/>
              </a:rPr>
              <a:t>apasite </a:t>
            </a:r>
            <a:r>
              <a:rPr lang="tr-TR" sz="2400" b="1" dirty="0">
                <a:solidFill>
                  <a:srgbClr val="000000"/>
                </a:solidFill>
                <a:ea typeface="Calibri" panose="020F0502020204030204" pitchFamily="34" charset="0"/>
                <a:cs typeface="Times New Roman" panose="02020603050405020304" pitchFamily="18" charset="0"/>
              </a:rPr>
              <a:t>mekanizmasının ilk gündeme geldiği </a:t>
            </a:r>
            <a:r>
              <a:rPr lang="tr-TR" sz="2400" b="1" dirty="0" smtClean="0">
                <a:solidFill>
                  <a:srgbClr val="000000"/>
                </a:solidFill>
                <a:ea typeface="Calibri" panose="020F0502020204030204" pitchFamily="34" charset="0"/>
                <a:cs typeface="Times New Roman" panose="02020603050405020304" pitchFamily="18" charset="0"/>
              </a:rPr>
              <a:t>2006-2007 </a:t>
            </a:r>
            <a:r>
              <a:rPr lang="tr-TR" sz="2400" b="1" dirty="0">
                <a:solidFill>
                  <a:srgbClr val="000000"/>
                </a:solidFill>
                <a:ea typeface="Calibri" panose="020F0502020204030204" pitchFamily="34" charset="0"/>
                <a:cs typeface="Times New Roman" panose="02020603050405020304" pitchFamily="18" charset="0"/>
              </a:rPr>
              <a:t>yıllarında amaç arz güvenliğinin sağlanmasıydı. </a:t>
            </a:r>
            <a:r>
              <a:rPr lang="tr-TR" sz="2400" b="1" dirty="0" smtClean="0">
                <a:solidFill>
                  <a:srgbClr val="000000"/>
                </a:solidFill>
                <a:ea typeface="Calibri" panose="020F0502020204030204" pitchFamily="34" charset="0"/>
                <a:cs typeface="Times New Roman" panose="02020603050405020304" pitchFamily="18" charset="0"/>
              </a:rPr>
              <a:t>Şimdi ise, yapılan plansız yatırımların ardından arz fazlalığı ortamında, özel şirketlere destek sağlamanın yöntemlerinden </a:t>
            </a:r>
            <a:r>
              <a:rPr lang="tr-TR" sz="2400" b="1" dirty="0">
                <a:solidFill>
                  <a:srgbClr val="000000"/>
                </a:solidFill>
                <a:ea typeface="Calibri" panose="020F0502020204030204" pitchFamily="34" charset="0"/>
                <a:cs typeface="Times New Roman" panose="02020603050405020304" pitchFamily="18" charset="0"/>
              </a:rPr>
              <a:t>birisi olarak görülmektedir. </a:t>
            </a:r>
            <a:endParaRPr lang="tr-TR" sz="2000" dirty="0"/>
          </a:p>
        </p:txBody>
      </p:sp>
    </p:spTree>
    <p:extLst>
      <p:ext uri="{BB962C8B-B14F-4D97-AF65-F5344CB8AC3E}">
        <p14:creationId xmlns:p14="http://schemas.microsoft.com/office/powerpoint/2010/main" val="1248587827"/>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p:nvPr/>
        </p:nvSpPr>
        <p:spPr>
          <a:xfrm>
            <a:off x="-1" y="2"/>
            <a:ext cx="8388425" cy="908718"/>
          </a:xfrm>
          <a:prstGeom prst="rect">
            <a:avLst/>
          </a:prstGeom>
          <a:solidFill>
            <a:srgbClr val="FFFF66"/>
          </a:solidFill>
          <a:ln w="9525">
            <a:noFill/>
            <a:miter lim="800000"/>
            <a:headEnd/>
            <a:tailEnd/>
          </a:ln>
        </p:spPr>
        <p:txBody>
          <a:bodyPr vert="horz" wrap="square" lIns="91440" tIns="45720" rIns="91440" bIns="45720" numCol="1" rtlCol="0" anchor="t" anchorCtr="0" compatLnSpc="1">
            <a:prstTxWarp prst="textNoShape">
              <a:avLst/>
            </a:prstTxWarp>
            <a:noAutofit/>
          </a:bodyPr>
          <a:lstStyle/>
          <a:p>
            <a:pPr algn="ctr" fontAlgn="base">
              <a:lnSpc>
                <a:spcPct val="115000"/>
              </a:lnSpc>
            </a:pPr>
            <a:r>
              <a:rPr lang="tr-TR" sz="2400" b="1" dirty="0">
                <a:solidFill>
                  <a:srgbClr val="000099"/>
                </a:solidFill>
                <a:latin typeface="Arial Black" pitchFamily="34" charset="0"/>
              </a:rPr>
              <a:t>Elektrik Piyasası Kapasite Mekanizması </a:t>
            </a:r>
            <a:r>
              <a:rPr lang="tr-TR" sz="2400" b="1" dirty="0" smtClean="0">
                <a:solidFill>
                  <a:srgbClr val="000099"/>
                </a:solidFill>
                <a:latin typeface="Arial Black" pitchFamily="34" charset="0"/>
              </a:rPr>
              <a:t>Yönetmeliği, 2018 (1)</a:t>
            </a:r>
            <a:endParaRPr lang="tr-TR" sz="2400" b="1" dirty="0">
              <a:solidFill>
                <a:srgbClr val="000099"/>
              </a:solidFill>
              <a:latin typeface="Arial Black" pitchFamily="34" charset="0"/>
            </a:endParaRPr>
          </a:p>
        </p:txBody>
      </p:sp>
      <p:sp>
        <p:nvSpPr>
          <p:cNvPr id="9" name="Slayt Numarası Yer Tutucusu 8"/>
          <p:cNvSpPr>
            <a:spLocks noGrp="1"/>
          </p:cNvSpPr>
          <p:nvPr>
            <p:ph type="sldNum" sz="quarter" idx="12"/>
          </p:nvPr>
        </p:nvSpPr>
        <p:spPr>
          <a:xfrm>
            <a:off x="8604448" y="6381328"/>
            <a:ext cx="515802" cy="437133"/>
          </a:xfrm>
        </p:spPr>
        <p:txBody>
          <a:bodyPr/>
          <a:lstStyle/>
          <a:p>
            <a:fld id="{2980368C-8C33-40A0-AE12-C79D8B8014BE}" type="slidenum">
              <a:rPr lang="tr-TR" sz="1400" smtClean="0"/>
              <a:pPr/>
              <a:t>83</a:t>
            </a:fld>
            <a:endParaRPr lang="tr-TR" sz="1400" dirty="0"/>
          </a:p>
        </p:txBody>
      </p:sp>
      <p:sp>
        <p:nvSpPr>
          <p:cNvPr id="7" name="Content Placeholder 1"/>
          <p:cNvSpPr txBox="1">
            <a:spLocks/>
          </p:cNvSpPr>
          <p:nvPr/>
        </p:nvSpPr>
        <p:spPr>
          <a:xfrm>
            <a:off x="179512" y="980728"/>
            <a:ext cx="8568952" cy="540060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just">
              <a:buClr>
                <a:srgbClr val="0000FF"/>
              </a:buClr>
              <a:buNone/>
            </a:pPr>
            <a:endParaRPr lang="tr-TR" sz="2400" b="1" dirty="0"/>
          </a:p>
          <a:p>
            <a:pPr algn="just"/>
            <a:r>
              <a:rPr lang="tr-TR" sz="2400" b="1" dirty="0" smtClean="0">
                <a:solidFill>
                  <a:srgbClr val="000000"/>
                </a:solidFill>
                <a:ea typeface="Calibri" panose="020F0502020204030204" pitchFamily="34" charset="0"/>
                <a:cs typeface="Times New Roman" panose="02020603050405020304" pitchFamily="18" charset="0"/>
              </a:rPr>
              <a:t>İlk </a:t>
            </a:r>
            <a:r>
              <a:rPr lang="tr-TR" sz="2400" b="1" dirty="0">
                <a:solidFill>
                  <a:srgbClr val="000000"/>
                </a:solidFill>
                <a:ea typeface="Calibri" panose="020F0502020204030204" pitchFamily="34" charset="0"/>
                <a:cs typeface="Times New Roman" panose="02020603050405020304" pitchFamily="18" charset="0"/>
              </a:rPr>
              <a:t>yönetmelikteki kriterlere göre bu sisteme dahil olabilecekler yerli kömür, doğal gaz ve yerli kömür yakması halinde ithal kömür santralleridir. Bütçe sınırları içindeki ödemede öncelik yerli linyit, taş kömürü ve asfaltit santrallerine verilmektedir. </a:t>
            </a:r>
            <a:endParaRPr lang="tr-TR" sz="2400" b="1" dirty="0" smtClean="0">
              <a:solidFill>
                <a:srgbClr val="000000"/>
              </a:solidFill>
              <a:ea typeface="Calibri" panose="020F0502020204030204" pitchFamily="34" charset="0"/>
              <a:cs typeface="Times New Roman" panose="02020603050405020304" pitchFamily="18" charset="0"/>
            </a:endParaRPr>
          </a:p>
          <a:p>
            <a:pPr algn="just"/>
            <a:r>
              <a:rPr lang="tr-TR" sz="2400" b="1" dirty="0">
                <a:solidFill>
                  <a:srgbClr val="000000"/>
                </a:solidFill>
                <a:ea typeface="Calibri" panose="020F0502020204030204" pitchFamily="34" charset="0"/>
                <a:cs typeface="Times New Roman" panose="02020603050405020304" pitchFamily="18" charset="0"/>
              </a:rPr>
              <a:t>Kamu, YEKDEM, YİD, Yİ, İHD kapsamındaki santraller ile hidroelektrik, rüzgar ve güneş santralleri kapsam dışındadır.</a:t>
            </a:r>
          </a:p>
          <a:p>
            <a:pPr algn="just"/>
            <a:r>
              <a:rPr lang="tr-TR" sz="2400" b="1" dirty="0" smtClean="0">
                <a:solidFill>
                  <a:srgbClr val="000000"/>
                </a:solidFill>
                <a:ea typeface="Calibri" panose="020F0502020204030204" pitchFamily="34" charset="0"/>
                <a:cs typeface="Times New Roman" panose="02020603050405020304" pitchFamily="18" charset="0"/>
              </a:rPr>
              <a:t>Başvuruları </a:t>
            </a:r>
            <a:r>
              <a:rPr lang="tr-TR" sz="2400" b="1" dirty="0">
                <a:solidFill>
                  <a:srgbClr val="000000"/>
                </a:solidFill>
                <a:ea typeface="Calibri" panose="020F0502020204030204" pitchFamily="34" charset="0"/>
                <a:cs typeface="Times New Roman" panose="02020603050405020304" pitchFamily="18" charset="0"/>
              </a:rPr>
              <a:t>kabul edilen özel sektör santralleri için, piyasada oluşan fiyatın kaynak çeşidine göre hesaplanan teorik birim maliyetin altında kalması (ve doğal olarak o santralin bu nedenle satış yapamaması) halinde, üretim yapmadıkları süre için bir bütçe sınırları içinde TEİAŞ tarafından ilave ödeme yapılması imkânı getirmektedir. </a:t>
            </a:r>
          </a:p>
          <a:p>
            <a:pPr algn="just"/>
            <a:endParaRPr lang="tr-TR" sz="2400" b="1" dirty="0">
              <a:solidFill>
                <a:srgbClr val="000000"/>
              </a:solidFill>
              <a:ea typeface="Calibri" panose="020F0502020204030204" pitchFamily="34" charset="0"/>
              <a:cs typeface="Times New Roman" panose="02020603050405020304" pitchFamily="18" charset="0"/>
            </a:endParaRPr>
          </a:p>
          <a:p>
            <a:pPr marL="0" indent="0">
              <a:buNone/>
            </a:pPr>
            <a:endParaRPr lang="tr-TR" sz="2000" dirty="0"/>
          </a:p>
        </p:txBody>
      </p:sp>
    </p:spTree>
    <p:extLst>
      <p:ext uri="{BB962C8B-B14F-4D97-AF65-F5344CB8AC3E}">
        <p14:creationId xmlns:p14="http://schemas.microsoft.com/office/powerpoint/2010/main" val="3407967957"/>
      </p:ext>
    </p:extLst>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p:nvPr/>
        </p:nvSpPr>
        <p:spPr>
          <a:xfrm>
            <a:off x="-1" y="2"/>
            <a:ext cx="8388425" cy="836710"/>
          </a:xfrm>
          <a:prstGeom prst="rect">
            <a:avLst/>
          </a:prstGeom>
          <a:solidFill>
            <a:srgbClr val="FFFF66"/>
          </a:solidFill>
          <a:ln w="9525">
            <a:noFill/>
            <a:miter lim="800000"/>
            <a:headEnd/>
            <a:tailEnd/>
          </a:ln>
        </p:spPr>
        <p:txBody>
          <a:bodyPr vert="horz" wrap="square" lIns="91440" tIns="45720" rIns="91440" bIns="45720" numCol="1" rtlCol="0" anchor="t" anchorCtr="0" compatLnSpc="1">
            <a:prstTxWarp prst="textNoShape">
              <a:avLst/>
            </a:prstTxWarp>
            <a:noAutofit/>
          </a:bodyPr>
          <a:lstStyle/>
          <a:p>
            <a:pPr algn="ctr" fontAlgn="base">
              <a:lnSpc>
                <a:spcPct val="115000"/>
              </a:lnSpc>
            </a:pPr>
            <a:r>
              <a:rPr lang="tr-TR" sz="2400" b="1" dirty="0">
                <a:solidFill>
                  <a:srgbClr val="000099"/>
                </a:solidFill>
                <a:latin typeface="Arial Black" pitchFamily="34" charset="0"/>
              </a:rPr>
              <a:t>Elektrik Piyasası Kapasite Mekanizması Yönetmeliği, 2018 </a:t>
            </a:r>
            <a:r>
              <a:rPr lang="tr-TR" sz="2400" b="1" dirty="0" smtClean="0">
                <a:solidFill>
                  <a:srgbClr val="000099"/>
                </a:solidFill>
                <a:latin typeface="Arial Black" pitchFamily="34" charset="0"/>
              </a:rPr>
              <a:t>(2) </a:t>
            </a:r>
            <a:endParaRPr lang="tr-TR" sz="2400" b="1" dirty="0">
              <a:solidFill>
                <a:srgbClr val="000099"/>
              </a:solidFill>
              <a:latin typeface="Arial Black" pitchFamily="34" charset="0"/>
            </a:endParaRPr>
          </a:p>
        </p:txBody>
      </p:sp>
      <p:sp>
        <p:nvSpPr>
          <p:cNvPr id="9" name="Slayt Numarası Yer Tutucusu 8"/>
          <p:cNvSpPr>
            <a:spLocks noGrp="1"/>
          </p:cNvSpPr>
          <p:nvPr>
            <p:ph type="sldNum" sz="quarter" idx="12"/>
          </p:nvPr>
        </p:nvSpPr>
        <p:spPr>
          <a:xfrm>
            <a:off x="8604448" y="6381328"/>
            <a:ext cx="515802" cy="437133"/>
          </a:xfrm>
        </p:spPr>
        <p:txBody>
          <a:bodyPr/>
          <a:lstStyle/>
          <a:p>
            <a:fld id="{2980368C-8C33-40A0-AE12-C79D8B8014BE}" type="slidenum">
              <a:rPr lang="tr-TR" sz="1400" smtClean="0"/>
              <a:pPr/>
              <a:t>84</a:t>
            </a:fld>
            <a:endParaRPr lang="tr-TR" sz="1400" dirty="0"/>
          </a:p>
        </p:txBody>
      </p:sp>
      <p:sp>
        <p:nvSpPr>
          <p:cNvPr id="7" name="Content Placeholder 1"/>
          <p:cNvSpPr txBox="1">
            <a:spLocks/>
          </p:cNvSpPr>
          <p:nvPr/>
        </p:nvSpPr>
        <p:spPr>
          <a:xfrm>
            <a:off x="179512" y="980728"/>
            <a:ext cx="8568952" cy="540060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lvl="0"/>
            <a:r>
              <a:rPr lang="tr-TR" sz="2400" b="1" dirty="0" smtClean="0"/>
              <a:t>Kapasite </a:t>
            </a:r>
            <a:r>
              <a:rPr lang="tr-TR" sz="2400" b="1" dirty="0"/>
              <a:t>mekanizmasına dahil olan üretim tesislerine yapılan kapasite ödeme parametreleri:</a:t>
            </a:r>
          </a:p>
          <a:p>
            <a:pPr lvl="2"/>
            <a:r>
              <a:rPr lang="tr-TR" b="1" dirty="0" smtClean="0"/>
              <a:t>Yakıt </a:t>
            </a:r>
            <a:r>
              <a:rPr lang="tr-TR" b="1" dirty="0"/>
              <a:t>tipine göre sabit ve değişken maliyet bileşenleri (Eskalasyona tabi)</a:t>
            </a:r>
          </a:p>
          <a:p>
            <a:pPr lvl="2"/>
            <a:r>
              <a:rPr lang="tr-TR" b="1" dirty="0"/>
              <a:t>Yakıt tipine göre öngörülen kapasite kullanım oranı</a:t>
            </a:r>
          </a:p>
          <a:p>
            <a:pPr lvl="2"/>
            <a:r>
              <a:rPr lang="tr-TR" b="1" dirty="0"/>
              <a:t>Nihai piyasa takas fiyatı</a:t>
            </a:r>
          </a:p>
          <a:p>
            <a:pPr lvl="2"/>
            <a:r>
              <a:rPr lang="tr-TR" b="1" dirty="0"/>
              <a:t>Kapasite mekanizmasından yararlanacağı saat dilimleri (süre)</a:t>
            </a:r>
          </a:p>
          <a:p>
            <a:pPr lvl="2"/>
            <a:r>
              <a:rPr lang="tr-TR" b="1" dirty="0"/>
              <a:t>Santralin kurulu </a:t>
            </a:r>
            <a:r>
              <a:rPr lang="tr-TR" b="1" dirty="0" smtClean="0"/>
              <a:t>gücü</a:t>
            </a:r>
          </a:p>
          <a:p>
            <a:pPr lvl="2"/>
            <a:endParaRPr lang="tr-TR" b="1" dirty="0"/>
          </a:p>
          <a:p>
            <a:pPr lvl="1"/>
            <a:endParaRPr lang="tr-TR" sz="2400" b="1" dirty="0"/>
          </a:p>
          <a:p>
            <a:pPr lvl="0" algn="just"/>
            <a:endParaRPr lang="tr-TR" sz="2400" b="1" dirty="0">
              <a:solidFill>
                <a:srgbClr val="000000"/>
              </a:solidFill>
              <a:ea typeface="Calibri" panose="020F0502020204030204" pitchFamily="34" charset="0"/>
              <a:cs typeface="Times New Roman" panose="02020603050405020304" pitchFamily="18" charset="0"/>
            </a:endParaRPr>
          </a:p>
          <a:p>
            <a:pPr algn="just"/>
            <a:endParaRPr lang="tr-TR" sz="2400" b="1" dirty="0">
              <a:solidFill>
                <a:srgbClr val="000000"/>
              </a:solidFill>
              <a:ea typeface="Calibri" panose="020F0502020204030204" pitchFamily="34" charset="0"/>
              <a:cs typeface="Times New Roman" panose="02020603050405020304" pitchFamily="18" charset="0"/>
            </a:endParaRPr>
          </a:p>
          <a:p>
            <a:pPr marL="0" indent="0">
              <a:buNone/>
            </a:pPr>
            <a:endParaRPr lang="tr-TR" sz="2000" dirty="0"/>
          </a:p>
        </p:txBody>
      </p:sp>
    </p:spTree>
    <p:extLst>
      <p:ext uri="{BB962C8B-B14F-4D97-AF65-F5344CB8AC3E}">
        <p14:creationId xmlns:p14="http://schemas.microsoft.com/office/powerpoint/2010/main" val="1620026928"/>
      </p:ext>
    </p:extLst>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p:nvPr/>
        </p:nvSpPr>
        <p:spPr>
          <a:xfrm>
            <a:off x="-1" y="2"/>
            <a:ext cx="8388425" cy="980726"/>
          </a:xfrm>
          <a:prstGeom prst="rect">
            <a:avLst/>
          </a:prstGeom>
          <a:solidFill>
            <a:srgbClr val="FFFF66"/>
          </a:solidFill>
          <a:ln w="9525">
            <a:noFill/>
            <a:miter lim="800000"/>
            <a:headEnd/>
            <a:tailEnd/>
          </a:ln>
        </p:spPr>
        <p:txBody>
          <a:bodyPr vert="horz" wrap="square" lIns="91440" tIns="45720" rIns="91440" bIns="45720" numCol="1" rtlCol="0" anchor="t" anchorCtr="0" compatLnSpc="1">
            <a:prstTxWarp prst="textNoShape">
              <a:avLst/>
            </a:prstTxWarp>
            <a:noAutofit/>
          </a:bodyPr>
          <a:lstStyle/>
          <a:p>
            <a:pPr algn="ctr" fontAlgn="base">
              <a:lnSpc>
                <a:spcPct val="115000"/>
              </a:lnSpc>
            </a:pPr>
            <a:r>
              <a:rPr lang="tr-TR" sz="2400" b="1" dirty="0">
                <a:solidFill>
                  <a:srgbClr val="000099"/>
                </a:solidFill>
                <a:latin typeface="Arial Black" pitchFamily="34" charset="0"/>
              </a:rPr>
              <a:t>Elektrik Piyasası Kapasite Mekanizması Yönetmeliği, </a:t>
            </a:r>
            <a:r>
              <a:rPr lang="tr-TR" sz="2400" b="1">
                <a:solidFill>
                  <a:srgbClr val="000099"/>
                </a:solidFill>
                <a:latin typeface="Arial Black" pitchFamily="34" charset="0"/>
              </a:rPr>
              <a:t>2018 </a:t>
            </a:r>
            <a:r>
              <a:rPr lang="tr-TR" sz="2400" b="1" smtClean="0">
                <a:solidFill>
                  <a:srgbClr val="000099"/>
                </a:solidFill>
                <a:latin typeface="Arial Black" pitchFamily="34" charset="0"/>
              </a:rPr>
              <a:t>(4) </a:t>
            </a:r>
            <a:endParaRPr lang="tr-TR" sz="2400" b="1" dirty="0">
              <a:solidFill>
                <a:srgbClr val="000099"/>
              </a:solidFill>
              <a:latin typeface="Arial Black" pitchFamily="34" charset="0"/>
            </a:endParaRPr>
          </a:p>
        </p:txBody>
      </p:sp>
      <p:sp>
        <p:nvSpPr>
          <p:cNvPr id="9" name="Slayt Numarası Yer Tutucusu 8"/>
          <p:cNvSpPr>
            <a:spLocks noGrp="1"/>
          </p:cNvSpPr>
          <p:nvPr>
            <p:ph type="sldNum" sz="quarter" idx="12"/>
          </p:nvPr>
        </p:nvSpPr>
        <p:spPr>
          <a:xfrm>
            <a:off x="8604448" y="6381328"/>
            <a:ext cx="515802" cy="437133"/>
          </a:xfrm>
        </p:spPr>
        <p:txBody>
          <a:bodyPr/>
          <a:lstStyle/>
          <a:p>
            <a:fld id="{2980368C-8C33-40A0-AE12-C79D8B8014BE}" type="slidenum">
              <a:rPr lang="tr-TR" sz="1400" smtClean="0"/>
              <a:pPr/>
              <a:t>85</a:t>
            </a:fld>
            <a:endParaRPr lang="tr-TR" sz="1400" dirty="0"/>
          </a:p>
        </p:txBody>
      </p:sp>
      <p:sp>
        <p:nvSpPr>
          <p:cNvPr id="7" name="Content Placeholder 1"/>
          <p:cNvSpPr txBox="1">
            <a:spLocks/>
          </p:cNvSpPr>
          <p:nvPr/>
        </p:nvSpPr>
        <p:spPr>
          <a:xfrm>
            <a:off x="179512" y="980728"/>
            <a:ext cx="8568952" cy="540060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lvl="0" indent="0">
              <a:buNone/>
            </a:pPr>
            <a:r>
              <a:rPr lang="tr-TR" sz="2800" b="1" dirty="0" smtClean="0"/>
              <a:t>Sisteme kayıtlı santrallar için, </a:t>
            </a:r>
            <a:r>
              <a:rPr lang="tr-TR" sz="2800" b="1" dirty="0"/>
              <a:t>yakıt tipine göre, </a:t>
            </a:r>
            <a:r>
              <a:rPr lang="tr-TR" sz="2800" b="1" dirty="0" smtClean="0"/>
              <a:t>saatlik ödeme koşulları:</a:t>
            </a:r>
            <a:endParaRPr lang="tr-TR" sz="2800" b="1" dirty="0"/>
          </a:p>
          <a:p>
            <a:r>
              <a:rPr lang="tr-TR" sz="2400" b="1" dirty="0" smtClean="0"/>
              <a:t>Piyasa </a:t>
            </a:r>
            <a:r>
              <a:rPr lang="tr-TR" sz="2400" b="1" dirty="0"/>
              <a:t>takas </a:t>
            </a:r>
            <a:r>
              <a:rPr lang="tr-TR" sz="2400" b="1" dirty="0" smtClean="0"/>
              <a:t>fiyatı saatlik </a:t>
            </a:r>
            <a:r>
              <a:rPr lang="tr-TR" sz="2400" b="1" dirty="0"/>
              <a:t>olarak:</a:t>
            </a:r>
          </a:p>
          <a:p>
            <a:pPr lvl="2" algn="just"/>
            <a:r>
              <a:rPr lang="tr-TR" b="1" dirty="0" smtClean="0"/>
              <a:t>Sabit maliyet </a:t>
            </a:r>
            <a:r>
              <a:rPr lang="tr-TR" b="1" dirty="0"/>
              <a:t>bileşeninin üstünde değişken maliyet </a:t>
            </a:r>
            <a:r>
              <a:rPr lang="tr-TR" b="1" dirty="0" smtClean="0"/>
              <a:t>bileşeninin </a:t>
            </a:r>
            <a:r>
              <a:rPr lang="tr-TR" b="1" dirty="0"/>
              <a:t>altında olduğu zamanlarda santral çalıştırılmamasına rağmen sabit maliyet bileşenine göre ödeme yapılacak</a:t>
            </a:r>
          </a:p>
          <a:p>
            <a:pPr lvl="2"/>
            <a:r>
              <a:rPr lang="tr-TR" b="1" dirty="0"/>
              <a:t>Değişken maliyet bileşeninin üstünde ancak sabit maliyet bileşeni + değişken maliyet bileşeninin altında olduğu zaman aradaki fark kadar ödeme </a:t>
            </a:r>
            <a:r>
              <a:rPr lang="tr-TR" b="1" dirty="0" smtClean="0"/>
              <a:t>yapılacak</a:t>
            </a:r>
          </a:p>
          <a:p>
            <a:pPr marL="0" indent="0">
              <a:buNone/>
            </a:pPr>
            <a:r>
              <a:rPr lang="tr-TR" b="1" dirty="0" smtClean="0"/>
              <a:t>2018 </a:t>
            </a:r>
            <a:r>
              <a:rPr lang="tr-TR" b="1" dirty="0"/>
              <a:t>yılında bütçe (ve ödenen) 1.407.116.257 TL</a:t>
            </a:r>
          </a:p>
          <a:p>
            <a:pPr lvl="2"/>
            <a:endParaRPr lang="tr-TR" b="1" dirty="0"/>
          </a:p>
          <a:p>
            <a:pPr lvl="2"/>
            <a:endParaRPr lang="tr-TR" b="1" dirty="0"/>
          </a:p>
          <a:p>
            <a:pPr lvl="1"/>
            <a:endParaRPr lang="tr-TR" sz="2400" b="1" dirty="0"/>
          </a:p>
          <a:p>
            <a:pPr lvl="0" algn="just"/>
            <a:endParaRPr lang="tr-TR" sz="2400" b="1" dirty="0">
              <a:solidFill>
                <a:srgbClr val="000000"/>
              </a:solidFill>
              <a:ea typeface="Calibri" panose="020F0502020204030204" pitchFamily="34" charset="0"/>
              <a:cs typeface="Times New Roman" panose="02020603050405020304" pitchFamily="18" charset="0"/>
            </a:endParaRPr>
          </a:p>
          <a:p>
            <a:pPr algn="just"/>
            <a:endParaRPr lang="tr-TR" sz="2400" b="1" dirty="0">
              <a:solidFill>
                <a:srgbClr val="000000"/>
              </a:solidFill>
              <a:ea typeface="Calibri" panose="020F0502020204030204" pitchFamily="34" charset="0"/>
              <a:cs typeface="Times New Roman" panose="02020603050405020304" pitchFamily="18" charset="0"/>
            </a:endParaRPr>
          </a:p>
          <a:p>
            <a:pPr marL="0" indent="0">
              <a:buNone/>
            </a:pPr>
            <a:endParaRPr lang="tr-TR" sz="2000" dirty="0"/>
          </a:p>
        </p:txBody>
      </p:sp>
    </p:spTree>
    <p:extLst>
      <p:ext uri="{BB962C8B-B14F-4D97-AF65-F5344CB8AC3E}">
        <p14:creationId xmlns:p14="http://schemas.microsoft.com/office/powerpoint/2010/main" val="3822135036"/>
      </p:ext>
    </p:extLst>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p:nvPr/>
        </p:nvSpPr>
        <p:spPr>
          <a:xfrm>
            <a:off x="-1" y="2"/>
            <a:ext cx="8388425" cy="980726"/>
          </a:xfrm>
          <a:prstGeom prst="rect">
            <a:avLst/>
          </a:prstGeom>
          <a:solidFill>
            <a:srgbClr val="FFFF66"/>
          </a:solidFill>
          <a:ln w="9525">
            <a:noFill/>
            <a:miter lim="800000"/>
            <a:headEnd/>
            <a:tailEnd/>
          </a:ln>
        </p:spPr>
        <p:txBody>
          <a:bodyPr vert="horz" wrap="square" lIns="91440" tIns="45720" rIns="91440" bIns="45720" numCol="1" rtlCol="0" anchor="t" anchorCtr="0" compatLnSpc="1">
            <a:prstTxWarp prst="textNoShape">
              <a:avLst/>
            </a:prstTxWarp>
            <a:noAutofit/>
          </a:bodyPr>
          <a:lstStyle/>
          <a:p>
            <a:pPr algn="ctr" fontAlgn="base">
              <a:lnSpc>
                <a:spcPct val="115000"/>
              </a:lnSpc>
            </a:pPr>
            <a:r>
              <a:rPr lang="tr-TR" sz="2400" b="1" dirty="0">
                <a:solidFill>
                  <a:srgbClr val="000099"/>
                </a:solidFill>
                <a:latin typeface="Arial Black" pitchFamily="34" charset="0"/>
              </a:rPr>
              <a:t>Elektrik Piyasası Kapasite Mekanizması Yönetmeliği, </a:t>
            </a:r>
            <a:r>
              <a:rPr lang="tr-TR" sz="2400" b="1" dirty="0" smtClean="0">
                <a:solidFill>
                  <a:srgbClr val="000099"/>
                </a:solidFill>
                <a:latin typeface="Arial Black" pitchFamily="34" charset="0"/>
              </a:rPr>
              <a:t>2019 (1) </a:t>
            </a:r>
            <a:endParaRPr lang="tr-TR" sz="2400" b="1" dirty="0">
              <a:solidFill>
                <a:srgbClr val="000099"/>
              </a:solidFill>
              <a:latin typeface="Arial Black" pitchFamily="34" charset="0"/>
            </a:endParaRPr>
          </a:p>
        </p:txBody>
      </p:sp>
      <p:sp>
        <p:nvSpPr>
          <p:cNvPr id="9" name="Slayt Numarası Yer Tutucusu 8"/>
          <p:cNvSpPr>
            <a:spLocks noGrp="1"/>
          </p:cNvSpPr>
          <p:nvPr>
            <p:ph type="sldNum" sz="quarter" idx="12"/>
          </p:nvPr>
        </p:nvSpPr>
        <p:spPr>
          <a:xfrm>
            <a:off x="8604448" y="6381328"/>
            <a:ext cx="515802" cy="437133"/>
          </a:xfrm>
        </p:spPr>
        <p:txBody>
          <a:bodyPr/>
          <a:lstStyle/>
          <a:p>
            <a:fld id="{2980368C-8C33-40A0-AE12-C79D8B8014BE}" type="slidenum">
              <a:rPr lang="tr-TR" sz="1400" smtClean="0"/>
              <a:pPr/>
              <a:t>86</a:t>
            </a:fld>
            <a:endParaRPr lang="tr-TR" sz="1400" dirty="0"/>
          </a:p>
        </p:txBody>
      </p:sp>
      <p:sp>
        <p:nvSpPr>
          <p:cNvPr id="7" name="Content Placeholder 1"/>
          <p:cNvSpPr txBox="1">
            <a:spLocks/>
          </p:cNvSpPr>
          <p:nvPr/>
        </p:nvSpPr>
        <p:spPr>
          <a:xfrm>
            <a:off x="179512" y="980728"/>
            <a:ext cx="8568952" cy="540060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lvl="0"/>
            <a:r>
              <a:rPr lang="tr-TR" sz="2400" b="1" dirty="0">
                <a:solidFill>
                  <a:srgbClr val="990099"/>
                </a:solidFill>
              </a:rPr>
              <a:t>Başlangıçta kapsam dışı olan hidroelektrik santraller ilk değişiklikte kapsam içine alınmıştır</a:t>
            </a:r>
          </a:p>
          <a:p>
            <a:pPr lvl="0"/>
            <a:r>
              <a:rPr lang="tr-TR" sz="2400" b="1" dirty="0"/>
              <a:t>Yerli kaynaklara dayalı santraller için kriterler:</a:t>
            </a:r>
          </a:p>
          <a:p>
            <a:pPr lvl="1"/>
            <a:r>
              <a:rPr lang="tr-TR" sz="2400" b="1" dirty="0" err="1"/>
              <a:t>MWe</a:t>
            </a:r>
            <a:r>
              <a:rPr lang="tr-TR" sz="2400" b="1" dirty="0"/>
              <a:t> ≥ 50 </a:t>
            </a:r>
          </a:p>
          <a:p>
            <a:pPr lvl="1"/>
            <a:r>
              <a:rPr lang="tr-TR" sz="2400" b="1" dirty="0"/>
              <a:t>İlk ünitesinin geçici kabul tarihine göre yaşı en fazla </a:t>
            </a:r>
            <a:r>
              <a:rPr lang="tr-TR" sz="2400" b="1" dirty="0">
                <a:solidFill>
                  <a:srgbClr val="990099"/>
                </a:solidFill>
              </a:rPr>
              <a:t>13</a:t>
            </a:r>
            <a:r>
              <a:rPr lang="tr-TR" sz="2400" b="1" dirty="0"/>
              <a:t> yıl (ilk yönetmelikte 10)</a:t>
            </a:r>
          </a:p>
          <a:p>
            <a:pPr lvl="0"/>
            <a:r>
              <a:rPr lang="tr-TR" sz="2400" b="1" dirty="0"/>
              <a:t>Yerli kaynağa dayalı olmayan santraller için kriterler:</a:t>
            </a:r>
          </a:p>
          <a:p>
            <a:pPr lvl="1"/>
            <a:r>
              <a:rPr lang="tr-TR" sz="2400" b="1" dirty="0" err="1"/>
              <a:t>MWe</a:t>
            </a:r>
            <a:r>
              <a:rPr lang="tr-TR" sz="2400" b="1" dirty="0"/>
              <a:t> ≥  100  </a:t>
            </a:r>
          </a:p>
          <a:p>
            <a:pPr lvl="1"/>
            <a:r>
              <a:rPr lang="tr-TR" sz="2400" b="1" dirty="0"/>
              <a:t>Geçici kabulde belirlenen verimlilik oranı ≥ % 50</a:t>
            </a:r>
          </a:p>
          <a:p>
            <a:pPr lvl="1"/>
            <a:r>
              <a:rPr lang="tr-TR" sz="2400" b="1" dirty="0">
                <a:solidFill>
                  <a:srgbClr val="990099"/>
                </a:solidFill>
              </a:rPr>
              <a:t>Veya </a:t>
            </a:r>
            <a:r>
              <a:rPr lang="tr-TR" sz="2400" b="1" dirty="0" err="1">
                <a:solidFill>
                  <a:srgbClr val="990099"/>
                </a:solidFill>
              </a:rPr>
              <a:t>ETKB’ye</a:t>
            </a:r>
            <a:r>
              <a:rPr lang="tr-TR" sz="2400" b="1" dirty="0">
                <a:solidFill>
                  <a:srgbClr val="990099"/>
                </a:solidFill>
              </a:rPr>
              <a:t> başvurularak tekrarlanan verimlilik performans testi sonuçlarında verimlilik oranı ≥ %50 </a:t>
            </a:r>
            <a:r>
              <a:rPr lang="tr-TR" sz="2400" b="1" dirty="0" smtClean="0">
                <a:solidFill>
                  <a:srgbClr val="990099"/>
                </a:solidFill>
              </a:rPr>
              <a:t> </a:t>
            </a:r>
          </a:p>
          <a:p>
            <a:pPr lvl="1"/>
            <a:endParaRPr lang="tr-TR" sz="2400" b="1" dirty="0"/>
          </a:p>
          <a:p>
            <a:pPr lvl="0" algn="just"/>
            <a:endParaRPr lang="tr-TR" sz="2400" b="1" dirty="0">
              <a:solidFill>
                <a:srgbClr val="000000"/>
              </a:solidFill>
              <a:ea typeface="Calibri" panose="020F0502020204030204" pitchFamily="34" charset="0"/>
              <a:cs typeface="Times New Roman" panose="02020603050405020304" pitchFamily="18" charset="0"/>
            </a:endParaRPr>
          </a:p>
          <a:p>
            <a:pPr algn="just"/>
            <a:endParaRPr lang="tr-TR" sz="2400" b="1" dirty="0">
              <a:solidFill>
                <a:srgbClr val="000000"/>
              </a:solidFill>
              <a:ea typeface="Calibri" panose="020F0502020204030204" pitchFamily="34" charset="0"/>
              <a:cs typeface="Times New Roman" panose="02020603050405020304" pitchFamily="18" charset="0"/>
            </a:endParaRPr>
          </a:p>
          <a:p>
            <a:pPr marL="0" indent="0">
              <a:buNone/>
            </a:pPr>
            <a:endParaRPr lang="tr-TR" sz="2000" dirty="0"/>
          </a:p>
        </p:txBody>
      </p:sp>
    </p:spTree>
    <p:extLst>
      <p:ext uri="{BB962C8B-B14F-4D97-AF65-F5344CB8AC3E}">
        <p14:creationId xmlns:p14="http://schemas.microsoft.com/office/powerpoint/2010/main" val="2348329136"/>
      </p:ext>
    </p:extLst>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p:nvPr/>
        </p:nvSpPr>
        <p:spPr>
          <a:xfrm>
            <a:off x="-1" y="2"/>
            <a:ext cx="8388425" cy="980726"/>
          </a:xfrm>
          <a:prstGeom prst="rect">
            <a:avLst/>
          </a:prstGeom>
          <a:solidFill>
            <a:srgbClr val="FFFF66"/>
          </a:solidFill>
          <a:ln w="9525">
            <a:noFill/>
            <a:miter lim="800000"/>
            <a:headEnd/>
            <a:tailEnd/>
          </a:ln>
        </p:spPr>
        <p:txBody>
          <a:bodyPr vert="horz" wrap="square" lIns="91440" tIns="45720" rIns="91440" bIns="45720" numCol="1" rtlCol="0" anchor="t" anchorCtr="0" compatLnSpc="1">
            <a:prstTxWarp prst="textNoShape">
              <a:avLst/>
            </a:prstTxWarp>
            <a:noAutofit/>
          </a:bodyPr>
          <a:lstStyle/>
          <a:p>
            <a:pPr algn="ctr" fontAlgn="base">
              <a:lnSpc>
                <a:spcPct val="115000"/>
              </a:lnSpc>
            </a:pPr>
            <a:r>
              <a:rPr lang="tr-TR" sz="2400" b="1" dirty="0">
                <a:solidFill>
                  <a:srgbClr val="000099"/>
                </a:solidFill>
                <a:latin typeface="Arial Black" pitchFamily="34" charset="0"/>
              </a:rPr>
              <a:t>Elektrik Piyasası Kapasite Mekanizması Yönetmeliği, </a:t>
            </a:r>
            <a:r>
              <a:rPr lang="tr-TR" sz="2400" b="1" dirty="0" smtClean="0">
                <a:solidFill>
                  <a:srgbClr val="000099"/>
                </a:solidFill>
                <a:latin typeface="Arial Black" pitchFamily="34" charset="0"/>
              </a:rPr>
              <a:t>2019 (2) </a:t>
            </a:r>
            <a:endParaRPr lang="tr-TR" sz="2400" b="1" dirty="0">
              <a:solidFill>
                <a:srgbClr val="000099"/>
              </a:solidFill>
              <a:latin typeface="Arial Black" pitchFamily="34" charset="0"/>
            </a:endParaRPr>
          </a:p>
        </p:txBody>
      </p:sp>
      <p:sp>
        <p:nvSpPr>
          <p:cNvPr id="9" name="Slayt Numarası Yer Tutucusu 8"/>
          <p:cNvSpPr>
            <a:spLocks noGrp="1"/>
          </p:cNvSpPr>
          <p:nvPr>
            <p:ph type="sldNum" sz="quarter" idx="12"/>
          </p:nvPr>
        </p:nvSpPr>
        <p:spPr>
          <a:xfrm>
            <a:off x="8604448" y="6381328"/>
            <a:ext cx="515802" cy="437133"/>
          </a:xfrm>
        </p:spPr>
        <p:txBody>
          <a:bodyPr/>
          <a:lstStyle/>
          <a:p>
            <a:fld id="{2980368C-8C33-40A0-AE12-C79D8B8014BE}" type="slidenum">
              <a:rPr lang="tr-TR" sz="1400" smtClean="0"/>
              <a:pPr/>
              <a:t>87</a:t>
            </a:fld>
            <a:endParaRPr lang="tr-TR" sz="1400" dirty="0"/>
          </a:p>
        </p:txBody>
      </p:sp>
      <p:sp>
        <p:nvSpPr>
          <p:cNvPr id="7" name="Content Placeholder 1"/>
          <p:cNvSpPr txBox="1">
            <a:spLocks/>
          </p:cNvSpPr>
          <p:nvPr/>
        </p:nvSpPr>
        <p:spPr>
          <a:xfrm>
            <a:off x="179512" y="980728"/>
            <a:ext cx="8568952" cy="540060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lvl="0"/>
            <a:r>
              <a:rPr lang="tr-TR" sz="2400" b="1" dirty="0" smtClean="0"/>
              <a:t>İthal ve yerli kömürü veya ithal ve </a:t>
            </a:r>
            <a:r>
              <a:rPr lang="tr-TR" sz="2400" b="1" dirty="0" smtClean="0">
                <a:solidFill>
                  <a:srgbClr val="990099"/>
                </a:solidFill>
              </a:rPr>
              <a:t>yerli doğal gazı </a:t>
            </a:r>
            <a:r>
              <a:rPr lang="tr-TR" sz="2400" b="1" dirty="0" smtClean="0"/>
              <a:t>birlikte kullanarak üretim yapan santraller:</a:t>
            </a:r>
          </a:p>
          <a:p>
            <a:pPr lvl="1"/>
            <a:r>
              <a:rPr lang="tr-TR" sz="2400" b="1" dirty="0" smtClean="0">
                <a:solidFill>
                  <a:srgbClr val="990099"/>
                </a:solidFill>
              </a:rPr>
              <a:t>Oransal </a:t>
            </a:r>
            <a:r>
              <a:rPr lang="tr-TR" sz="2400" b="1" dirty="0">
                <a:solidFill>
                  <a:srgbClr val="990099"/>
                </a:solidFill>
              </a:rPr>
              <a:t>olarak yerli kömür veya yerli doğal gaz kullanarak yaptıkları üretimlerine tekabül eden kurulu güçleri bakımından </a:t>
            </a:r>
            <a:r>
              <a:rPr lang="tr-TR" sz="2400" b="1" dirty="0" smtClean="0">
                <a:solidFill>
                  <a:srgbClr val="990099"/>
                </a:solidFill>
              </a:rPr>
              <a:t>güç, yaş ve verimlilik oranı (</a:t>
            </a:r>
            <a:r>
              <a:rPr lang="tr-TR" sz="2400" b="1" dirty="0" err="1" smtClean="0">
                <a:solidFill>
                  <a:srgbClr val="990099"/>
                </a:solidFill>
              </a:rPr>
              <a:t>MWe</a:t>
            </a:r>
            <a:r>
              <a:rPr lang="tr-TR" sz="2400" b="1" dirty="0" smtClean="0">
                <a:solidFill>
                  <a:srgbClr val="990099"/>
                </a:solidFill>
              </a:rPr>
              <a:t> </a:t>
            </a:r>
            <a:r>
              <a:rPr lang="tr-TR" sz="2400" b="1" dirty="0">
                <a:solidFill>
                  <a:srgbClr val="990099"/>
                </a:solidFill>
              </a:rPr>
              <a:t>≥ 50, yaş ≤ 13 ve verimlilik oranı ≥ % </a:t>
            </a:r>
            <a:r>
              <a:rPr lang="tr-TR" sz="2400" b="1" dirty="0" smtClean="0">
                <a:solidFill>
                  <a:srgbClr val="990099"/>
                </a:solidFill>
              </a:rPr>
              <a:t>50) kriterlerinden muaftır  </a:t>
            </a:r>
            <a:r>
              <a:rPr lang="tr-TR" sz="2400" b="1" dirty="0" smtClean="0"/>
              <a:t>(??)</a:t>
            </a:r>
            <a:endParaRPr lang="tr-TR" sz="2400" b="1" dirty="0"/>
          </a:p>
          <a:p>
            <a:pPr lvl="0" algn="just"/>
            <a:r>
              <a:rPr lang="tr-TR" sz="2400" b="1" dirty="0">
                <a:solidFill>
                  <a:srgbClr val="990099"/>
                </a:solidFill>
              </a:rPr>
              <a:t>İthal kömür santrallerine kapasite ödemeleri hesaplanırken, ilgili santral; santral üretiminin yerli kaynak kullanılarak yapılan kısmı ile orantılı kurulu güçte bir yerli kömür santrali olarak kabul edilir. </a:t>
            </a:r>
          </a:p>
          <a:p>
            <a:pPr lvl="1"/>
            <a:endParaRPr lang="tr-TR" sz="2400" b="1" dirty="0"/>
          </a:p>
          <a:p>
            <a:pPr lvl="0" algn="just"/>
            <a:endParaRPr lang="tr-TR" sz="2400" b="1" dirty="0">
              <a:solidFill>
                <a:srgbClr val="000000"/>
              </a:solidFill>
              <a:ea typeface="Calibri" panose="020F0502020204030204" pitchFamily="34" charset="0"/>
              <a:cs typeface="Times New Roman" panose="02020603050405020304" pitchFamily="18" charset="0"/>
            </a:endParaRPr>
          </a:p>
          <a:p>
            <a:pPr algn="just"/>
            <a:endParaRPr lang="tr-TR" sz="2400" b="1" dirty="0">
              <a:solidFill>
                <a:srgbClr val="000000"/>
              </a:solidFill>
              <a:ea typeface="Calibri" panose="020F0502020204030204" pitchFamily="34" charset="0"/>
              <a:cs typeface="Times New Roman" panose="02020603050405020304" pitchFamily="18" charset="0"/>
            </a:endParaRPr>
          </a:p>
          <a:p>
            <a:pPr marL="0" indent="0">
              <a:buNone/>
            </a:pPr>
            <a:endParaRPr lang="tr-TR" sz="2000" dirty="0"/>
          </a:p>
        </p:txBody>
      </p:sp>
    </p:spTree>
    <p:extLst>
      <p:ext uri="{BB962C8B-B14F-4D97-AF65-F5344CB8AC3E}">
        <p14:creationId xmlns:p14="http://schemas.microsoft.com/office/powerpoint/2010/main" val="1659722670"/>
      </p:ext>
    </p:extLst>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p:nvPr/>
        </p:nvSpPr>
        <p:spPr>
          <a:xfrm>
            <a:off x="-1" y="2"/>
            <a:ext cx="8388425" cy="836710"/>
          </a:xfrm>
          <a:prstGeom prst="rect">
            <a:avLst/>
          </a:prstGeom>
          <a:solidFill>
            <a:srgbClr val="FFFF66"/>
          </a:solidFill>
          <a:ln w="9525">
            <a:noFill/>
            <a:miter lim="800000"/>
            <a:headEnd/>
            <a:tailEnd/>
          </a:ln>
        </p:spPr>
        <p:txBody>
          <a:bodyPr vert="horz" wrap="square" lIns="91440" tIns="45720" rIns="91440" bIns="45720" numCol="1" rtlCol="0" anchor="t" anchorCtr="0" compatLnSpc="1">
            <a:prstTxWarp prst="textNoShape">
              <a:avLst/>
            </a:prstTxWarp>
            <a:noAutofit/>
          </a:bodyPr>
          <a:lstStyle/>
          <a:p>
            <a:pPr algn="ctr" fontAlgn="base">
              <a:lnSpc>
                <a:spcPct val="115000"/>
              </a:lnSpc>
            </a:pPr>
            <a:r>
              <a:rPr lang="tr-TR" sz="2400" b="1" dirty="0">
                <a:solidFill>
                  <a:srgbClr val="000099"/>
                </a:solidFill>
                <a:latin typeface="Arial Black" pitchFamily="34" charset="0"/>
              </a:rPr>
              <a:t>Elektrik Piyasası Kapasite Mekanizması Yönetmeliği, </a:t>
            </a:r>
            <a:r>
              <a:rPr lang="tr-TR" sz="2400" b="1" dirty="0" smtClean="0">
                <a:solidFill>
                  <a:srgbClr val="000099"/>
                </a:solidFill>
                <a:latin typeface="Arial Black" pitchFamily="34" charset="0"/>
              </a:rPr>
              <a:t>2019 (3) </a:t>
            </a:r>
            <a:endParaRPr lang="tr-TR" sz="2400" b="1" dirty="0">
              <a:solidFill>
                <a:srgbClr val="000099"/>
              </a:solidFill>
              <a:latin typeface="Arial Black" pitchFamily="34" charset="0"/>
            </a:endParaRPr>
          </a:p>
        </p:txBody>
      </p:sp>
      <p:sp>
        <p:nvSpPr>
          <p:cNvPr id="9" name="Slayt Numarası Yer Tutucusu 8"/>
          <p:cNvSpPr>
            <a:spLocks noGrp="1"/>
          </p:cNvSpPr>
          <p:nvPr>
            <p:ph type="sldNum" sz="quarter" idx="12"/>
          </p:nvPr>
        </p:nvSpPr>
        <p:spPr>
          <a:xfrm>
            <a:off x="8604448" y="6381328"/>
            <a:ext cx="515802" cy="437133"/>
          </a:xfrm>
        </p:spPr>
        <p:txBody>
          <a:bodyPr/>
          <a:lstStyle/>
          <a:p>
            <a:fld id="{2980368C-8C33-40A0-AE12-C79D8B8014BE}" type="slidenum">
              <a:rPr lang="tr-TR" sz="1400" smtClean="0"/>
              <a:pPr/>
              <a:t>88</a:t>
            </a:fld>
            <a:endParaRPr lang="tr-TR" sz="1400" dirty="0"/>
          </a:p>
        </p:txBody>
      </p:sp>
      <p:sp>
        <p:nvSpPr>
          <p:cNvPr id="7" name="Content Placeholder 1"/>
          <p:cNvSpPr txBox="1">
            <a:spLocks/>
          </p:cNvSpPr>
          <p:nvPr/>
        </p:nvSpPr>
        <p:spPr>
          <a:xfrm>
            <a:off x="179512" y="980728"/>
            <a:ext cx="8568952" cy="540060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lvl="0"/>
            <a:r>
              <a:rPr lang="tr-TR" sz="2400" b="1" dirty="0" smtClean="0"/>
              <a:t>Kapasite </a:t>
            </a:r>
            <a:r>
              <a:rPr lang="tr-TR" sz="2400" b="1" dirty="0"/>
              <a:t>mekanizmasına dahil olan üretim tesislerine yapılan kapasite ödeme parametreleri:</a:t>
            </a:r>
          </a:p>
          <a:p>
            <a:pPr lvl="2"/>
            <a:r>
              <a:rPr lang="tr-TR" b="1" dirty="0" smtClean="0"/>
              <a:t>Yakıt </a:t>
            </a:r>
            <a:r>
              <a:rPr lang="tr-TR" b="1" dirty="0"/>
              <a:t>tipine göre sabit ve değişken maliyet bileşenleri (Eskalasyona tabi)</a:t>
            </a:r>
          </a:p>
          <a:p>
            <a:pPr lvl="2"/>
            <a:r>
              <a:rPr lang="tr-TR" b="1" dirty="0"/>
              <a:t>Yakıt tipine göre öngörülen kapasite kullanım oranı</a:t>
            </a:r>
          </a:p>
          <a:p>
            <a:pPr lvl="2"/>
            <a:r>
              <a:rPr lang="tr-TR" b="1" dirty="0" smtClean="0"/>
              <a:t>Santralin </a:t>
            </a:r>
            <a:r>
              <a:rPr lang="tr-TR" b="1" dirty="0"/>
              <a:t>kurulu </a:t>
            </a:r>
            <a:r>
              <a:rPr lang="tr-TR" b="1" dirty="0" smtClean="0"/>
              <a:t>gücü</a:t>
            </a:r>
          </a:p>
          <a:p>
            <a:r>
              <a:rPr lang="tr-TR" sz="2600" b="1" dirty="0"/>
              <a:t>Sisteme kayıtlı santrallar için, yakıt tipine göre, </a:t>
            </a:r>
            <a:r>
              <a:rPr lang="tr-TR" sz="2600" b="1" dirty="0" smtClean="0"/>
              <a:t> </a:t>
            </a:r>
            <a:r>
              <a:rPr lang="tr-TR" sz="2600" b="1" dirty="0"/>
              <a:t>ödeme </a:t>
            </a:r>
            <a:r>
              <a:rPr lang="tr-TR" sz="2600" b="1" dirty="0" smtClean="0"/>
              <a:t>koşulları (</a:t>
            </a:r>
            <a:r>
              <a:rPr lang="tr-TR" sz="2400" b="1" dirty="0">
                <a:solidFill>
                  <a:srgbClr val="990099"/>
                </a:solidFill>
              </a:rPr>
              <a:t>piyasa takas fiyatından ve süreden </a:t>
            </a:r>
            <a:r>
              <a:rPr lang="tr-TR" sz="2400" b="1" dirty="0" smtClean="0">
                <a:solidFill>
                  <a:srgbClr val="990099"/>
                </a:solidFill>
              </a:rPr>
              <a:t>bağımsız olarak</a:t>
            </a:r>
            <a:r>
              <a:rPr lang="tr-TR" sz="2600" b="1" dirty="0" smtClean="0"/>
              <a:t>):</a:t>
            </a:r>
          </a:p>
          <a:p>
            <a:pPr marL="1257300" lvl="4" indent="-342900">
              <a:buFont typeface="Arial" panose="020B0604020202020204" pitchFamily="34" charset="0"/>
              <a:buChar char="•"/>
            </a:pPr>
            <a:r>
              <a:rPr lang="tr-TR" sz="2400" b="1" dirty="0"/>
              <a:t>Kaynak tipine göre aylık bütçeden faydalanma oranı saptanacak, kurulu gücünün o kaynak tipinin toplam kurulu gücüne oranına göre ödeme </a:t>
            </a:r>
            <a:r>
              <a:rPr lang="tr-TR" sz="2400" b="1" dirty="0" smtClean="0"/>
              <a:t>yapılacak </a:t>
            </a:r>
            <a:endParaRPr lang="tr-TR" sz="2400" b="1" dirty="0"/>
          </a:p>
          <a:p>
            <a:pPr marL="0" indent="0">
              <a:buNone/>
            </a:pPr>
            <a:r>
              <a:rPr lang="tr-TR" b="1" dirty="0" smtClean="0"/>
              <a:t>2019 </a:t>
            </a:r>
            <a:r>
              <a:rPr lang="tr-TR" b="1" dirty="0"/>
              <a:t>yılında bütçe 2.000.000.000 TL olarak ilan edildi. </a:t>
            </a:r>
          </a:p>
          <a:p>
            <a:pPr lvl="2"/>
            <a:endParaRPr lang="tr-TR" b="1" dirty="0" smtClean="0"/>
          </a:p>
          <a:p>
            <a:pPr lvl="2"/>
            <a:endParaRPr lang="tr-TR" b="1" dirty="0"/>
          </a:p>
          <a:p>
            <a:pPr lvl="1"/>
            <a:endParaRPr lang="tr-TR" sz="2400" b="1" dirty="0"/>
          </a:p>
          <a:p>
            <a:pPr lvl="0" algn="just"/>
            <a:endParaRPr lang="tr-TR" sz="2400" b="1" dirty="0">
              <a:solidFill>
                <a:srgbClr val="000000"/>
              </a:solidFill>
              <a:ea typeface="Calibri" panose="020F0502020204030204" pitchFamily="34" charset="0"/>
              <a:cs typeface="Times New Roman" panose="02020603050405020304" pitchFamily="18" charset="0"/>
            </a:endParaRPr>
          </a:p>
          <a:p>
            <a:pPr algn="just"/>
            <a:endParaRPr lang="tr-TR" sz="2400" b="1" dirty="0">
              <a:solidFill>
                <a:srgbClr val="000000"/>
              </a:solidFill>
              <a:ea typeface="Calibri" panose="020F0502020204030204" pitchFamily="34" charset="0"/>
              <a:cs typeface="Times New Roman" panose="02020603050405020304" pitchFamily="18" charset="0"/>
            </a:endParaRPr>
          </a:p>
          <a:p>
            <a:pPr marL="0" indent="0">
              <a:buNone/>
            </a:pPr>
            <a:endParaRPr lang="tr-TR" sz="2000" dirty="0"/>
          </a:p>
        </p:txBody>
      </p:sp>
    </p:spTree>
    <p:extLst>
      <p:ext uri="{BB962C8B-B14F-4D97-AF65-F5344CB8AC3E}">
        <p14:creationId xmlns:p14="http://schemas.microsoft.com/office/powerpoint/2010/main" val="3075895661"/>
      </p:ext>
    </p:extLst>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p:nvPr/>
        </p:nvSpPr>
        <p:spPr>
          <a:xfrm>
            <a:off x="-1" y="2"/>
            <a:ext cx="8316417" cy="1319280"/>
          </a:xfrm>
          <a:prstGeom prst="rect">
            <a:avLst/>
          </a:prstGeom>
          <a:solidFill>
            <a:srgbClr val="FFFF66"/>
          </a:solidFill>
          <a:ln w="9525">
            <a:noFill/>
            <a:miter lim="800000"/>
            <a:headEnd/>
            <a:tailEnd/>
          </a:ln>
        </p:spPr>
        <p:txBody>
          <a:bodyPr vert="horz" wrap="square" lIns="91440" tIns="45720" rIns="91440" bIns="45720" numCol="1" rtlCol="0" anchor="t" anchorCtr="0" compatLnSpc="1">
            <a:prstTxWarp prst="textNoShape">
              <a:avLst/>
            </a:prstTxWarp>
            <a:noAutofit/>
          </a:bodyPr>
          <a:lstStyle/>
          <a:p>
            <a:pPr algn="ctr" fontAlgn="base">
              <a:lnSpc>
                <a:spcPct val="115000"/>
              </a:lnSpc>
            </a:pPr>
            <a:r>
              <a:rPr lang="tr-TR" sz="2200" b="1" dirty="0">
                <a:solidFill>
                  <a:srgbClr val="000099"/>
                </a:solidFill>
                <a:latin typeface="Arial Black" pitchFamily="34" charset="0"/>
              </a:rPr>
              <a:t>Elektrik Piyasası Kapasite </a:t>
            </a:r>
            <a:r>
              <a:rPr lang="tr-TR" sz="2200" b="1" dirty="0" smtClean="0">
                <a:solidFill>
                  <a:srgbClr val="000099"/>
                </a:solidFill>
                <a:latin typeface="Arial Black" pitchFamily="34" charset="0"/>
              </a:rPr>
              <a:t>Mekanizması</a:t>
            </a:r>
          </a:p>
          <a:p>
            <a:pPr algn="ctr" fontAlgn="base">
              <a:lnSpc>
                <a:spcPct val="115000"/>
              </a:lnSpc>
            </a:pPr>
            <a:r>
              <a:rPr lang="tr-TR" sz="2200" b="1" dirty="0" smtClean="0">
                <a:solidFill>
                  <a:srgbClr val="000099"/>
                </a:solidFill>
                <a:latin typeface="Arial Black" pitchFamily="34" charset="0"/>
              </a:rPr>
              <a:t>Kaynak Tiplerine Göre 2018’de Yapılan Ödemeler ve 2019 İçin Tarafımızdan Hesaplanan Tahmini Dağılım</a:t>
            </a:r>
          </a:p>
          <a:p>
            <a:pPr algn="ctr" fontAlgn="base">
              <a:lnSpc>
                <a:spcPct val="115000"/>
              </a:lnSpc>
            </a:pPr>
            <a:endParaRPr lang="tr-TR" sz="2200" b="1" dirty="0">
              <a:solidFill>
                <a:srgbClr val="000099"/>
              </a:solidFill>
              <a:latin typeface="Arial Black" pitchFamily="34" charset="0"/>
            </a:endParaRPr>
          </a:p>
        </p:txBody>
      </p:sp>
      <p:sp>
        <p:nvSpPr>
          <p:cNvPr id="9" name="Slayt Numarası Yer Tutucusu 8"/>
          <p:cNvSpPr>
            <a:spLocks noGrp="1"/>
          </p:cNvSpPr>
          <p:nvPr>
            <p:ph type="sldNum" sz="quarter" idx="12"/>
          </p:nvPr>
        </p:nvSpPr>
        <p:spPr>
          <a:xfrm>
            <a:off x="8604448" y="6381328"/>
            <a:ext cx="515802" cy="437133"/>
          </a:xfrm>
        </p:spPr>
        <p:txBody>
          <a:bodyPr/>
          <a:lstStyle/>
          <a:p>
            <a:fld id="{2980368C-8C33-40A0-AE12-C79D8B8014BE}" type="slidenum">
              <a:rPr lang="tr-TR" sz="1400" smtClean="0"/>
              <a:pPr/>
              <a:t>89</a:t>
            </a:fld>
            <a:endParaRPr lang="tr-TR" sz="1400" dirty="0"/>
          </a:p>
        </p:txBody>
      </p:sp>
      <p:sp>
        <p:nvSpPr>
          <p:cNvPr id="7" name="Content Placeholder 1"/>
          <p:cNvSpPr txBox="1">
            <a:spLocks/>
          </p:cNvSpPr>
          <p:nvPr/>
        </p:nvSpPr>
        <p:spPr>
          <a:xfrm>
            <a:off x="179512" y="980728"/>
            <a:ext cx="8568952" cy="540060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lvl="0" algn="just"/>
            <a:endParaRPr lang="tr-TR" sz="2400" b="1" dirty="0">
              <a:solidFill>
                <a:srgbClr val="000000"/>
              </a:solidFill>
              <a:ea typeface="Calibri" panose="020F0502020204030204" pitchFamily="34" charset="0"/>
              <a:cs typeface="Times New Roman" panose="02020603050405020304" pitchFamily="18" charset="0"/>
            </a:endParaRPr>
          </a:p>
          <a:p>
            <a:pPr algn="just"/>
            <a:endParaRPr lang="tr-TR" sz="2400" b="1" dirty="0">
              <a:solidFill>
                <a:srgbClr val="000000"/>
              </a:solidFill>
              <a:ea typeface="Calibri" panose="020F0502020204030204" pitchFamily="34" charset="0"/>
              <a:cs typeface="Times New Roman" panose="02020603050405020304" pitchFamily="18" charset="0"/>
            </a:endParaRPr>
          </a:p>
          <a:p>
            <a:pPr marL="0" indent="0">
              <a:buNone/>
            </a:pPr>
            <a:endParaRPr lang="tr-TR" sz="2000" dirty="0"/>
          </a:p>
        </p:txBody>
      </p:sp>
      <p:graphicFrame>
        <p:nvGraphicFramePr>
          <p:cNvPr id="3" name="Tablo 2"/>
          <p:cNvGraphicFramePr>
            <a:graphicFrameLocks noGrp="1"/>
          </p:cNvGraphicFramePr>
          <p:nvPr>
            <p:extLst>
              <p:ext uri="{D42A27DB-BD31-4B8C-83A1-F6EECF244321}">
                <p14:modId xmlns:p14="http://schemas.microsoft.com/office/powerpoint/2010/main" val="2927740816"/>
              </p:ext>
            </p:extLst>
          </p:nvPr>
        </p:nvGraphicFramePr>
        <p:xfrm>
          <a:off x="395537" y="1484784"/>
          <a:ext cx="8208912" cy="4924238"/>
        </p:xfrm>
        <a:graphic>
          <a:graphicData uri="http://schemas.openxmlformats.org/drawingml/2006/table">
            <a:tbl>
              <a:tblPr firstRow="1" firstCol="1" bandRow="1"/>
              <a:tblGrid>
                <a:gridCol w="1882606">
                  <a:extLst>
                    <a:ext uri="{9D8B030D-6E8A-4147-A177-3AD203B41FA5}">
                      <a16:colId xmlns:a16="http://schemas.microsoft.com/office/drawing/2014/main" val="2578130962"/>
                    </a:ext>
                  </a:extLst>
                </a:gridCol>
                <a:gridCol w="959337">
                  <a:extLst>
                    <a:ext uri="{9D8B030D-6E8A-4147-A177-3AD203B41FA5}">
                      <a16:colId xmlns:a16="http://schemas.microsoft.com/office/drawing/2014/main" val="3274320152"/>
                    </a:ext>
                  </a:extLst>
                </a:gridCol>
                <a:gridCol w="1101908">
                  <a:extLst>
                    <a:ext uri="{9D8B030D-6E8A-4147-A177-3AD203B41FA5}">
                      <a16:colId xmlns:a16="http://schemas.microsoft.com/office/drawing/2014/main" val="1623976024"/>
                    </a:ext>
                  </a:extLst>
                </a:gridCol>
                <a:gridCol w="1101908">
                  <a:extLst>
                    <a:ext uri="{9D8B030D-6E8A-4147-A177-3AD203B41FA5}">
                      <a16:colId xmlns:a16="http://schemas.microsoft.com/office/drawing/2014/main" val="1368765907"/>
                    </a:ext>
                  </a:extLst>
                </a:gridCol>
                <a:gridCol w="959337">
                  <a:extLst>
                    <a:ext uri="{9D8B030D-6E8A-4147-A177-3AD203B41FA5}">
                      <a16:colId xmlns:a16="http://schemas.microsoft.com/office/drawing/2014/main" val="1142492077"/>
                    </a:ext>
                  </a:extLst>
                </a:gridCol>
                <a:gridCol w="1101908">
                  <a:extLst>
                    <a:ext uri="{9D8B030D-6E8A-4147-A177-3AD203B41FA5}">
                      <a16:colId xmlns:a16="http://schemas.microsoft.com/office/drawing/2014/main" val="3797734350"/>
                    </a:ext>
                  </a:extLst>
                </a:gridCol>
                <a:gridCol w="1101908">
                  <a:extLst>
                    <a:ext uri="{9D8B030D-6E8A-4147-A177-3AD203B41FA5}">
                      <a16:colId xmlns:a16="http://schemas.microsoft.com/office/drawing/2014/main" val="3772793640"/>
                    </a:ext>
                  </a:extLst>
                </a:gridCol>
              </a:tblGrid>
              <a:tr h="376644">
                <a:tc rowSpan="4">
                  <a:txBody>
                    <a:bodyPr/>
                    <a:lstStyle/>
                    <a:p>
                      <a:pPr algn="ctr">
                        <a:lnSpc>
                          <a:spcPct val="115000"/>
                        </a:lnSpc>
                        <a:spcAft>
                          <a:spcPts val="0"/>
                        </a:spcAft>
                      </a:pPr>
                      <a:r>
                        <a:rPr lang="tr-TR" sz="1600" b="1"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YAKIT / KAYNAK</a:t>
                      </a:r>
                      <a:endParaRPr lang="tr-TR" sz="1600" b="1"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A"/>
                    </a:solidFill>
                  </a:tcPr>
                </a:tc>
                <a:tc gridSpan="6">
                  <a:txBody>
                    <a:bodyPr/>
                    <a:lstStyle/>
                    <a:p>
                      <a:pPr algn="ctr">
                        <a:lnSpc>
                          <a:spcPct val="115000"/>
                        </a:lnSpc>
                        <a:spcAft>
                          <a:spcPts val="0"/>
                        </a:spcAft>
                      </a:pPr>
                      <a:r>
                        <a:rPr lang="tr-TR" sz="1600" b="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KAPASİTE MEKANİZMASI</a:t>
                      </a:r>
                      <a:endParaRPr lang="tr-TR" sz="1600" b="1">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A"/>
                    </a:solidFill>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extLst>
                  <a:ext uri="{0D108BD9-81ED-4DB2-BD59-A6C34878D82A}">
                    <a16:rowId xmlns:a16="http://schemas.microsoft.com/office/drawing/2014/main" val="2168997955"/>
                  </a:ext>
                </a:extLst>
              </a:tr>
              <a:tr h="520600">
                <a:tc vMerge="1">
                  <a:txBody>
                    <a:bodyPr/>
                    <a:lstStyle/>
                    <a:p>
                      <a:endParaRPr lang="tr-TR"/>
                    </a:p>
                  </a:txBody>
                  <a:tcPr/>
                </a:tc>
                <a:tc gridSpan="3">
                  <a:txBody>
                    <a:bodyPr/>
                    <a:lstStyle/>
                    <a:p>
                      <a:pPr algn="ctr">
                        <a:lnSpc>
                          <a:spcPct val="115000"/>
                        </a:lnSpc>
                        <a:spcAft>
                          <a:spcPts val="0"/>
                        </a:spcAft>
                      </a:pPr>
                      <a:r>
                        <a:rPr lang="tr-TR" sz="2400" b="1"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2018</a:t>
                      </a:r>
                      <a:endParaRPr lang="tr-TR" sz="2400" b="1"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A"/>
                    </a:solidFill>
                  </a:tcPr>
                </a:tc>
                <a:tc hMerge="1">
                  <a:txBody>
                    <a:bodyPr/>
                    <a:lstStyle/>
                    <a:p>
                      <a:endParaRPr lang="tr-TR"/>
                    </a:p>
                  </a:txBody>
                  <a:tcPr/>
                </a:tc>
                <a:tc hMerge="1">
                  <a:txBody>
                    <a:bodyPr/>
                    <a:lstStyle/>
                    <a:p>
                      <a:endParaRPr lang="tr-TR"/>
                    </a:p>
                  </a:txBody>
                  <a:tcPr/>
                </a:tc>
                <a:tc gridSpan="3">
                  <a:txBody>
                    <a:bodyPr/>
                    <a:lstStyle/>
                    <a:p>
                      <a:pPr algn="ctr">
                        <a:lnSpc>
                          <a:spcPct val="115000"/>
                        </a:lnSpc>
                        <a:spcAft>
                          <a:spcPts val="0"/>
                        </a:spcAft>
                      </a:pPr>
                      <a:r>
                        <a:rPr lang="tr-TR" sz="2400" b="1"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2019</a:t>
                      </a:r>
                      <a:endParaRPr lang="tr-TR" sz="2400" b="1"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A"/>
                    </a:solidFill>
                  </a:tcPr>
                </a:tc>
                <a:tc hMerge="1">
                  <a:txBody>
                    <a:bodyPr/>
                    <a:lstStyle/>
                    <a:p>
                      <a:endParaRPr lang="tr-TR"/>
                    </a:p>
                  </a:txBody>
                  <a:tcPr/>
                </a:tc>
                <a:tc hMerge="1">
                  <a:txBody>
                    <a:bodyPr/>
                    <a:lstStyle/>
                    <a:p>
                      <a:endParaRPr lang="tr-TR"/>
                    </a:p>
                  </a:txBody>
                  <a:tcPr/>
                </a:tc>
                <a:extLst>
                  <a:ext uri="{0D108BD9-81ED-4DB2-BD59-A6C34878D82A}">
                    <a16:rowId xmlns:a16="http://schemas.microsoft.com/office/drawing/2014/main" val="2703711652"/>
                  </a:ext>
                </a:extLst>
              </a:tr>
              <a:tr h="824632">
                <a:tc vMerge="1">
                  <a:txBody>
                    <a:bodyPr/>
                    <a:lstStyle/>
                    <a:p>
                      <a:endParaRPr lang="tr-TR"/>
                    </a:p>
                  </a:txBody>
                  <a:tcPr/>
                </a:tc>
                <a:tc rowSpan="2">
                  <a:txBody>
                    <a:bodyPr/>
                    <a:lstStyle/>
                    <a:p>
                      <a:pPr algn="ctr">
                        <a:lnSpc>
                          <a:spcPct val="115000"/>
                        </a:lnSpc>
                        <a:spcAft>
                          <a:spcPts val="0"/>
                        </a:spcAft>
                      </a:pPr>
                      <a:r>
                        <a:rPr lang="tr-TR" sz="1400" b="1"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SANTRAL SAYISI </a:t>
                      </a:r>
                      <a:endParaRPr lang="tr-TR"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A"/>
                    </a:solidFill>
                  </a:tcPr>
                </a:tc>
                <a:tc>
                  <a:txBody>
                    <a:bodyPr/>
                    <a:lstStyle/>
                    <a:p>
                      <a:pPr algn="ctr">
                        <a:lnSpc>
                          <a:spcPct val="115000"/>
                        </a:lnSpc>
                        <a:spcAft>
                          <a:spcPts val="0"/>
                        </a:spcAft>
                      </a:pPr>
                      <a:r>
                        <a:rPr lang="tr-TR" sz="1600" b="1"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KURULU GÜÇ</a:t>
                      </a:r>
                      <a:endParaRPr lang="tr-TR" sz="1600" b="1"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E2EFDA"/>
                    </a:solidFill>
                  </a:tcPr>
                </a:tc>
                <a:tc>
                  <a:txBody>
                    <a:bodyPr/>
                    <a:lstStyle/>
                    <a:p>
                      <a:pPr algn="ctr">
                        <a:lnSpc>
                          <a:spcPct val="115000"/>
                        </a:lnSpc>
                        <a:spcAft>
                          <a:spcPts val="0"/>
                        </a:spcAft>
                      </a:pPr>
                      <a:r>
                        <a:rPr lang="tr-TR" sz="1600" b="1"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ÖDENEN</a:t>
                      </a:r>
                      <a:endParaRPr lang="tr-TR" sz="1600" b="1"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E2EFDA"/>
                    </a:solidFill>
                  </a:tcPr>
                </a:tc>
                <a:tc rowSpan="2">
                  <a:txBody>
                    <a:bodyPr/>
                    <a:lstStyle/>
                    <a:p>
                      <a:pPr algn="ctr">
                        <a:lnSpc>
                          <a:spcPct val="115000"/>
                        </a:lnSpc>
                        <a:spcAft>
                          <a:spcPts val="0"/>
                        </a:spcAft>
                      </a:pPr>
                      <a:r>
                        <a:rPr lang="tr-TR" sz="1400" b="1"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SANTRAL SAYISI</a:t>
                      </a:r>
                      <a:r>
                        <a:rPr lang="tr-TR" sz="1600" b="1"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endParaRPr lang="tr-TR" sz="1600" b="1"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A"/>
                    </a:solidFill>
                  </a:tcPr>
                </a:tc>
                <a:tc>
                  <a:txBody>
                    <a:bodyPr/>
                    <a:lstStyle/>
                    <a:p>
                      <a:pPr algn="ctr">
                        <a:lnSpc>
                          <a:spcPct val="115000"/>
                        </a:lnSpc>
                        <a:spcAft>
                          <a:spcPts val="0"/>
                        </a:spcAft>
                      </a:pPr>
                      <a:r>
                        <a:rPr lang="tr-TR" sz="1600" b="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KURULU GÜÇ</a:t>
                      </a:r>
                      <a:endParaRPr lang="tr-TR" sz="1600" b="1">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E2EFDA"/>
                    </a:solidFill>
                  </a:tcPr>
                </a:tc>
                <a:tc>
                  <a:txBody>
                    <a:bodyPr/>
                    <a:lstStyle/>
                    <a:p>
                      <a:pPr algn="ctr">
                        <a:lnSpc>
                          <a:spcPct val="115000"/>
                        </a:lnSpc>
                        <a:spcAft>
                          <a:spcPts val="0"/>
                        </a:spcAft>
                      </a:pPr>
                      <a:r>
                        <a:rPr lang="tr-TR" sz="1600" b="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BÜTÇE ve TAHMİNİ DAĞILIM</a:t>
                      </a:r>
                      <a:endParaRPr lang="tr-TR" sz="1600" b="1">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E2EFDA"/>
                    </a:solidFill>
                  </a:tcPr>
                </a:tc>
                <a:extLst>
                  <a:ext uri="{0D108BD9-81ED-4DB2-BD59-A6C34878D82A}">
                    <a16:rowId xmlns:a16="http://schemas.microsoft.com/office/drawing/2014/main" val="3722255860"/>
                  </a:ext>
                </a:extLst>
              </a:tr>
              <a:tr h="549754">
                <a:tc vMerge="1">
                  <a:txBody>
                    <a:bodyPr/>
                    <a:lstStyle/>
                    <a:p>
                      <a:endParaRPr lang="tr-TR"/>
                    </a:p>
                  </a:txBody>
                  <a:tcPr/>
                </a:tc>
                <a:tc vMerge="1">
                  <a:txBody>
                    <a:bodyPr/>
                    <a:lstStyle/>
                    <a:p>
                      <a:endParaRPr lang="tr-TR"/>
                    </a:p>
                  </a:txBody>
                  <a:tcPr/>
                </a:tc>
                <a:tc>
                  <a:txBody>
                    <a:bodyPr/>
                    <a:lstStyle/>
                    <a:p>
                      <a:pPr algn="ctr">
                        <a:lnSpc>
                          <a:spcPct val="115000"/>
                        </a:lnSpc>
                        <a:spcAft>
                          <a:spcPts val="0"/>
                        </a:spcAft>
                      </a:pPr>
                      <a:r>
                        <a:rPr lang="tr-TR" sz="1600" b="1"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(MW)</a:t>
                      </a:r>
                      <a:endParaRPr lang="tr-TR" sz="1600" b="1"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E2EFDA"/>
                    </a:solidFill>
                  </a:tcPr>
                </a:tc>
                <a:tc>
                  <a:txBody>
                    <a:bodyPr/>
                    <a:lstStyle/>
                    <a:p>
                      <a:pPr algn="ctr">
                        <a:lnSpc>
                          <a:spcPct val="115000"/>
                        </a:lnSpc>
                        <a:spcAft>
                          <a:spcPts val="0"/>
                        </a:spcAft>
                      </a:pPr>
                      <a:r>
                        <a:rPr lang="tr-TR" sz="1400" b="1"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(Milyon TL)</a:t>
                      </a:r>
                      <a:endParaRPr lang="tr-TR"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E2EFDA"/>
                    </a:solidFill>
                  </a:tcPr>
                </a:tc>
                <a:tc vMerge="1">
                  <a:txBody>
                    <a:bodyPr/>
                    <a:lstStyle/>
                    <a:p>
                      <a:endParaRPr lang="tr-TR"/>
                    </a:p>
                  </a:txBody>
                  <a:tcPr/>
                </a:tc>
                <a:tc>
                  <a:txBody>
                    <a:bodyPr/>
                    <a:lstStyle/>
                    <a:p>
                      <a:pPr algn="ctr">
                        <a:lnSpc>
                          <a:spcPct val="115000"/>
                        </a:lnSpc>
                        <a:spcAft>
                          <a:spcPts val="0"/>
                        </a:spcAft>
                      </a:pPr>
                      <a:r>
                        <a:rPr lang="tr-TR" sz="1600" b="1"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(MW)</a:t>
                      </a:r>
                      <a:endParaRPr lang="tr-TR" sz="1600" b="1"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E2EFDA"/>
                    </a:solidFill>
                  </a:tcPr>
                </a:tc>
                <a:tc>
                  <a:txBody>
                    <a:bodyPr/>
                    <a:lstStyle/>
                    <a:p>
                      <a:pPr algn="ctr">
                        <a:lnSpc>
                          <a:spcPct val="115000"/>
                        </a:lnSpc>
                        <a:spcAft>
                          <a:spcPts val="0"/>
                        </a:spcAft>
                      </a:pPr>
                      <a:r>
                        <a:rPr lang="tr-TR" sz="1400" b="1"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(Milyon TL)</a:t>
                      </a:r>
                      <a:endParaRPr lang="tr-TR"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E2EFDA"/>
                    </a:solidFill>
                  </a:tcPr>
                </a:tc>
                <a:extLst>
                  <a:ext uri="{0D108BD9-81ED-4DB2-BD59-A6C34878D82A}">
                    <a16:rowId xmlns:a16="http://schemas.microsoft.com/office/drawing/2014/main" val="903497690"/>
                  </a:ext>
                </a:extLst>
              </a:tr>
              <a:tr h="518790">
                <a:tc>
                  <a:txBody>
                    <a:bodyPr/>
                    <a:lstStyle/>
                    <a:p>
                      <a:pPr>
                        <a:lnSpc>
                          <a:spcPct val="115000"/>
                        </a:lnSpc>
                        <a:spcAft>
                          <a:spcPts val="0"/>
                        </a:spcAft>
                      </a:pPr>
                      <a:r>
                        <a:rPr lang="tr-TR" sz="1600" b="1">
                          <a:effectLst/>
                          <a:latin typeface="Arial" panose="020B0604020202020204" pitchFamily="34" charset="0"/>
                          <a:ea typeface="Times New Roman" panose="02020603050405020304" pitchFamily="18" charset="0"/>
                          <a:cs typeface="Times New Roman" panose="02020603050405020304" pitchFamily="18" charset="0"/>
                        </a:rPr>
                        <a:t>DOĞAL GAZ</a:t>
                      </a:r>
                      <a:endParaRPr lang="tr-TR" sz="1600" b="1">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tc>
                  <a:txBody>
                    <a:bodyPr/>
                    <a:lstStyle/>
                    <a:p>
                      <a:pPr algn="ctr">
                        <a:lnSpc>
                          <a:spcPct val="115000"/>
                        </a:lnSpc>
                        <a:spcAft>
                          <a:spcPts val="0"/>
                        </a:spcAft>
                      </a:pPr>
                      <a:r>
                        <a:rPr lang="tr-TR" sz="1600" b="1">
                          <a:effectLst/>
                          <a:latin typeface="Arial" panose="020B0604020202020204" pitchFamily="34" charset="0"/>
                          <a:ea typeface="Times New Roman" panose="02020603050405020304" pitchFamily="18" charset="0"/>
                          <a:cs typeface="Times New Roman" panose="02020603050405020304" pitchFamily="18" charset="0"/>
                        </a:rPr>
                        <a:t>12 Adet</a:t>
                      </a:r>
                      <a:endParaRPr lang="tr-TR" sz="1600" b="1">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tc>
                  <a:txBody>
                    <a:bodyPr/>
                    <a:lstStyle/>
                    <a:p>
                      <a:pPr algn="ctr">
                        <a:lnSpc>
                          <a:spcPct val="115000"/>
                        </a:lnSpc>
                        <a:spcAft>
                          <a:spcPts val="0"/>
                        </a:spcAft>
                      </a:pPr>
                      <a:r>
                        <a:rPr lang="tr-TR" sz="1600" b="1">
                          <a:effectLst/>
                          <a:latin typeface="Arial" panose="020B0604020202020204" pitchFamily="34" charset="0"/>
                          <a:ea typeface="Times New Roman" panose="02020603050405020304" pitchFamily="18" charset="0"/>
                          <a:cs typeface="Times New Roman" panose="02020603050405020304" pitchFamily="18" charset="0"/>
                        </a:rPr>
                        <a:t>9.632</a:t>
                      </a:r>
                      <a:endParaRPr lang="tr-TR" sz="1600" b="1">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tc>
                  <a:txBody>
                    <a:bodyPr/>
                    <a:lstStyle/>
                    <a:p>
                      <a:pPr algn="ctr">
                        <a:lnSpc>
                          <a:spcPct val="115000"/>
                        </a:lnSpc>
                        <a:spcAft>
                          <a:spcPts val="0"/>
                        </a:spcAft>
                      </a:pPr>
                      <a:r>
                        <a:rPr lang="tr-TR" sz="1600" b="1"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718,3</a:t>
                      </a:r>
                      <a:endParaRPr lang="tr-TR" sz="1600" b="1"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tc>
                  <a:txBody>
                    <a:bodyPr/>
                    <a:lstStyle/>
                    <a:p>
                      <a:pPr algn="ctr">
                        <a:lnSpc>
                          <a:spcPct val="115000"/>
                        </a:lnSpc>
                        <a:spcAft>
                          <a:spcPts val="0"/>
                        </a:spcAft>
                      </a:pPr>
                      <a:r>
                        <a:rPr lang="tr-TR" sz="1600" b="1" dirty="0">
                          <a:effectLst/>
                          <a:latin typeface="Arial" panose="020B0604020202020204" pitchFamily="34" charset="0"/>
                          <a:ea typeface="Times New Roman" panose="02020603050405020304" pitchFamily="18" charset="0"/>
                          <a:cs typeface="Times New Roman" panose="02020603050405020304" pitchFamily="18" charset="0"/>
                        </a:rPr>
                        <a:t>12 Adet</a:t>
                      </a:r>
                      <a:endParaRPr lang="tr-TR" sz="1600" b="1"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tc>
                  <a:txBody>
                    <a:bodyPr/>
                    <a:lstStyle/>
                    <a:p>
                      <a:pPr algn="ctr">
                        <a:lnSpc>
                          <a:spcPct val="115000"/>
                        </a:lnSpc>
                        <a:spcAft>
                          <a:spcPts val="0"/>
                        </a:spcAft>
                      </a:pPr>
                      <a:r>
                        <a:rPr lang="tr-TR" sz="1600" b="1">
                          <a:effectLst/>
                          <a:latin typeface="Arial" panose="020B0604020202020204" pitchFamily="34" charset="0"/>
                          <a:ea typeface="Times New Roman" panose="02020603050405020304" pitchFamily="18" charset="0"/>
                          <a:cs typeface="Times New Roman" panose="02020603050405020304" pitchFamily="18" charset="0"/>
                        </a:rPr>
                        <a:t>9.688</a:t>
                      </a:r>
                      <a:endParaRPr lang="tr-TR" sz="1600" b="1">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tc>
                  <a:txBody>
                    <a:bodyPr/>
                    <a:lstStyle/>
                    <a:p>
                      <a:pPr algn="ctr">
                        <a:lnSpc>
                          <a:spcPct val="115000"/>
                        </a:lnSpc>
                        <a:spcAft>
                          <a:spcPts val="0"/>
                        </a:spcAft>
                      </a:pPr>
                      <a:r>
                        <a:rPr lang="tr-TR" sz="1600" b="1"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632,4</a:t>
                      </a:r>
                      <a:endParaRPr lang="tr-TR" sz="1600" b="1"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extLst>
                  <a:ext uri="{0D108BD9-81ED-4DB2-BD59-A6C34878D82A}">
                    <a16:rowId xmlns:a16="http://schemas.microsoft.com/office/drawing/2014/main" val="3861703739"/>
                  </a:ext>
                </a:extLst>
              </a:tr>
              <a:tr h="549754">
                <a:tc>
                  <a:txBody>
                    <a:bodyPr/>
                    <a:lstStyle/>
                    <a:p>
                      <a:pPr>
                        <a:lnSpc>
                          <a:spcPct val="115000"/>
                        </a:lnSpc>
                        <a:spcAft>
                          <a:spcPts val="0"/>
                        </a:spcAft>
                      </a:pPr>
                      <a:r>
                        <a:rPr lang="tr-TR" sz="1600" b="1">
                          <a:effectLst/>
                          <a:latin typeface="Arial" panose="020B0604020202020204" pitchFamily="34" charset="0"/>
                          <a:ea typeface="Times New Roman" panose="02020603050405020304" pitchFamily="18" charset="0"/>
                          <a:cs typeface="Times New Roman" panose="02020603050405020304" pitchFamily="18" charset="0"/>
                        </a:rPr>
                        <a:t>KÖMÜR (İTHAL+YERLİ)</a:t>
                      </a:r>
                      <a:endParaRPr lang="tr-TR" sz="1600" b="1">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D966"/>
                    </a:solidFill>
                  </a:tcPr>
                </a:tc>
                <a:tc>
                  <a:txBody>
                    <a:bodyPr/>
                    <a:lstStyle/>
                    <a:p>
                      <a:pPr algn="ctr">
                        <a:lnSpc>
                          <a:spcPct val="115000"/>
                        </a:lnSpc>
                        <a:spcAft>
                          <a:spcPts val="0"/>
                        </a:spcAft>
                      </a:pPr>
                      <a:r>
                        <a:rPr lang="tr-TR" sz="1600" b="1">
                          <a:effectLst/>
                          <a:latin typeface="Arial" panose="020B0604020202020204" pitchFamily="34" charset="0"/>
                          <a:ea typeface="Times New Roman" panose="02020603050405020304" pitchFamily="18" charset="0"/>
                          <a:cs typeface="Times New Roman" panose="02020603050405020304" pitchFamily="18" charset="0"/>
                        </a:rPr>
                        <a:t>3 Adet</a:t>
                      </a:r>
                      <a:endParaRPr lang="tr-TR" sz="1600" b="1">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D966"/>
                    </a:solidFill>
                  </a:tcPr>
                </a:tc>
                <a:tc>
                  <a:txBody>
                    <a:bodyPr/>
                    <a:lstStyle/>
                    <a:p>
                      <a:pPr algn="ctr">
                        <a:lnSpc>
                          <a:spcPct val="115000"/>
                        </a:lnSpc>
                        <a:spcAft>
                          <a:spcPts val="0"/>
                        </a:spcAft>
                      </a:pPr>
                      <a:r>
                        <a:rPr lang="tr-TR" sz="1600" b="1" dirty="0">
                          <a:effectLst/>
                          <a:latin typeface="Arial" panose="020B0604020202020204" pitchFamily="34" charset="0"/>
                          <a:ea typeface="Times New Roman" panose="02020603050405020304" pitchFamily="18" charset="0"/>
                          <a:cs typeface="Times New Roman" panose="02020603050405020304" pitchFamily="18" charset="0"/>
                        </a:rPr>
                        <a:t>4.515</a:t>
                      </a:r>
                      <a:endParaRPr lang="tr-TR" sz="1600" b="1"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D966"/>
                    </a:solidFill>
                  </a:tcPr>
                </a:tc>
                <a:tc>
                  <a:txBody>
                    <a:bodyPr/>
                    <a:lstStyle/>
                    <a:p>
                      <a:pPr algn="ctr">
                        <a:lnSpc>
                          <a:spcPct val="115000"/>
                        </a:lnSpc>
                        <a:spcAft>
                          <a:spcPts val="0"/>
                        </a:spcAft>
                      </a:pPr>
                      <a:r>
                        <a:rPr lang="tr-TR" sz="1600" b="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34,1</a:t>
                      </a:r>
                      <a:endParaRPr lang="tr-TR" sz="1600" b="1">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D966"/>
                    </a:solidFill>
                  </a:tcPr>
                </a:tc>
                <a:tc>
                  <a:txBody>
                    <a:bodyPr/>
                    <a:lstStyle/>
                    <a:p>
                      <a:pPr algn="ctr">
                        <a:lnSpc>
                          <a:spcPct val="115000"/>
                        </a:lnSpc>
                        <a:spcAft>
                          <a:spcPts val="0"/>
                        </a:spcAft>
                      </a:pPr>
                      <a:r>
                        <a:rPr lang="tr-TR" sz="1600" b="1" dirty="0">
                          <a:effectLst/>
                          <a:latin typeface="Arial" panose="020B0604020202020204" pitchFamily="34" charset="0"/>
                          <a:ea typeface="Times New Roman" panose="02020603050405020304" pitchFamily="18" charset="0"/>
                          <a:cs typeface="Times New Roman" panose="02020603050405020304" pitchFamily="18" charset="0"/>
                        </a:rPr>
                        <a:t>6 Adet</a:t>
                      </a:r>
                      <a:endParaRPr lang="tr-TR" sz="1600" b="1"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D966"/>
                    </a:solidFill>
                  </a:tcPr>
                </a:tc>
                <a:tc>
                  <a:txBody>
                    <a:bodyPr/>
                    <a:lstStyle/>
                    <a:p>
                      <a:pPr algn="ctr">
                        <a:lnSpc>
                          <a:spcPct val="115000"/>
                        </a:lnSpc>
                        <a:spcAft>
                          <a:spcPts val="0"/>
                        </a:spcAft>
                      </a:pPr>
                      <a:r>
                        <a:rPr lang="tr-TR" sz="1600" b="1" dirty="0">
                          <a:effectLst/>
                          <a:latin typeface="Arial" panose="020B0604020202020204" pitchFamily="34" charset="0"/>
                          <a:ea typeface="Times New Roman" panose="02020603050405020304" pitchFamily="18" charset="0"/>
                          <a:cs typeface="Times New Roman" panose="02020603050405020304" pitchFamily="18" charset="0"/>
                        </a:rPr>
                        <a:t>6.255</a:t>
                      </a:r>
                      <a:endParaRPr lang="tr-TR" sz="1600" b="1"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D966"/>
                    </a:solidFill>
                  </a:tcPr>
                </a:tc>
                <a:tc>
                  <a:txBody>
                    <a:bodyPr/>
                    <a:lstStyle/>
                    <a:p>
                      <a:pPr algn="ctr">
                        <a:lnSpc>
                          <a:spcPct val="115000"/>
                        </a:lnSpc>
                        <a:spcAft>
                          <a:spcPts val="0"/>
                        </a:spcAft>
                      </a:pPr>
                      <a:r>
                        <a:rPr lang="tr-TR" sz="1600" b="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107,7</a:t>
                      </a:r>
                      <a:endParaRPr lang="tr-TR" sz="1600" b="1">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D966"/>
                    </a:solidFill>
                  </a:tcPr>
                </a:tc>
                <a:extLst>
                  <a:ext uri="{0D108BD9-81ED-4DB2-BD59-A6C34878D82A}">
                    <a16:rowId xmlns:a16="http://schemas.microsoft.com/office/drawing/2014/main" val="3876497514"/>
                  </a:ext>
                </a:extLst>
              </a:tr>
              <a:tr h="518790">
                <a:tc>
                  <a:txBody>
                    <a:bodyPr/>
                    <a:lstStyle/>
                    <a:p>
                      <a:pPr>
                        <a:lnSpc>
                          <a:spcPct val="115000"/>
                        </a:lnSpc>
                        <a:spcAft>
                          <a:spcPts val="0"/>
                        </a:spcAft>
                      </a:pPr>
                      <a:r>
                        <a:rPr lang="tr-TR" sz="1600" b="1">
                          <a:effectLst/>
                          <a:latin typeface="Arial" panose="020B0604020202020204" pitchFamily="34" charset="0"/>
                          <a:ea typeface="Times New Roman" panose="02020603050405020304" pitchFamily="18" charset="0"/>
                          <a:cs typeface="Times New Roman" panose="02020603050405020304" pitchFamily="18" charset="0"/>
                        </a:rPr>
                        <a:t>KÖMÜR (YERLİ)(*)</a:t>
                      </a:r>
                      <a:endParaRPr lang="tr-TR" sz="1600" b="1">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tc>
                  <a:txBody>
                    <a:bodyPr/>
                    <a:lstStyle/>
                    <a:p>
                      <a:pPr algn="ctr">
                        <a:lnSpc>
                          <a:spcPct val="115000"/>
                        </a:lnSpc>
                        <a:spcAft>
                          <a:spcPts val="0"/>
                        </a:spcAft>
                      </a:pPr>
                      <a:r>
                        <a:rPr lang="tr-TR" sz="1600" b="1">
                          <a:effectLst/>
                          <a:latin typeface="Arial" panose="020B0604020202020204" pitchFamily="34" charset="0"/>
                          <a:ea typeface="Times New Roman" panose="02020603050405020304" pitchFamily="18" charset="0"/>
                          <a:cs typeface="Times New Roman" panose="02020603050405020304" pitchFamily="18" charset="0"/>
                        </a:rPr>
                        <a:t>14 Adet</a:t>
                      </a:r>
                      <a:endParaRPr lang="tr-TR" sz="1600" b="1">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tc>
                  <a:txBody>
                    <a:bodyPr/>
                    <a:lstStyle/>
                    <a:p>
                      <a:pPr algn="ctr">
                        <a:lnSpc>
                          <a:spcPct val="115000"/>
                        </a:lnSpc>
                        <a:spcAft>
                          <a:spcPts val="0"/>
                        </a:spcAft>
                      </a:pPr>
                      <a:r>
                        <a:rPr lang="tr-TR" sz="1600" b="1">
                          <a:effectLst/>
                          <a:latin typeface="Arial" panose="020B0604020202020204" pitchFamily="34" charset="0"/>
                          <a:ea typeface="Times New Roman" panose="02020603050405020304" pitchFamily="18" charset="0"/>
                          <a:cs typeface="Times New Roman" panose="02020603050405020304" pitchFamily="18" charset="0"/>
                        </a:rPr>
                        <a:t>6.583</a:t>
                      </a:r>
                      <a:endParaRPr lang="tr-TR" sz="1600" b="1">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tc>
                  <a:txBody>
                    <a:bodyPr/>
                    <a:lstStyle/>
                    <a:p>
                      <a:pPr algn="ctr">
                        <a:lnSpc>
                          <a:spcPct val="115000"/>
                        </a:lnSpc>
                        <a:spcAft>
                          <a:spcPts val="0"/>
                        </a:spcAft>
                      </a:pPr>
                      <a:r>
                        <a:rPr lang="tr-TR" sz="1600" b="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654,8</a:t>
                      </a:r>
                      <a:endParaRPr lang="tr-TR" sz="1600" b="1">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tc>
                  <a:txBody>
                    <a:bodyPr/>
                    <a:lstStyle/>
                    <a:p>
                      <a:pPr algn="ctr">
                        <a:lnSpc>
                          <a:spcPct val="115000"/>
                        </a:lnSpc>
                        <a:spcAft>
                          <a:spcPts val="0"/>
                        </a:spcAft>
                      </a:pPr>
                      <a:r>
                        <a:rPr lang="tr-TR" sz="1600" b="1">
                          <a:effectLst/>
                          <a:latin typeface="Arial" panose="020B0604020202020204" pitchFamily="34" charset="0"/>
                          <a:ea typeface="Times New Roman" panose="02020603050405020304" pitchFamily="18" charset="0"/>
                          <a:cs typeface="Times New Roman" panose="02020603050405020304" pitchFamily="18" charset="0"/>
                        </a:rPr>
                        <a:t>15 Adet</a:t>
                      </a:r>
                      <a:endParaRPr lang="tr-TR" sz="1600" b="1">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tc>
                  <a:txBody>
                    <a:bodyPr/>
                    <a:lstStyle/>
                    <a:p>
                      <a:pPr algn="ctr">
                        <a:lnSpc>
                          <a:spcPct val="115000"/>
                        </a:lnSpc>
                        <a:spcAft>
                          <a:spcPts val="0"/>
                        </a:spcAft>
                      </a:pPr>
                      <a:r>
                        <a:rPr lang="tr-TR" sz="1600" b="1" dirty="0">
                          <a:effectLst/>
                          <a:latin typeface="Arial" panose="020B0604020202020204" pitchFamily="34" charset="0"/>
                          <a:ea typeface="Times New Roman" panose="02020603050405020304" pitchFamily="18" charset="0"/>
                          <a:cs typeface="Times New Roman" panose="02020603050405020304" pitchFamily="18" charset="0"/>
                        </a:rPr>
                        <a:t>6.583</a:t>
                      </a:r>
                      <a:endParaRPr lang="tr-TR" sz="1600" b="1"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tc>
                  <a:txBody>
                    <a:bodyPr/>
                    <a:lstStyle/>
                    <a:p>
                      <a:pPr algn="ctr">
                        <a:lnSpc>
                          <a:spcPct val="115000"/>
                        </a:lnSpc>
                        <a:spcAft>
                          <a:spcPts val="0"/>
                        </a:spcAft>
                      </a:pPr>
                      <a:r>
                        <a:rPr lang="tr-TR" sz="1600" b="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1.133,6</a:t>
                      </a:r>
                      <a:endParaRPr lang="tr-TR" sz="1600" b="1">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extLst>
                  <a:ext uri="{0D108BD9-81ED-4DB2-BD59-A6C34878D82A}">
                    <a16:rowId xmlns:a16="http://schemas.microsoft.com/office/drawing/2014/main" val="1926062550"/>
                  </a:ext>
                </a:extLst>
              </a:tr>
              <a:tr h="518790">
                <a:tc>
                  <a:txBody>
                    <a:bodyPr/>
                    <a:lstStyle/>
                    <a:p>
                      <a:pPr>
                        <a:lnSpc>
                          <a:spcPct val="115000"/>
                        </a:lnSpc>
                        <a:spcAft>
                          <a:spcPts val="0"/>
                        </a:spcAft>
                      </a:pPr>
                      <a:r>
                        <a:rPr lang="tr-TR" sz="1600" b="1">
                          <a:effectLst/>
                          <a:latin typeface="Arial" panose="020B0604020202020204" pitchFamily="34" charset="0"/>
                          <a:ea typeface="Times New Roman" panose="02020603050405020304" pitchFamily="18" charset="0"/>
                          <a:cs typeface="Times New Roman" panose="02020603050405020304" pitchFamily="18" charset="0"/>
                        </a:rPr>
                        <a:t>HİDROLİK</a:t>
                      </a:r>
                      <a:endParaRPr lang="tr-TR" sz="1600" b="1">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D966"/>
                    </a:solidFill>
                  </a:tcPr>
                </a:tc>
                <a:tc>
                  <a:txBody>
                    <a:bodyPr/>
                    <a:lstStyle/>
                    <a:p>
                      <a:pPr algn="ctr">
                        <a:lnSpc>
                          <a:spcPct val="115000"/>
                        </a:lnSpc>
                        <a:spcAft>
                          <a:spcPts val="0"/>
                        </a:spcAft>
                      </a:pPr>
                      <a:r>
                        <a:rPr lang="tr-TR" sz="1600" b="1">
                          <a:effectLst/>
                          <a:latin typeface="Arial" panose="020B0604020202020204" pitchFamily="34" charset="0"/>
                          <a:ea typeface="Times New Roman" panose="02020603050405020304" pitchFamily="18" charset="0"/>
                          <a:cs typeface="Times New Roman" panose="02020603050405020304" pitchFamily="18" charset="0"/>
                        </a:rPr>
                        <a:t>---</a:t>
                      </a:r>
                      <a:endParaRPr lang="tr-TR" sz="1600" b="1">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D966"/>
                    </a:solidFill>
                  </a:tcPr>
                </a:tc>
                <a:tc>
                  <a:txBody>
                    <a:bodyPr/>
                    <a:lstStyle/>
                    <a:p>
                      <a:pPr algn="ctr">
                        <a:lnSpc>
                          <a:spcPct val="115000"/>
                        </a:lnSpc>
                        <a:spcAft>
                          <a:spcPts val="0"/>
                        </a:spcAft>
                      </a:pPr>
                      <a:r>
                        <a:rPr lang="tr-TR" sz="1600" b="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a:t>
                      </a:r>
                      <a:endParaRPr lang="tr-TR" sz="1600" b="1">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D966"/>
                    </a:solidFill>
                  </a:tcPr>
                </a:tc>
                <a:tc>
                  <a:txBody>
                    <a:bodyPr/>
                    <a:lstStyle/>
                    <a:p>
                      <a:pPr algn="ctr">
                        <a:lnSpc>
                          <a:spcPct val="115000"/>
                        </a:lnSpc>
                        <a:spcAft>
                          <a:spcPts val="0"/>
                        </a:spcAft>
                      </a:pPr>
                      <a:r>
                        <a:rPr lang="tr-TR" sz="1600" b="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a:t>
                      </a:r>
                      <a:endParaRPr lang="tr-TR" sz="1600" b="1">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D966"/>
                    </a:solidFill>
                  </a:tcPr>
                </a:tc>
                <a:tc>
                  <a:txBody>
                    <a:bodyPr/>
                    <a:lstStyle/>
                    <a:p>
                      <a:pPr algn="ctr">
                        <a:lnSpc>
                          <a:spcPct val="115000"/>
                        </a:lnSpc>
                        <a:spcAft>
                          <a:spcPts val="0"/>
                        </a:spcAft>
                      </a:pPr>
                      <a:r>
                        <a:rPr lang="tr-TR" sz="1600" b="1">
                          <a:effectLst/>
                          <a:latin typeface="Arial" panose="020B0604020202020204" pitchFamily="34" charset="0"/>
                          <a:ea typeface="Times New Roman" panose="02020603050405020304" pitchFamily="18" charset="0"/>
                          <a:cs typeface="Times New Roman" panose="02020603050405020304" pitchFamily="18" charset="0"/>
                        </a:rPr>
                        <a:t>10 Adet</a:t>
                      </a:r>
                      <a:endParaRPr lang="tr-TR" sz="1600" b="1">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D966"/>
                    </a:solidFill>
                  </a:tcPr>
                </a:tc>
                <a:tc>
                  <a:txBody>
                    <a:bodyPr/>
                    <a:lstStyle/>
                    <a:p>
                      <a:pPr algn="ctr">
                        <a:lnSpc>
                          <a:spcPct val="115000"/>
                        </a:lnSpc>
                        <a:spcAft>
                          <a:spcPts val="0"/>
                        </a:spcAft>
                      </a:pPr>
                      <a:r>
                        <a:rPr lang="tr-TR" sz="1600" b="1" dirty="0">
                          <a:effectLst/>
                          <a:latin typeface="Arial" panose="020B0604020202020204" pitchFamily="34" charset="0"/>
                          <a:ea typeface="Times New Roman" panose="02020603050405020304" pitchFamily="18" charset="0"/>
                          <a:cs typeface="Times New Roman" panose="02020603050405020304" pitchFamily="18" charset="0"/>
                        </a:rPr>
                        <a:t>1.674</a:t>
                      </a:r>
                      <a:endParaRPr lang="tr-TR" sz="1600" b="1"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D966"/>
                    </a:solidFill>
                  </a:tcPr>
                </a:tc>
                <a:tc>
                  <a:txBody>
                    <a:bodyPr/>
                    <a:lstStyle/>
                    <a:p>
                      <a:pPr algn="ctr">
                        <a:lnSpc>
                          <a:spcPct val="115000"/>
                        </a:lnSpc>
                        <a:spcAft>
                          <a:spcPts val="0"/>
                        </a:spcAft>
                      </a:pPr>
                      <a:r>
                        <a:rPr lang="tr-TR" sz="1600" b="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126,3</a:t>
                      </a:r>
                      <a:endParaRPr lang="tr-TR" sz="1600" b="1">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D966"/>
                    </a:solidFill>
                  </a:tcPr>
                </a:tc>
                <a:extLst>
                  <a:ext uri="{0D108BD9-81ED-4DB2-BD59-A6C34878D82A}">
                    <a16:rowId xmlns:a16="http://schemas.microsoft.com/office/drawing/2014/main" val="3586091145"/>
                  </a:ext>
                </a:extLst>
              </a:tr>
              <a:tr h="518790">
                <a:tc>
                  <a:txBody>
                    <a:bodyPr/>
                    <a:lstStyle/>
                    <a:p>
                      <a:pPr>
                        <a:lnSpc>
                          <a:spcPct val="115000"/>
                        </a:lnSpc>
                        <a:spcAft>
                          <a:spcPts val="0"/>
                        </a:spcAft>
                      </a:pPr>
                      <a:r>
                        <a:rPr lang="tr-TR" sz="1600" b="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TOPLAM</a:t>
                      </a:r>
                      <a:endParaRPr lang="tr-TR" sz="1600" b="1">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A"/>
                    </a:solidFill>
                  </a:tcPr>
                </a:tc>
                <a:tc>
                  <a:txBody>
                    <a:bodyPr/>
                    <a:lstStyle/>
                    <a:p>
                      <a:pPr algn="ctr">
                        <a:lnSpc>
                          <a:spcPct val="115000"/>
                        </a:lnSpc>
                        <a:spcAft>
                          <a:spcPts val="0"/>
                        </a:spcAft>
                      </a:pPr>
                      <a:r>
                        <a:rPr lang="tr-TR" sz="1600" b="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28 Adet</a:t>
                      </a:r>
                      <a:endParaRPr lang="tr-TR" sz="1600" b="1">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A"/>
                    </a:solidFill>
                  </a:tcPr>
                </a:tc>
                <a:tc>
                  <a:txBody>
                    <a:bodyPr/>
                    <a:lstStyle/>
                    <a:p>
                      <a:pPr algn="ctr">
                        <a:lnSpc>
                          <a:spcPct val="115000"/>
                        </a:lnSpc>
                        <a:spcAft>
                          <a:spcPts val="0"/>
                        </a:spcAft>
                      </a:pPr>
                      <a:r>
                        <a:rPr lang="tr-TR" sz="1600" b="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endParaRPr lang="tr-TR" sz="1600" b="1">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A"/>
                    </a:solidFill>
                  </a:tcPr>
                </a:tc>
                <a:tc>
                  <a:txBody>
                    <a:bodyPr/>
                    <a:lstStyle/>
                    <a:p>
                      <a:pPr algn="ctr">
                        <a:lnSpc>
                          <a:spcPct val="115000"/>
                        </a:lnSpc>
                        <a:spcAft>
                          <a:spcPts val="0"/>
                        </a:spcAft>
                      </a:pPr>
                      <a:r>
                        <a:rPr lang="tr-TR" sz="1600" b="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1.407,1</a:t>
                      </a:r>
                      <a:endParaRPr lang="tr-TR" sz="1600" b="1">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A"/>
                    </a:solidFill>
                  </a:tcPr>
                </a:tc>
                <a:tc>
                  <a:txBody>
                    <a:bodyPr/>
                    <a:lstStyle/>
                    <a:p>
                      <a:pPr algn="ctr">
                        <a:lnSpc>
                          <a:spcPct val="115000"/>
                        </a:lnSpc>
                        <a:spcAft>
                          <a:spcPts val="0"/>
                        </a:spcAft>
                      </a:pPr>
                      <a:r>
                        <a:rPr lang="tr-TR" sz="1600" b="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43 Adet</a:t>
                      </a:r>
                      <a:endParaRPr lang="tr-TR" sz="1600" b="1">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A"/>
                    </a:solidFill>
                  </a:tcPr>
                </a:tc>
                <a:tc>
                  <a:txBody>
                    <a:bodyPr/>
                    <a:lstStyle/>
                    <a:p>
                      <a:pPr algn="ctr">
                        <a:lnSpc>
                          <a:spcPct val="115000"/>
                        </a:lnSpc>
                        <a:spcAft>
                          <a:spcPts val="0"/>
                        </a:spcAft>
                      </a:pPr>
                      <a:r>
                        <a:rPr lang="tr-TR" sz="1600" b="1"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endParaRPr lang="tr-TR" sz="1600" b="1"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A"/>
                    </a:solidFill>
                  </a:tcPr>
                </a:tc>
                <a:tc>
                  <a:txBody>
                    <a:bodyPr/>
                    <a:lstStyle/>
                    <a:p>
                      <a:pPr algn="ctr">
                        <a:lnSpc>
                          <a:spcPct val="115000"/>
                        </a:lnSpc>
                        <a:spcAft>
                          <a:spcPts val="0"/>
                        </a:spcAft>
                      </a:pPr>
                      <a:r>
                        <a:rPr lang="tr-TR" sz="1600" b="1"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2.000,0</a:t>
                      </a:r>
                      <a:endParaRPr lang="tr-TR" sz="1600" b="1"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A"/>
                    </a:solidFill>
                  </a:tcPr>
                </a:tc>
                <a:extLst>
                  <a:ext uri="{0D108BD9-81ED-4DB2-BD59-A6C34878D82A}">
                    <a16:rowId xmlns:a16="http://schemas.microsoft.com/office/drawing/2014/main" val="3799012839"/>
                  </a:ext>
                </a:extLst>
              </a:tr>
            </a:tbl>
          </a:graphicData>
        </a:graphic>
      </p:graphicFrame>
      <p:sp>
        <p:nvSpPr>
          <p:cNvPr id="4" name="Metin kutusu 3"/>
          <p:cNvSpPr txBox="1"/>
          <p:nvPr/>
        </p:nvSpPr>
        <p:spPr>
          <a:xfrm>
            <a:off x="540164" y="6415228"/>
            <a:ext cx="3763922" cy="369332"/>
          </a:xfrm>
          <a:prstGeom prst="rect">
            <a:avLst/>
          </a:prstGeom>
          <a:noFill/>
        </p:spPr>
        <p:txBody>
          <a:bodyPr wrap="square" rtlCol="0">
            <a:spAutoFit/>
          </a:bodyPr>
          <a:lstStyle/>
          <a:p>
            <a:r>
              <a:rPr lang="tr-TR" dirty="0"/>
              <a:t>(*) 9 Adedi özelleştirilen santraller</a:t>
            </a:r>
          </a:p>
        </p:txBody>
      </p:sp>
      <p:sp>
        <p:nvSpPr>
          <p:cNvPr id="8" name="Rectangle 5"/>
          <p:cNvSpPr>
            <a:spLocks noChangeArrowheads="1"/>
          </p:cNvSpPr>
          <p:nvPr/>
        </p:nvSpPr>
        <p:spPr bwMode="auto">
          <a:xfrm>
            <a:off x="5580112" y="6475855"/>
            <a:ext cx="2088232" cy="307777"/>
          </a:xfrm>
          <a:prstGeom prst="rect">
            <a:avLst/>
          </a:prstGeom>
          <a:noFill/>
          <a:ln w="9525">
            <a:noFill/>
            <a:miter lim="800000"/>
            <a:headEnd/>
            <a:tailEnd/>
          </a:ln>
        </p:spPr>
        <p:txBody>
          <a:bodyPr wrap="square">
            <a:spAutoFit/>
          </a:bodyPr>
          <a:lstStyle/>
          <a:p>
            <a:pPr fontAlgn="b"/>
            <a:r>
              <a:rPr lang="tr-TR" altLang="tr-TR" sz="1400" b="1" dirty="0">
                <a:solidFill>
                  <a:srgbClr val="C00000"/>
                </a:solidFill>
              </a:rPr>
              <a:t>Kaynak: </a:t>
            </a:r>
            <a:r>
              <a:rPr lang="tr-TR" altLang="tr-TR" sz="1400" dirty="0">
                <a:solidFill>
                  <a:srgbClr val="0000FF"/>
                </a:solidFill>
              </a:rPr>
              <a:t>EPDK </a:t>
            </a:r>
            <a:r>
              <a:rPr lang="tr-TR" altLang="tr-TR" sz="1400" dirty="0" smtClean="0">
                <a:solidFill>
                  <a:srgbClr val="0000FF"/>
                </a:solidFill>
              </a:rPr>
              <a:t>  </a:t>
            </a:r>
            <a:endParaRPr lang="tr-TR" altLang="tr-TR" sz="1400" dirty="0">
              <a:solidFill>
                <a:srgbClr val="0000FF"/>
              </a:solidFill>
            </a:endParaRPr>
          </a:p>
        </p:txBody>
      </p:sp>
    </p:spTree>
    <p:extLst>
      <p:ext uri="{BB962C8B-B14F-4D97-AF65-F5344CB8AC3E}">
        <p14:creationId xmlns:p14="http://schemas.microsoft.com/office/powerpoint/2010/main" val="404182382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Content Placeholder 1"/>
          <p:cNvSpPr txBox="1">
            <a:spLocks/>
          </p:cNvSpPr>
          <p:nvPr/>
        </p:nvSpPr>
        <p:spPr bwMode="auto">
          <a:xfrm>
            <a:off x="48956" y="1124744"/>
            <a:ext cx="9036050" cy="5184576"/>
          </a:xfrm>
          <a:prstGeom prst="rect">
            <a:avLst/>
          </a:prstGeom>
          <a:noFill/>
          <a:ln w="9525">
            <a:noFill/>
            <a:miter lim="800000"/>
            <a:headEnd/>
            <a:tailEnd/>
          </a:ln>
        </p:spPr>
        <p:txBody>
          <a:bodyPr/>
          <a:lstStyle/>
          <a:p>
            <a:pPr marL="177800" indent="-82550" algn="just">
              <a:spcBef>
                <a:spcPct val="20000"/>
              </a:spcBef>
              <a:tabLst>
                <a:tab pos="177800" algn="l"/>
              </a:tabLst>
            </a:pPr>
            <a:r>
              <a:rPr lang="tr-TR" altLang="tr-TR" sz="2200" b="1" dirty="0">
                <a:latin typeface="Calibri" pitchFamily="34" charset="0"/>
              </a:rPr>
              <a:t>  </a:t>
            </a:r>
            <a:r>
              <a:rPr lang="tr-TR" altLang="tr-TR" sz="2400" b="1" dirty="0" smtClean="0">
                <a:latin typeface="Calibri" pitchFamily="34" charset="0"/>
              </a:rPr>
              <a:t>Enerji</a:t>
            </a:r>
            <a:r>
              <a:rPr lang="tr-TR" altLang="tr-TR" sz="2400" b="1" dirty="0">
                <a:latin typeface="Calibri" pitchFamily="34" charset="0"/>
              </a:rPr>
              <a:t>; bir ülkenin sosyal, </a:t>
            </a:r>
            <a:r>
              <a:rPr lang="tr-TR" altLang="tr-TR" sz="2400" b="1" dirty="0" smtClean="0">
                <a:latin typeface="Calibri" pitchFamily="34" charset="0"/>
              </a:rPr>
              <a:t>kültürel ve </a:t>
            </a:r>
            <a:r>
              <a:rPr lang="tr-TR" altLang="tr-TR" sz="2400" b="1" dirty="0">
                <a:latin typeface="Calibri" pitchFamily="34" charset="0"/>
              </a:rPr>
              <a:t>ekonomik gelişmesindeki en önemli </a:t>
            </a:r>
            <a:r>
              <a:rPr lang="tr-TR" altLang="tr-TR" sz="2400" b="1" dirty="0" smtClean="0">
                <a:latin typeface="Calibri" pitchFamily="34" charset="0"/>
              </a:rPr>
              <a:t>etmenlerden birisidir</a:t>
            </a:r>
            <a:r>
              <a:rPr lang="tr-TR" altLang="tr-TR" sz="2400" b="1" dirty="0">
                <a:latin typeface="Calibri" pitchFamily="34" charset="0"/>
              </a:rPr>
              <a:t>. </a:t>
            </a:r>
            <a:r>
              <a:rPr lang="tr-TR" altLang="tr-TR" sz="2400" b="1" dirty="0" smtClean="0">
                <a:latin typeface="Calibri" pitchFamily="34" charset="0"/>
              </a:rPr>
              <a:t> Ancak, </a:t>
            </a:r>
            <a:r>
              <a:rPr lang="tr-TR" altLang="tr-TR" sz="2400" b="1" dirty="0">
                <a:latin typeface="Calibri" pitchFamily="34" charset="0"/>
              </a:rPr>
              <a:t>ülkemizde olduğu gibi;</a:t>
            </a:r>
          </a:p>
          <a:p>
            <a:pPr marL="355600" lvl="1" indent="-177800" algn="just">
              <a:spcBef>
                <a:spcPct val="20000"/>
              </a:spcBef>
              <a:buFont typeface="Arial" charset="0"/>
              <a:buChar char="•"/>
            </a:pPr>
            <a:r>
              <a:rPr lang="tr-TR" altLang="tr-TR" sz="2400" b="1" dirty="0">
                <a:latin typeface="Calibri" pitchFamily="34" charset="0"/>
              </a:rPr>
              <a:t>yerli </a:t>
            </a:r>
            <a:r>
              <a:rPr lang="tr-TR" altLang="tr-TR" sz="2400" b="1" dirty="0" smtClean="0">
                <a:latin typeface="Calibri" pitchFamily="34" charset="0"/>
              </a:rPr>
              <a:t>teknoloji </a:t>
            </a:r>
            <a:r>
              <a:rPr lang="tr-TR" altLang="tr-TR" sz="2400" b="1" dirty="0">
                <a:latin typeface="Calibri" pitchFamily="34" charset="0"/>
              </a:rPr>
              <a:t>yoksa, </a:t>
            </a:r>
          </a:p>
          <a:p>
            <a:pPr marL="355600" lvl="1" indent="-177800" algn="just">
              <a:spcBef>
                <a:spcPct val="20000"/>
              </a:spcBef>
              <a:buFont typeface="Arial" charset="0"/>
              <a:buChar char="•"/>
            </a:pPr>
            <a:r>
              <a:rPr lang="tr-TR" altLang="tr-TR" sz="2400" b="1" dirty="0">
                <a:latin typeface="Calibri" pitchFamily="34" charset="0"/>
              </a:rPr>
              <a:t>enerji arzı, yerli ve yenilenebilir enerji kaynaklarına değil de, ağırlıkla ithal kaynaklara dayalı ise, </a:t>
            </a:r>
          </a:p>
          <a:p>
            <a:pPr marL="355600" lvl="1" indent="-177800" algn="just">
              <a:spcBef>
                <a:spcPct val="20000"/>
              </a:spcBef>
              <a:buFont typeface="Arial" charset="0"/>
              <a:buChar char="•"/>
            </a:pPr>
            <a:r>
              <a:rPr lang="tr-TR" altLang="tr-TR" sz="2400" b="1" dirty="0">
                <a:latin typeface="Calibri" pitchFamily="34" charset="0"/>
              </a:rPr>
              <a:t>enerji talebi, çevre ve toplum çıkarları doğrultusunda planlanmıyor ve yönlendirilmiyor ise, </a:t>
            </a:r>
          </a:p>
          <a:p>
            <a:pPr marL="355600" lvl="1" indent="-177800" algn="just">
              <a:spcBef>
                <a:spcPct val="20000"/>
              </a:spcBef>
              <a:buFont typeface="Arial" charset="0"/>
              <a:buChar char="•"/>
            </a:pPr>
            <a:r>
              <a:rPr lang="tr-TR" altLang="tr-TR" sz="2400" b="1" dirty="0">
                <a:latin typeface="Calibri" pitchFamily="34" charset="0"/>
              </a:rPr>
              <a:t>enerji yatırımlarında toplumun değil, </a:t>
            </a:r>
            <a:r>
              <a:rPr lang="tr-TR" altLang="tr-TR" sz="2400" b="1" dirty="0" smtClean="0">
                <a:latin typeface="Calibri" pitchFamily="34" charset="0"/>
              </a:rPr>
              <a:t>yalnızca kazançlarını </a:t>
            </a:r>
            <a:r>
              <a:rPr lang="tr-TR" altLang="tr-TR" sz="2400" b="1" dirty="0">
                <a:latin typeface="Calibri" pitchFamily="34" charset="0"/>
              </a:rPr>
              <a:t>azamileştirme amacında olan sermaye gruplarının çıkarlarını gözeten politika ve uygulamalar dayatılıyorsa, </a:t>
            </a:r>
          </a:p>
          <a:p>
            <a:pPr marL="342900" indent="-342900" algn="just">
              <a:spcBef>
                <a:spcPct val="20000"/>
              </a:spcBef>
              <a:spcAft>
                <a:spcPts val="600"/>
              </a:spcAft>
            </a:pPr>
            <a:r>
              <a:rPr lang="tr-TR" altLang="tr-TR" sz="2400" b="1" dirty="0">
                <a:latin typeface="Calibri" pitchFamily="34" charset="0"/>
              </a:rPr>
              <a:t>      </a:t>
            </a:r>
            <a:r>
              <a:rPr lang="tr-TR" altLang="tr-TR" sz="2400" b="1" dirty="0" smtClean="0">
                <a:latin typeface="Calibri" pitchFamily="34" charset="0"/>
              </a:rPr>
              <a:t>enerji </a:t>
            </a:r>
            <a:r>
              <a:rPr lang="tr-TR" altLang="tr-TR" sz="2400" b="1" dirty="0">
                <a:latin typeface="Calibri" pitchFamily="34" charset="0"/>
              </a:rPr>
              <a:t>toplumsal ve  ekonomik gelişmeye katkı sağlayan bir unsur olmaktan </a:t>
            </a:r>
            <a:r>
              <a:rPr lang="tr-TR" altLang="tr-TR" sz="2400" b="1" dirty="0" smtClean="0">
                <a:latin typeface="Calibri" pitchFamily="34" charset="0"/>
              </a:rPr>
              <a:t>çıkar, ciddi bir soruna dönüşür.      </a:t>
            </a:r>
            <a:endParaRPr lang="tr-TR" altLang="tr-TR" sz="2400" dirty="0">
              <a:latin typeface="Calibri" pitchFamily="34" charset="0"/>
            </a:endParaRPr>
          </a:p>
        </p:txBody>
      </p:sp>
      <p:sp>
        <p:nvSpPr>
          <p:cNvPr id="20483" name="Rectangle 3"/>
          <p:cNvSpPr>
            <a:spLocks noChangeArrowheads="1"/>
          </p:cNvSpPr>
          <p:nvPr/>
        </p:nvSpPr>
        <p:spPr bwMode="auto">
          <a:xfrm>
            <a:off x="0" y="6350"/>
            <a:ext cx="8352000" cy="1107996"/>
          </a:xfrm>
          <a:prstGeom prst="rect">
            <a:avLst/>
          </a:prstGeom>
          <a:solidFill>
            <a:srgbClr val="FFFF66"/>
          </a:solidFill>
          <a:ln w="9525">
            <a:noFill/>
            <a:miter lim="800000"/>
            <a:headEnd/>
            <a:tailEnd/>
          </a:ln>
        </p:spPr>
        <p:txBody>
          <a:bodyPr>
            <a:spAutoFit/>
          </a:bodyPr>
          <a:lstStyle/>
          <a:p>
            <a:pPr algn="ctr"/>
            <a:r>
              <a:rPr lang="tr-TR" altLang="tr-TR" sz="2000" dirty="0" smtClean="0">
                <a:solidFill>
                  <a:srgbClr val="470E9A"/>
                </a:solidFill>
                <a:latin typeface="Arial Black" pitchFamily="34" charset="0"/>
              </a:rPr>
              <a:t>Fosil Yakıtların Egemen Olduğu, İklim Değişikliğinin  Yıkıcı Sonuçlarıyla Karşı Karşıya Kaldığımız Bir Dünya Ve Türkiye  (3)</a:t>
            </a:r>
            <a:endParaRPr lang="tr-TR" altLang="tr-TR" sz="2000" dirty="0">
              <a:solidFill>
                <a:srgbClr val="470E9A"/>
              </a:solidFill>
              <a:latin typeface="Arial Black" pitchFamily="34" charset="0"/>
            </a:endParaRPr>
          </a:p>
          <a:p>
            <a:pPr algn="ctr"/>
            <a:endParaRPr lang="tr-TR" altLang="tr-TR" sz="600" dirty="0">
              <a:solidFill>
                <a:srgbClr val="470E9A"/>
              </a:solidFill>
              <a:latin typeface="Calibri" pitchFamily="34" charset="0"/>
            </a:endParaRPr>
          </a:p>
        </p:txBody>
      </p:sp>
      <p:sp>
        <p:nvSpPr>
          <p:cNvPr id="9" name="Slayt Numarası Yer Tutucusu 8"/>
          <p:cNvSpPr>
            <a:spLocks noGrp="1"/>
          </p:cNvSpPr>
          <p:nvPr>
            <p:ph type="sldNum" sz="quarter" idx="11"/>
          </p:nvPr>
        </p:nvSpPr>
        <p:spPr/>
        <p:txBody>
          <a:bodyPr/>
          <a:lstStyle/>
          <a:p>
            <a:pPr>
              <a:defRPr/>
            </a:pPr>
            <a:fld id="{7E32DDF4-B1F5-4A5E-BD64-A6878C5F74D4}" type="slidenum">
              <a:rPr lang="tr-TR" sz="1400"/>
              <a:pPr>
                <a:defRPr/>
              </a:pPr>
              <a:t>9</a:t>
            </a:fld>
            <a:endParaRPr lang="tr-TR" sz="1400" dirty="0"/>
          </a:p>
        </p:txBody>
      </p:sp>
    </p:spTree>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p:nvPr/>
        </p:nvSpPr>
        <p:spPr>
          <a:xfrm>
            <a:off x="0" y="2"/>
            <a:ext cx="8316416" cy="851370"/>
          </a:xfrm>
          <a:prstGeom prst="rect">
            <a:avLst/>
          </a:prstGeom>
          <a:solidFill>
            <a:srgbClr val="FFFF66"/>
          </a:solidFill>
          <a:ln w="9525">
            <a:noFill/>
            <a:miter lim="800000"/>
            <a:headEnd/>
            <a:tailEnd/>
          </a:ln>
        </p:spPr>
        <p:txBody>
          <a:bodyPr vert="horz" wrap="square" lIns="91440" tIns="45720" rIns="91440" bIns="45720" numCol="1" rtlCol="0" anchor="t" anchorCtr="0" compatLnSpc="1">
            <a:prstTxWarp prst="textNoShape">
              <a:avLst/>
            </a:prstTxWarp>
            <a:noAutofit/>
          </a:bodyPr>
          <a:lstStyle/>
          <a:p>
            <a:pPr algn="ctr" fontAlgn="base">
              <a:lnSpc>
                <a:spcPct val="115000"/>
              </a:lnSpc>
            </a:pPr>
            <a:r>
              <a:rPr lang="tr-TR" sz="2200" b="1" dirty="0">
                <a:solidFill>
                  <a:srgbClr val="000099"/>
                </a:solidFill>
                <a:latin typeface="Arial Black" pitchFamily="34" charset="0"/>
              </a:rPr>
              <a:t>Elektrik Piyasası Kapasite </a:t>
            </a:r>
            <a:r>
              <a:rPr lang="tr-TR" sz="2200" b="1" dirty="0" smtClean="0">
                <a:solidFill>
                  <a:srgbClr val="000099"/>
                </a:solidFill>
                <a:latin typeface="Arial Black" pitchFamily="34" charset="0"/>
              </a:rPr>
              <a:t>Mekanizması</a:t>
            </a:r>
          </a:p>
          <a:p>
            <a:pPr algn="ctr" fontAlgn="base">
              <a:lnSpc>
                <a:spcPct val="115000"/>
              </a:lnSpc>
            </a:pPr>
            <a:r>
              <a:rPr lang="tr-TR" sz="2200" b="1" dirty="0" smtClean="0">
                <a:solidFill>
                  <a:srgbClr val="000099"/>
                </a:solidFill>
                <a:latin typeface="Arial Black" pitchFamily="34" charset="0"/>
              </a:rPr>
              <a:t>Şubat-Mart 2019 Toplam Ödemeleri </a:t>
            </a:r>
            <a:endParaRPr lang="tr-TR" sz="2200" b="1" dirty="0">
              <a:solidFill>
                <a:srgbClr val="000099"/>
              </a:solidFill>
              <a:latin typeface="Arial Black" pitchFamily="34" charset="0"/>
            </a:endParaRPr>
          </a:p>
        </p:txBody>
      </p:sp>
      <p:sp>
        <p:nvSpPr>
          <p:cNvPr id="9" name="Slayt Numarası Yer Tutucusu 8"/>
          <p:cNvSpPr>
            <a:spLocks noGrp="1"/>
          </p:cNvSpPr>
          <p:nvPr>
            <p:ph type="sldNum" sz="quarter" idx="12"/>
          </p:nvPr>
        </p:nvSpPr>
        <p:spPr>
          <a:xfrm>
            <a:off x="8604448" y="6381328"/>
            <a:ext cx="515802" cy="437133"/>
          </a:xfrm>
        </p:spPr>
        <p:txBody>
          <a:bodyPr/>
          <a:lstStyle/>
          <a:p>
            <a:fld id="{2980368C-8C33-40A0-AE12-C79D8B8014BE}" type="slidenum">
              <a:rPr lang="tr-TR" sz="1400" smtClean="0"/>
              <a:pPr/>
              <a:t>90</a:t>
            </a:fld>
            <a:endParaRPr lang="tr-TR" sz="1400" dirty="0"/>
          </a:p>
        </p:txBody>
      </p:sp>
      <p:sp>
        <p:nvSpPr>
          <p:cNvPr id="7" name="Content Placeholder 1"/>
          <p:cNvSpPr txBox="1">
            <a:spLocks/>
          </p:cNvSpPr>
          <p:nvPr/>
        </p:nvSpPr>
        <p:spPr>
          <a:xfrm>
            <a:off x="179512" y="980728"/>
            <a:ext cx="8568952" cy="540060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lvl="0" algn="just"/>
            <a:endParaRPr lang="tr-TR" sz="2400" b="1" dirty="0">
              <a:solidFill>
                <a:srgbClr val="000000"/>
              </a:solidFill>
              <a:ea typeface="Calibri" panose="020F0502020204030204" pitchFamily="34" charset="0"/>
              <a:cs typeface="Times New Roman" panose="02020603050405020304" pitchFamily="18" charset="0"/>
            </a:endParaRPr>
          </a:p>
          <a:p>
            <a:pPr algn="just"/>
            <a:endParaRPr lang="tr-TR" sz="2400" b="1" dirty="0">
              <a:solidFill>
                <a:srgbClr val="000000"/>
              </a:solidFill>
              <a:ea typeface="Calibri" panose="020F0502020204030204" pitchFamily="34" charset="0"/>
              <a:cs typeface="Times New Roman" panose="02020603050405020304" pitchFamily="18" charset="0"/>
            </a:endParaRPr>
          </a:p>
          <a:p>
            <a:pPr marL="0" indent="0">
              <a:buNone/>
            </a:pPr>
            <a:endParaRPr lang="tr-TR" sz="2000" dirty="0"/>
          </a:p>
        </p:txBody>
      </p:sp>
      <p:sp>
        <p:nvSpPr>
          <p:cNvPr id="8" name="Rectangle 5"/>
          <p:cNvSpPr>
            <a:spLocks noChangeArrowheads="1"/>
          </p:cNvSpPr>
          <p:nvPr/>
        </p:nvSpPr>
        <p:spPr bwMode="auto">
          <a:xfrm>
            <a:off x="395536" y="6510684"/>
            <a:ext cx="6840760" cy="307777"/>
          </a:xfrm>
          <a:prstGeom prst="rect">
            <a:avLst/>
          </a:prstGeom>
          <a:noFill/>
          <a:ln w="9525">
            <a:noFill/>
            <a:miter lim="800000"/>
            <a:headEnd/>
            <a:tailEnd/>
          </a:ln>
        </p:spPr>
        <p:txBody>
          <a:bodyPr wrap="square">
            <a:spAutoFit/>
          </a:bodyPr>
          <a:lstStyle/>
          <a:p>
            <a:pPr fontAlgn="b"/>
            <a:r>
              <a:rPr lang="tr-TR" altLang="tr-TR" sz="1400" b="1" dirty="0">
                <a:solidFill>
                  <a:srgbClr val="C00000"/>
                </a:solidFill>
              </a:rPr>
              <a:t>Kaynak: </a:t>
            </a:r>
            <a:r>
              <a:rPr lang="tr-TR" altLang="tr-TR" sz="1400" dirty="0" smtClean="0">
                <a:solidFill>
                  <a:srgbClr val="0000FF"/>
                </a:solidFill>
              </a:rPr>
              <a:t>TEBA Haber 1912, 08.04.2019 ve 1916, 06.05.2019   </a:t>
            </a:r>
            <a:endParaRPr lang="tr-TR" altLang="tr-TR" sz="1400" dirty="0">
              <a:solidFill>
                <a:srgbClr val="0000FF"/>
              </a:solidFill>
            </a:endParaRPr>
          </a:p>
        </p:txBody>
      </p:sp>
      <p:pic>
        <p:nvPicPr>
          <p:cNvPr id="2" name="Resim 1"/>
          <p:cNvPicPr>
            <a:picLocks noChangeAspect="1"/>
          </p:cNvPicPr>
          <p:nvPr/>
        </p:nvPicPr>
        <p:blipFill>
          <a:blip r:embed="rId3"/>
          <a:stretch>
            <a:fillRect/>
          </a:stretch>
        </p:blipFill>
        <p:spPr>
          <a:xfrm>
            <a:off x="395536" y="924738"/>
            <a:ext cx="8352927" cy="5451387"/>
          </a:xfrm>
          <a:prstGeom prst="rect">
            <a:avLst/>
          </a:prstGeom>
        </p:spPr>
      </p:pic>
    </p:spTree>
    <p:extLst>
      <p:ext uri="{BB962C8B-B14F-4D97-AF65-F5344CB8AC3E}">
        <p14:creationId xmlns:p14="http://schemas.microsoft.com/office/powerpoint/2010/main" val="987054107"/>
      </p:ext>
    </p:extLst>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p:nvPr/>
        </p:nvSpPr>
        <p:spPr>
          <a:xfrm>
            <a:off x="0" y="0"/>
            <a:ext cx="8394298" cy="764702"/>
          </a:xfrm>
          <a:prstGeom prst="rect">
            <a:avLst/>
          </a:prstGeom>
          <a:solidFill>
            <a:srgbClr val="FFFF66"/>
          </a:solidFill>
          <a:ln w="9525">
            <a:noFill/>
            <a:miter lim="800000"/>
            <a:headEnd/>
            <a:tailEnd/>
          </a:ln>
        </p:spPr>
        <p:txBody>
          <a:bodyPr vert="horz" wrap="square" lIns="91440" tIns="45720" rIns="91440" bIns="45720" numCol="1" rtlCol="0" anchor="t" anchorCtr="0" compatLnSpc="1">
            <a:prstTxWarp prst="textNoShape">
              <a:avLst/>
            </a:prstTxWarp>
            <a:noAutofit/>
          </a:bodyPr>
          <a:lstStyle/>
          <a:p>
            <a:pPr algn="ctr" defTabSz="457200">
              <a:defRPr/>
            </a:pPr>
            <a:r>
              <a:rPr lang="tr-TR" sz="2400" b="1" dirty="0" smtClean="0">
                <a:solidFill>
                  <a:srgbClr val="000099"/>
                </a:solidFill>
                <a:latin typeface="Arial Black" pitchFamily="34" charset="0"/>
              </a:rPr>
              <a:t>Özel Elektrik Üreticilerine Yönelik İlave Ödemelere Toplu Bakış (2018)</a:t>
            </a:r>
            <a:endParaRPr lang="tr-TR" sz="2400" b="1" dirty="0">
              <a:solidFill>
                <a:srgbClr val="000099"/>
              </a:solidFill>
              <a:latin typeface="Arial Black" pitchFamily="34" charset="0"/>
            </a:endParaRPr>
          </a:p>
        </p:txBody>
      </p:sp>
      <p:sp>
        <p:nvSpPr>
          <p:cNvPr id="9" name="Slayt Numarası Yer Tutucusu 8"/>
          <p:cNvSpPr>
            <a:spLocks noGrp="1"/>
          </p:cNvSpPr>
          <p:nvPr>
            <p:ph type="sldNum" sz="quarter" idx="12"/>
          </p:nvPr>
        </p:nvSpPr>
        <p:spPr>
          <a:xfrm>
            <a:off x="8604448" y="6381328"/>
            <a:ext cx="515802" cy="437133"/>
          </a:xfrm>
        </p:spPr>
        <p:txBody>
          <a:bodyPr/>
          <a:lstStyle/>
          <a:p>
            <a:fld id="{2980368C-8C33-40A0-AE12-C79D8B8014BE}" type="slidenum">
              <a:rPr lang="tr-TR" sz="1400" smtClean="0"/>
              <a:pPr/>
              <a:t>91</a:t>
            </a:fld>
            <a:endParaRPr lang="tr-TR" sz="1400" dirty="0"/>
          </a:p>
        </p:txBody>
      </p:sp>
      <p:sp>
        <p:nvSpPr>
          <p:cNvPr id="7" name="Content Placeholder 1"/>
          <p:cNvSpPr txBox="1">
            <a:spLocks/>
          </p:cNvSpPr>
          <p:nvPr/>
        </p:nvSpPr>
        <p:spPr>
          <a:xfrm>
            <a:off x="179512" y="980728"/>
            <a:ext cx="8784976" cy="540060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just">
              <a:buClr>
                <a:srgbClr val="0000FF"/>
              </a:buClr>
              <a:buNone/>
            </a:pPr>
            <a:r>
              <a:rPr lang="tr-TR" sz="2000" dirty="0" smtClean="0"/>
              <a:t/>
            </a:r>
            <a:br>
              <a:rPr lang="tr-TR" sz="2000" dirty="0" smtClean="0"/>
            </a:br>
            <a:endParaRPr lang="tr-TR" sz="2000" dirty="0" smtClean="0"/>
          </a:p>
          <a:p>
            <a:pPr marL="0" indent="0">
              <a:buNone/>
            </a:pPr>
            <a:endParaRPr lang="tr-TR" sz="2000" dirty="0"/>
          </a:p>
        </p:txBody>
      </p:sp>
      <p:graphicFrame>
        <p:nvGraphicFramePr>
          <p:cNvPr id="6" name="Tablo 5"/>
          <p:cNvGraphicFramePr>
            <a:graphicFrameLocks noGrp="1"/>
          </p:cNvGraphicFramePr>
          <p:nvPr>
            <p:extLst>
              <p:ext uri="{D42A27DB-BD31-4B8C-83A1-F6EECF244321}">
                <p14:modId xmlns:p14="http://schemas.microsoft.com/office/powerpoint/2010/main" val="995517664"/>
              </p:ext>
            </p:extLst>
          </p:nvPr>
        </p:nvGraphicFramePr>
        <p:xfrm>
          <a:off x="359532" y="1622590"/>
          <a:ext cx="8424936" cy="5098564"/>
        </p:xfrm>
        <a:graphic>
          <a:graphicData uri="http://schemas.openxmlformats.org/drawingml/2006/table">
            <a:tbl>
              <a:tblPr/>
              <a:tblGrid>
                <a:gridCol w="6096246">
                  <a:extLst>
                    <a:ext uri="{9D8B030D-6E8A-4147-A177-3AD203B41FA5}">
                      <a16:colId xmlns:a16="http://schemas.microsoft.com/office/drawing/2014/main" val="42795922"/>
                    </a:ext>
                  </a:extLst>
                </a:gridCol>
                <a:gridCol w="2328690">
                  <a:extLst>
                    <a:ext uri="{9D8B030D-6E8A-4147-A177-3AD203B41FA5}">
                      <a16:colId xmlns:a16="http://schemas.microsoft.com/office/drawing/2014/main" val="2073703682"/>
                    </a:ext>
                  </a:extLst>
                </a:gridCol>
              </a:tblGrid>
              <a:tr h="444136">
                <a:tc>
                  <a:txBody>
                    <a:bodyPr/>
                    <a:lstStyle/>
                    <a:p>
                      <a:pPr algn="ctr" fontAlgn="ctr"/>
                      <a:r>
                        <a:rPr lang="tr-TR" sz="2000" b="1" i="0" u="none" strike="noStrike" dirty="0">
                          <a:solidFill>
                            <a:srgbClr val="7030A0"/>
                          </a:solidFill>
                          <a:effectLst/>
                          <a:latin typeface="Arial" panose="020B0604020202020204" pitchFamily="34" charset="0"/>
                        </a:rPr>
                        <a:t>ÖDEME SİSTEMİ</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A"/>
                    </a:solidFill>
                  </a:tcPr>
                </a:tc>
                <a:tc>
                  <a:txBody>
                    <a:bodyPr/>
                    <a:lstStyle/>
                    <a:p>
                      <a:pPr algn="ctr" fontAlgn="ctr"/>
                      <a:r>
                        <a:rPr lang="tr-TR" sz="2000" b="1" i="0" u="none" strike="noStrike" dirty="0">
                          <a:solidFill>
                            <a:srgbClr val="7030A0"/>
                          </a:solidFill>
                          <a:effectLst/>
                          <a:latin typeface="Arial" panose="020B0604020202020204" pitchFamily="34" charset="0"/>
                        </a:rPr>
                        <a:t>TUTARI (TL)</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A"/>
                    </a:solidFill>
                  </a:tcPr>
                </a:tc>
                <a:extLst>
                  <a:ext uri="{0D108BD9-81ED-4DB2-BD59-A6C34878D82A}">
                    <a16:rowId xmlns:a16="http://schemas.microsoft.com/office/drawing/2014/main" val="1181491441"/>
                  </a:ext>
                </a:extLst>
              </a:tr>
              <a:tr h="534139">
                <a:tc>
                  <a:txBody>
                    <a:bodyPr/>
                    <a:lstStyle/>
                    <a:p>
                      <a:pPr algn="l" fontAlgn="ctr"/>
                      <a:r>
                        <a:rPr lang="tr-TR" sz="1800" b="1" i="0" u="none" strike="noStrike" dirty="0">
                          <a:solidFill>
                            <a:srgbClr val="000000"/>
                          </a:solidFill>
                          <a:effectLst/>
                          <a:latin typeface="Arial" panose="020B0604020202020204" pitchFamily="34" charset="0"/>
                        </a:rPr>
                        <a:t>YEKDEM - YENİLENEBİLİR ENERJİ KAYNAKLARI DESTEKLEME MEKANİZMASI (*)</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ctr" fontAlgn="ctr"/>
                      <a:r>
                        <a:rPr lang="tr-TR" sz="1800" b="1" i="0" u="none" strike="noStrike">
                          <a:solidFill>
                            <a:srgbClr val="000000"/>
                          </a:solidFill>
                          <a:effectLst/>
                          <a:latin typeface="Arial" panose="020B0604020202020204" pitchFamily="34" charset="0"/>
                        </a:rPr>
                        <a:t>26.171.450.587</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extLst>
                  <a:ext uri="{0D108BD9-81ED-4DB2-BD59-A6C34878D82A}">
                    <a16:rowId xmlns:a16="http://schemas.microsoft.com/office/drawing/2014/main" val="293718148"/>
                  </a:ext>
                </a:extLst>
              </a:tr>
              <a:tr h="444136">
                <a:tc>
                  <a:txBody>
                    <a:bodyPr/>
                    <a:lstStyle/>
                    <a:p>
                      <a:pPr algn="l" fontAlgn="ctr"/>
                      <a:r>
                        <a:rPr lang="tr-TR" sz="1800" b="1" i="0" u="none" strike="noStrike">
                          <a:solidFill>
                            <a:srgbClr val="000000"/>
                          </a:solidFill>
                          <a:effectLst/>
                          <a:latin typeface="Arial" panose="020B0604020202020204" pitchFamily="34" charset="0"/>
                        </a:rPr>
                        <a:t>KAPASİTE MEKANİZMASI (*)</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D966"/>
                    </a:solidFill>
                  </a:tcPr>
                </a:tc>
                <a:tc>
                  <a:txBody>
                    <a:bodyPr/>
                    <a:lstStyle/>
                    <a:p>
                      <a:pPr algn="ctr" fontAlgn="ctr"/>
                      <a:r>
                        <a:rPr lang="tr-TR" sz="1800" b="1" i="0" u="none" strike="noStrike">
                          <a:solidFill>
                            <a:srgbClr val="000000"/>
                          </a:solidFill>
                          <a:effectLst/>
                          <a:latin typeface="Arial" panose="020B0604020202020204" pitchFamily="34" charset="0"/>
                        </a:rPr>
                        <a:t>1.407.116.257</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D966"/>
                    </a:solidFill>
                  </a:tcPr>
                </a:tc>
                <a:extLst>
                  <a:ext uri="{0D108BD9-81ED-4DB2-BD59-A6C34878D82A}">
                    <a16:rowId xmlns:a16="http://schemas.microsoft.com/office/drawing/2014/main" val="3241140837"/>
                  </a:ext>
                </a:extLst>
              </a:tr>
              <a:tr h="534139">
                <a:tc>
                  <a:txBody>
                    <a:bodyPr/>
                    <a:lstStyle/>
                    <a:p>
                      <a:pPr algn="l" fontAlgn="ctr"/>
                      <a:r>
                        <a:rPr lang="tr-TR" sz="1800" b="1" i="0" u="none" strike="noStrike" dirty="0">
                          <a:solidFill>
                            <a:srgbClr val="000000"/>
                          </a:solidFill>
                          <a:effectLst/>
                          <a:latin typeface="Arial" panose="020B0604020202020204" pitchFamily="34" charset="0"/>
                        </a:rPr>
                        <a:t>YERLİ KÖMÜR SANTRALLARINDAN SABİT FİYATLA ELEKTRİK ALIMI İÇİN TAHMİNİ ÖDEME TUTARI (**)</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tc>
                  <a:txBody>
                    <a:bodyPr/>
                    <a:lstStyle/>
                    <a:p>
                      <a:pPr algn="ctr" fontAlgn="ctr"/>
                      <a:r>
                        <a:rPr lang="tr-TR" sz="1800" b="1" i="0" u="none" strike="noStrike">
                          <a:solidFill>
                            <a:srgbClr val="000000"/>
                          </a:solidFill>
                          <a:effectLst/>
                          <a:latin typeface="Arial" panose="020B0604020202020204" pitchFamily="34" charset="0"/>
                        </a:rPr>
                        <a:t>4.800.000.000</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extLst>
                  <a:ext uri="{0D108BD9-81ED-4DB2-BD59-A6C34878D82A}">
                    <a16:rowId xmlns:a16="http://schemas.microsoft.com/office/drawing/2014/main" val="631548453"/>
                  </a:ext>
                </a:extLst>
              </a:tr>
              <a:tr h="444136">
                <a:tc>
                  <a:txBody>
                    <a:bodyPr/>
                    <a:lstStyle/>
                    <a:p>
                      <a:pPr algn="l" fontAlgn="ctr"/>
                      <a:r>
                        <a:rPr lang="tr-TR" sz="1800" b="1" i="0" u="none" strike="noStrike">
                          <a:solidFill>
                            <a:srgbClr val="7030A0"/>
                          </a:solidFill>
                          <a:effectLst/>
                          <a:latin typeface="Arial" panose="020B0604020202020204" pitchFamily="34" charset="0"/>
                        </a:rPr>
                        <a:t>TOPLAM</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A"/>
                    </a:solidFill>
                  </a:tcPr>
                </a:tc>
                <a:tc>
                  <a:txBody>
                    <a:bodyPr/>
                    <a:lstStyle/>
                    <a:p>
                      <a:pPr algn="ctr" fontAlgn="ctr"/>
                      <a:r>
                        <a:rPr lang="tr-TR" sz="1800" b="1" i="0" u="none" strike="noStrike" dirty="0">
                          <a:solidFill>
                            <a:srgbClr val="7030A0"/>
                          </a:solidFill>
                          <a:effectLst/>
                          <a:latin typeface="Arial" panose="020B0604020202020204" pitchFamily="34" charset="0"/>
                        </a:rPr>
                        <a:t>32.378.566.844</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A"/>
                    </a:solidFill>
                  </a:tcPr>
                </a:tc>
                <a:extLst>
                  <a:ext uri="{0D108BD9-81ED-4DB2-BD59-A6C34878D82A}">
                    <a16:rowId xmlns:a16="http://schemas.microsoft.com/office/drawing/2014/main" val="294951740"/>
                  </a:ext>
                </a:extLst>
              </a:tr>
              <a:tr h="1254754">
                <a:tc gridSpan="2">
                  <a:txBody>
                    <a:bodyPr/>
                    <a:lstStyle/>
                    <a:p>
                      <a:pPr algn="l" fontAlgn="ctr"/>
                      <a:r>
                        <a:rPr lang="tr-TR" sz="1800" b="1" i="0" u="none" strike="noStrike" dirty="0">
                          <a:solidFill>
                            <a:srgbClr val="FF0000"/>
                          </a:solidFill>
                          <a:effectLst/>
                          <a:latin typeface="Calibri" panose="020F0502020204030204" pitchFamily="34" charset="0"/>
                        </a:rPr>
                        <a:t>Yukarıdaki etkenlerin yanı sıra Akkuyu Nükleer Santralı için verilen 12,35 $sent/kWh ortalama fiyatla 15 yıl alım garantisinin ve Sinop Nükleer Santrali için verilen yakıt hariç 10,83 $sent/kWh fiyatla 20 yıl alım garantisinin elektrik fiyat tarifelerine </a:t>
                      </a:r>
                      <a:r>
                        <a:rPr lang="tr-TR" sz="1800" b="1" i="0" u="none" strike="noStrike" dirty="0" smtClean="0">
                          <a:solidFill>
                            <a:srgbClr val="FF0000"/>
                          </a:solidFill>
                          <a:effectLst/>
                          <a:latin typeface="Calibri" panose="020F0502020204030204" pitchFamily="34" charset="0"/>
                        </a:rPr>
                        <a:t>doğrudan veya </a:t>
                      </a:r>
                      <a:r>
                        <a:rPr lang="tr-TR" sz="1800" b="1" i="0" u="none" strike="noStrike" dirty="0">
                          <a:solidFill>
                            <a:srgbClr val="FF0000"/>
                          </a:solidFill>
                          <a:effectLst/>
                          <a:latin typeface="Calibri" panose="020F0502020204030204" pitchFamily="34" charset="0"/>
                        </a:rPr>
                        <a:t>dolaylı yansıması tüm sektörleri ve kesimleri olumsuz yönde etkileyecektir. </a:t>
                      </a:r>
                    </a:p>
                  </a:txBody>
                  <a:tcPr marL="0" marR="0" marT="0" marB="0" anchor="ctr">
                    <a:lnL>
                      <a:noFill/>
                    </a:lnL>
                    <a:lnR>
                      <a:noFill/>
                    </a:lnR>
                    <a:lnT w="12700" cap="flat" cmpd="sng" algn="ctr">
                      <a:solidFill>
                        <a:srgbClr val="000000"/>
                      </a:solidFill>
                      <a:prstDash val="solid"/>
                      <a:round/>
                      <a:headEnd type="none" w="med" len="med"/>
                      <a:tailEnd type="none" w="med" len="med"/>
                    </a:lnT>
                    <a:lnB>
                      <a:noFill/>
                    </a:lnB>
                  </a:tcPr>
                </a:tc>
                <a:tc hMerge="1">
                  <a:txBody>
                    <a:bodyPr/>
                    <a:lstStyle/>
                    <a:p>
                      <a:endParaRPr lang="tr-TR"/>
                    </a:p>
                  </a:txBody>
                  <a:tcPr/>
                </a:tc>
                <a:extLst>
                  <a:ext uri="{0D108BD9-81ED-4DB2-BD59-A6C34878D82A}">
                    <a16:rowId xmlns:a16="http://schemas.microsoft.com/office/drawing/2014/main" val="1690698131"/>
                  </a:ext>
                </a:extLst>
              </a:tr>
              <a:tr h="316842">
                <a:tc gridSpan="2">
                  <a:txBody>
                    <a:bodyPr/>
                    <a:lstStyle/>
                    <a:p>
                      <a:pPr algn="l" fontAlgn="ctr"/>
                      <a:r>
                        <a:rPr lang="tr-TR" sz="1800" b="1" i="0" u="none" strike="noStrike" dirty="0">
                          <a:solidFill>
                            <a:srgbClr val="000000"/>
                          </a:solidFill>
                          <a:effectLst/>
                          <a:latin typeface="Calibri" panose="020F0502020204030204" pitchFamily="34" charset="0"/>
                        </a:rPr>
                        <a:t>(*) Ödeme tutarı için kaynak: EPDK   </a:t>
                      </a:r>
                    </a:p>
                  </a:txBody>
                  <a:tcPr marL="0" marR="0" marT="0" marB="0" anchor="ctr">
                    <a:lnL>
                      <a:noFill/>
                    </a:lnL>
                    <a:lnR>
                      <a:noFill/>
                    </a:lnR>
                    <a:lnT>
                      <a:noFill/>
                    </a:lnT>
                    <a:lnB>
                      <a:noFill/>
                    </a:lnB>
                  </a:tcPr>
                </a:tc>
                <a:tc hMerge="1">
                  <a:txBody>
                    <a:bodyPr/>
                    <a:lstStyle/>
                    <a:p>
                      <a:endParaRPr lang="tr-TR"/>
                    </a:p>
                  </a:txBody>
                  <a:tcPr/>
                </a:tc>
                <a:extLst>
                  <a:ext uri="{0D108BD9-81ED-4DB2-BD59-A6C34878D82A}">
                    <a16:rowId xmlns:a16="http://schemas.microsoft.com/office/drawing/2014/main" val="527019382"/>
                  </a:ext>
                </a:extLst>
              </a:tr>
              <a:tr h="1068280">
                <a:tc gridSpan="2">
                  <a:txBody>
                    <a:bodyPr/>
                    <a:lstStyle/>
                    <a:p>
                      <a:pPr algn="l" fontAlgn="ctr"/>
                      <a:r>
                        <a:rPr lang="tr-TR" sz="1800" b="1" i="0" u="none" strike="noStrike" dirty="0">
                          <a:solidFill>
                            <a:srgbClr val="000000"/>
                          </a:solidFill>
                          <a:effectLst/>
                          <a:latin typeface="Calibri" panose="020F0502020204030204" pitchFamily="34" charset="0"/>
                        </a:rPr>
                        <a:t>(**) Ödeme tutarı tarafımızdan tahmini olarak (20.11.2017 tarihli Bakanlar Kurulu Kararındaki  2018 yılı başlangıç fiyatı ve eskalasyon formülü ile 2017 sonunda 2018 yılı içinde alınacağı açıklanan enerji miktarı ile kullanılarak bulunan sabit fiyatların ortalaması esas alınarak) hesaplanmıştır.    </a:t>
                      </a:r>
                    </a:p>
                  </a:txBody>
                  <a:tcPr marL="0" marR="0" marT="0" marB="0" anchor="ctr">
                    <a:lnL>
                      <a:noFill/>
                    </a:lnL>
                    <a:lnR>
                      <a:noFill/>
                    </a:lnR>
                    <a:lnT>
                      <a:noFill/>
                    </a:lnT>
                    <a:lnB>
                      <a:noFill/>
                    </a:lnB>
                  </a:tcPr>
                </a:tc>
                <a:tc hMerge="1">
                  <a:txBody>
                    <a:bodyPr/>
                    <a:lstStyle/>
                    <a:p>
                      <a:endParaRPr lang="tr-TR"/>
                    </a:p>
                  </a:txBody>
                  <a:tcPr/>
                </a:tc>
                <a:extLst>
                  <a:ext uri="{0D108BD9-81ED-4DB2-BD59-A6C34878D82A}">
                    <a16:rowId xmlns:a16="http://schemas.microsoft.com/office/drawing/2014/main" val="494958306"/>
                  </a:ext>
                </a:extLst>
              </a:tr>
            </a:tbl>
          </a:graphicData>
        </a:graphic>
      </p:graphicFrame>
      <p:sp>
        <p:nvSpPr>
          <p:cNvPr id="2" name="Metin kutusu 1"/>
          <p:cNvSpPr txBox="1"/>
          <p:nvPr/>
        </p:nvSpPr>
        <p:spPr>
          <a:xfrm>
            <a:off x="344720" y="764702"/>
            <a:ext cx="8439748" cy="830997"/>
          </a:xfrm>
          <a:prstGeom prst="rect">
            <a:avLst/>
          </a:prstGeom>
          <a:noFill/>
        </p:spPr>
        <p:txBody>
          <a:bodyPr wrap="square" rtlCol="0">
            <a:spAutoFit/>
          </a:bodyPr>
          <a:lstStyle/>
          <a:p>
            <a:r>
              <a:rPr lang="tr-TR" sz="2400" b="1" dirty="0" smtClean="0">
                <a:solidFill>
                  <a:srgbClr val="00B050"/>
                </a:solidFill>
              </a:rPr>
              <a:t>Süreleri dolmakta olan Yİ, YİD ve İHD kapsamında alınan 48,2 </a:t>
            </a:r>
            <a:r>
              <a:rPr lang="tr-TR" sz="2400" b="1" dirty="0" err="1" smtClean="0">
                <a:solidFill>
                  <a:srgbClr val="00B050"/>
                </a:solidFill>
              </a:rPr>
              <a:t>TWh</a:t>
            </a:r>
            <a:r>
              <a:rPr lang="tr-TR" sz="2400" b="1" dirty="0" smtClean="0">
                <a:solidFill>
                  <a:srgbClr val="00B050"/>
                </a:solidFill>
              </a:rPr>
              <a:t> için yapılan ödemeye ilaveten, yeni uygulamalar:</a:t>
            </a:r>
            <a:endParaRPr lang="tr-TR" sz="2000" b="1" dirty="0">
              <a:solidFill>
                <a:srgbClr val="00B050"/>
              </a:solidFill>
            </a:endParaRPr>
          </a:p>
        </p:txBody>
      </p:sp>
    </p:spTree>
    <p:extLst>
      <p:ext uri="{BB962C8B-B14F-4D97-AF65-F5344CB8AC3E}">
        <p14:creationId xmlns:p14="http://schemas.microsoft.com/office/powerpoint/2010/main" val="256503612"/>
      </p:ext>
    </p:extLst>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p:nvPr/>
        </p:nvSpPr>
        <p:spPr>
          <a:xfrm>
            <a:off x="-1" y="2"/>
            <a:ext cx="8388425" cy="836710"/>
          </a:xfrm>
          <a:prstGeom prst="rect">
            <a:avLst/>
          </a:prstGeom>
          <a:solidFill>
            <a:srgbClr val="FFFF66"/>
          </a:solidFill>
          <a:ln w="9525">
            <a:noFill/>
            <a:miter lim="800000"/>
            <a:headEnd/>
            <a:tailEnd/>
          </a:ln>
        </p:spPr>
        <p:txBody>
          <a:bodyPr vert="horz" wrap="square" lIns="91440" tIns="45720" rIns="91440" bIns="45720" numCol="1" rtlCol="0" anchor="t" anchorCtr="0" compatLnSpc="1">
            <a:prstTxWarp prst="textNoShape">
              <a:avLst/>
            </a:prstTxWarp>
            <a:noAutofit/>
          </a:bodyPr>
          <a:lstStyle/>
          <a:p>
            <a:pPr algn="ctr" fontAlgn="base">
              <a:lnSpc>
                <a:spcPct val="115000"/>
              </a:lnSpc>
            </a:pPr>
            <a:r>
              <a:rPr lang="tr-TR" sz="2400" b="1" dirty="0">
                <a:solidFill>
                  <a:srgbClr val="000099"/>
                </a:solidFill>
                <a:latin typeface="Arial Black" pitchFamily="34" charset="0"/>
              </a:rPr>
              <a:t>Özel Elektrik Üreticilerine Yönelik İlave </a:t>
            </a:r>
            <a:r>
              <a:rPr lang="tr-TR" sz="2400" b="1" dirty="0" smtClean="0">
                <a:solidFill>
                  <a:srgbClr val="000099"/>
                </a:solidFill>
                <a:latin typeface="Arial Black" pitchFamily="34" charset="0"/>
              </a:rPr>
              <a:t>Ödemelerin Değerlendirilmesi </a:t>
            </a:r>
            <a:endParaRPr lang="tr-TR" sz="2400" b="1" dirty="0">
              <a:solidFill>
                <a:srgbClr val="000099"/>
              </a:solidFill>
              <a:latin typeface="Arial Black" pitchFamily="34" charset="0"/>
            </a:endParaRPr>
          </a:p>
        </p:txBody>
      </p:sp>
      <p:sp>
        <p:nvSpPr>
          <p:cNvPr id="9" name="Slayt Numarası Yer Tutucusu 8"/>
          <p:cNvSpPr>
            <a:spLocks noGrp="1"/>
          </p:cNvSpPr>
          <p:nvPr>
            <p:ph type="sldNum" sz="quarter" idx="12"/>
          </p:nvPr>
        </p:nvSpPr>
        <p:spPr>
          <a:xfrm>
            <a:off x="8604448" y="6381328"/>
            <a:ext cx="515802" cy="437133"/>
          </a:xfrm>
        </p:spPr>
        <p:txBody>
          <a:bodyPr/>
          <a:lstStyle/>
          <a:p>
            <a:fld id="{2980368C-8C33-40A0-AE12-C79D8B8014BE}" type="slidenum">
              <a:rPr lang="tr-TR" sz="1400" smtClean="0"/>
              <a:pPr/>
              <a:t>92</a:t>
            </a:fld>
            <a:endParaRPr lang="tr-TR" sz="1400" dirty="0"/>
          </a:p>
        </p:txBody>
      </p:sp>
      <p:sp>
        <p:nvSpPr>
          <p:cNvPr id="7" name="Content Placeholder 1"/>
          <p:cNvSpPr txBox="1">
            <a:spLocks/>
          </p:cNvSpPr>
          <p:nvPr/>
        </p:nvSpPr>
        <p:spPr>
          <a:xfrm>
            <a:off x="179512" y="836712"/>
            <a:ext cx="8568952" cy="5616624"/>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just">
              <a:defRPr/>
            </a:pPr>
            <a:r>
              <a:rPr lang="tr-TR" sz="2400" b="1" dirty="0" smtClean="0">
                <a:cs typeface="Arial" pitchFamily="34" charset="0"/>
              </a:rPr>
              <a:t>Başlangıçta büyük destek gören YEKDEM, bir yanda elektrik üretiminde yenilenebilir enerji kaynaklarının payının artmasını sağlamış ancak diğer yanda yanlış uygulamalarla çevreye zararlı yatırımların önünü açmış ayrıca çok büyük enerji tesislerinin de desteklenmesi elektrik fiyatlarının yükselmesine bir ölçüde sebep olmuştur. Bu nedenle, bugün varılan noktada YEKDEM gözden geçirilmek zorundadır. Enerji yatırımlarının  planlı bir şekilde, toplum, kamu ve ülke çıkarları doğrultusunda yönlendirilebilmesi için, yalnız  belirlenecek ölçütlere uyan yenilenebilir enerji yatırımlarına destek verilmelidir.</a:t>
            </a:r>
          </a:p>
          <a:p>
            <a:pPr algn="just">
              <a:defRPr/>
            </a:pPr>
            <a:r>
              <a:rPr lang="tr-TR" sz="2400" b="1" dirty="0" smtClean="0">
                <a:cs typeface="Arial" pitchFamily="34" charset="0"/>
              </a:rPr>
              <a:t>Kapasite Mekanizması ile üretim maliyeti nedeniyle çalıştırılmayan seçilmiş santrallara ödeme yapılması, yerli kömürden üretilen elektrik için piyasa takas fiyatlarının üzerinde fiyatla alım garantisi verilmesi ve bu santrallarda çevre koruyucu önlemlerin göz ardı edilmesi gibi uygulamalara son verilmelidir.</a:t>
            </a:r>
          </a:p>
          <a:p>
            <a:pPr lvl="2"/>
            <a:endParaRPr lang="tr-TR" b="1" dirty="0"/>
          </a:p>
          <a:p>
            <a:pPr lvl="1"/>
            <a:endParaRPr lang="tr-TR" sz="2400" b="1" dirty="0"/>
          </a:p>
          <a:p>
            <a:pPr lvl="0" algn="just"/>
            <a:endParaRPr lang="tr-TR" sz="2400" b="1" dirty="0">
              <a:solidFill>
                <a:srgbClr val="000000"/>
              </a:solidFill>
              <a:ea typeface="Calibri" panose="020F0502020204030204" pitchFamily="34" charset="0"/>
              <a:cs typeface="Times New Roman" panose="02020603050405020304" pitchFamily="18" charset="0"/>
            </a:endParaRPr>
          </a:p>
          <a:p>
            <a:pPr algn="just"/>
            <a:endParaRPr lang="tr-TR" sz="2400" b="1" dirty="0">
              <a:solidFill>
                <a:srgbClr val="000000"/>
              </a:solidFill>
              <a:ea typeface="Calibri" panose="020F0502020204030204" pitchFamily="34" charset="0"/>
              <a:cs typeface="Times New Roman" panose="02020603050405020304" pitchFamily="18" charset="0"/>
            </a:endParaRPr>
          </a:p>
          <a:p>
            <a:pPr marL="0" indent="0">
              <a:buNone/>
            </a:pPr>
            <a:endParaRPr lang="tr-TR" sz="2000" dirty="0"/>
          </a:p>
        </p:txBody>
      </p:sp>
    </p:spTree>
    <p:extLst>
      <p:ext uri="{BB962C8B-B14F-4D97-AF65-F5344CB8AC3E}">
        <p14:creationId xmlns:p14="http://schemas.microsoft.com/office/powerpoint/2010/main" val="631305261"/>
      </p:ext>
    </p:extLst>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ayt Numarası Yer Tutucusu 8"/>
          <p:cNvSpPr>
            <a:spLocks noGrp="1"/>
          </p:cNvSpPr>
          <p:nvPr>
            <p:ph type="sldNum" sz="quarter" idx="12"/>
          </p:nvPr>
        </p:nvSpPr>
        <p:spPr>
          <a:xfrm>
            <a:off x="8604448" y="6381328"/>
            <a:ext cx="515802" cy="437133"/>
          </a:xfrm>
        </p:spPr>
        <p:txBody>
          <a:bodyPr/>
          <a:lstStyle/>
          <a:p>
            <a:fld id="{2980368C-8C33-40A0-AE12-C79D8B8014BE}" type="slidenum">
              <a:rPr lang="tr-TR" sz="1400" smtClean="0"/>
              <a:pPr/>
              <a:t>93</a:t>
            </a:fld>
            <a:endParaRPr lang="tr-TR" sz="1400" dirty="0"/>
          </a:p>
        </p:txBody>
      </p:sp>
      <p:sp>
        <p:nvSpPr>
          <p:cNvPr id="6" name="Başlık 1"/>
          <p:cNvSpPr txBox="1">
            <a:spLocks/>
          </p:cNvSpPr>
          <p:nvPr/>
        </p:nvSpPr>
        <p:spPr>
          <a:xfrm>
            <a:off x="467544" y="908720"/>
            <a:ext cx="8229600" cy="2304256"/>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tr-TR" b="1" dirty="0" smtClean="0">
                <a:solidFill>
                  <a:srgbClr val="000099"/>
                </a:solidFill>
                <a:latin typeface="+mn-lt"/>
                <a:ea typeface="+mn-ea"/>
                <a:cs typeface="+mn-cs"/>
              </a:rPr>
              <a:t>9.</a:t>
            </a:r>
            <a:br>
              <a:rPr lang="tr-TR" b="1" dirty="0" smtClean="0">
                <a:solidFill>
                  <a:srgbClr val="000099"/>
                </a:solidFill>
                <a:latin typeface="+mn-lt"/>
                <a:ea typeface="+mn-ea"/>
                <a:cs typeface="+mn-cs"/>
              </a:rPr>
            </a:br>
            <a:r>
              <a:rPr lang="tr-TR" b="1" dirty="0" smtClean="0">
                <a:solidFill>
                  <a:srgbClr val="000099"/>
                </a:solidFill>
                <a:latin typeface="+mn-lt"/>
                <a:ea typeface="+mn-ea"/>
                <a:cs typeface="+mn-cs"/>
              </a:rPr>
              <a:t>YÜKSELEN ENERJİ FİYATLARI, YOKSUNLUĞU VE YOKSULLUĞU</a:t>
            </a:r>
            <a:endParaRPr lang="tr-TR" b="1" dirty="0">
              <a:solidFill>
                <a:srgbClr val="000099"/>
              </a:solidFill>
              <a:latin typeface="+mn-lt"/>
              <a:ea typeface="+mn-ea"/>
              <a:cs typeface="+mn-cs"/>
            </a:endParaRPr>
          </a:p>
        </p:txBody>
      </p:sp>
    </p:spTree>
    <p:extLst>
      <p:ext uri="{BB962C8B-B14F-4D97-AF65-F5344CB8AC3E}">
        <p14:creationId xmlns:p14="http://schemas.microsoft.com/office/powerpoint/2010/main" val="666234675"/>
      </p:ext>
    </p:extLst>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layt Numarası Yer Tutucusu 9"/>
          <p:cNvSpPr>
            <a:spLocks noGrp="1"/>
          </p:cNvSpPr>
          <p:nvPr>
            <p:ph type="sldNum" sz="quarter" idx="12"/>
          </p:nvPr>
        </p:nvSpPr>
        <p:spPr/>
        <p:txBody>
          <a:bodyPr/>
          <a:lstStyle/>
          <a:p>
            <a:fld id="{2980368C-8C33-40A0-AE12-C79D8B8014BE}" type="slidenum">
              <a:rPr lang="tr-TR" sz="1400" smtClean="0"/>
              <a:pPr/>
              <a:t>94</a:t>
            </a:fld>
            <a:endParaRPr lang="tr-TR" sz="1400" dirty="0"/>
          </a:p>
        </p:txBody>
      </p:sp>
      <p:sp>
        <p:nvSpPr>
          <p:cNvPr id="11" name="Dikdörtgen 11"/>
          <p:cNvSpPr>
            <a:spLocks noChangeArrowheads="1"/>
          </p:cNvSpPr>
          <p:nvPr/>
        </p:nvSpPr>
        <p:spPr bwMode="auto">
          <a:xfrm>
            <a:off x="0" y="-1"/>
            <a:ext cx="8316000" cy="461665"/>
          </a:xfrm>
          <a:prstGeom prst="rect">
            <a:avLst/>
          </a:prstGeom>
          <a:solidFill>
            <a:srgbClr val="FFFF66"/>
          </a:solidFill>
          <a:ln>
            <a:noFill/>
          </a:ln>
          <a:extLst/>
        </p:spPr>
        <p:txBody>
          <a:bodyPr wrap="square">
            <a:spAutoFit/>
          </a:bodyPr>
          <a:lstStyle/>
          <a:p>
            <a:pPr algn="ctr" fontAlgn="auto">
              <a:spcBef>
                <a:spcPts val="0"/>
              </a:spcBef>
              <a:spcAft>
                <a:spcPts val="0"/>
              </a:spcAft>
              <a:defRPr/>
            </a:pPr>
            <a:r>
              <a:rPr lang="tr-TR" sz="2400" b="1" kern="0" dirty="0" smtClean="0">
                <a:solidFill>
                  <a:srgbClr val="000099"/>
                </a:solidFill>
                <a:latin typeface="Arial Black" pitchFamily="34" charset="0"/>
                <a:cs typeface="Arial" pitchFamily="34" charset="0"/>
              </a:rPr>
              <a:t>Elektrik Enerjisi Satış Tarifeleri, 2008-2019 Mart</a:t>
            </a:r>
            <a:endParaRPr lang="tr-TR" sz="2400" b="1" kern="0" dirty="0">
              <a:solidFill>
                <a:srgbClr val="000099"/>
              </a:solidFill>
              <a:latin typeface="Arial Black" pitchFamily="34" charset="0"/>
              <a:cs typeface="Arial" pitchFamily="34" charset="0"/>
            </a:endParaRPr>
          </a:p>
        </p:txBody>
      </p:sp>
      <p:sp>
        <p:nvSpPr>
          <p:cNvPr id="2" name="Dikdörtgen 1"/>
          <p:cNvSpPr/>
          <p:nvPr/>
        </p:nvSpPr>
        <p:spPr>
          <a:xfrm>
            <a:off x="0" y="6280003"/>
            <a:ext cx="5760640" cy="307777"/>
          </a:xfrm>
          <a:prstGeom prst="rect">
            <a:avLst/>
          </a:prstGeom>
        </p:spPr>
        <p:txBody>
          <a:bodyPr wrap="square">
            <a:spAutoFit/>
          </a:bodyPr>
          <a:lstStyle/>
          <a:p>
            <a:r>
              <a:rPr lang="tr-TR" sz="1400" dirty="0" smtClean="0"/>
              <a:t>Kaynak: </a:t>
            </a:r>
            <a:r>
              <a:rPr lang="tr-TR" sz="1400" dirty="0" smtClean="0">
                <a:hlinkClick r:id="rId2"/>
              </a:rPr>
              <a:t>http</a:t>
            </a:r>
            <a:r>
              <a:rPr lang="tr-TR" sz="1400" dirty="0">
                <a:hlinkClick r:id="rId2"/>
              </a:rPr>
              <a:t>://epdk.org.tr/TR/Dokumanlar/TDB/Elektrik</a:t>
            </a:r>
            <a:endParaRPr lang="tr-TR" sz="1400" dirty="0"/>
          </a:p>
        </p:txBody>
      </p:sp>
      <p:graphicFrame>
        <p:nvGraphicFramePr>
          <p:cNvPr id="7" name="Grafik 6"/>
          <p:cNvGraphicFramePr>
            <a:graphicFrameLocks/>
          </p:cNvGraphicFramePr>
          <p:nvPr>
            <p:extLst/>
          </p:nvPr>
        </p:nvGraphicFramePr>
        <p:xfrm>
          <a:off x="107504" y="1052736"/>
          <a:ext cx="8882952" cy="4952773"/>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376063582"/>
      </p:ext>
    </p:extLst>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ayt Numarası Yer Tutucusu 8"/>
          <p:cNvSpPr>
            <a:spLocks noGrp="1"/>
          </p:cNvSpPr>
          <p:nvPr>
            <p:ph type="sldNum" sz="quarter" idx="12"/>
          </p:nvPr>
        </p:nvSpPr>
        <p:spPr>
          <a:xfrm>
            <a:off x="8604448" y="6381328"/>
            <a:ext cx="515802" cy="437133"/>
          </a:xfrm>
        </p:spPr>
        <p:txBody>
          <a:bodyPr/>
          <a:lstStyle/>
          <a:p>
            <a:fld id="{2980368C-8C33-40A0-AE12-C79D8B8014BE}" type="slidenum">
              <a:rPr lang="tr-TR" sz="1400" smtClean="0"/>
              <a:pPr/>
              <a:t>95</a:t>
            </a:fld>
            <a:endParaRPr lang="tr-TR" sz="1400" dirty="0"/>
          </a:p>
        </p:txBody>
      </p:sp>
      <p:pic>
        <p:nvPicPr>
          <p:cNvPr id="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76340" y="1342233"/>
            <a:ext cx="8591320" cy="4032448"/>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prst="artDeco"/>
          </a:sp3d>
        </p:spPr>
        <p:style>
          <a:lnRef idx="2">
            <a:schemeClr val="accent1">
              <a:shade val="50000"/>
            </a:schemeClr>
          </a:lnRef>
          <a:fillRef idx="1">
            <a:schemeClr val="accent1"/>
          </a:fillRef>
          <a:effectRef idx="0">
            <a:schemeClr val="accent1"/>
          </a:effectRef>
          <a:fontRef idx="minor">
            <a:schemeClr val="lt1"/>
          </a:fontRef>
        </p:style>
      </p:pic>
      <p:sp>
        <p:nvSpPr>
          <p:cNvPr id="5" name="Dikdörtgen 4"/>
          <p:cNvSpPr/>
          <p:nvPr/>
        </p:nvSpPr>
        <p:spPr>
          <a:xfrm>
            <a:off x="-1305" y="17328"/>
            <a:ext cx="8316416" cy="461665"/>
          </a:xfrm>
          <a:prstGeom prst="rect">
            <a:avLst/>
          </a:prstGeom>
          <a:solidFill>
            <a:srgbClr val="FFFF66"/>
          </a:solidFill>
          <a:ln w="9525">
            <a:noFill/>
            <a:miter lim="800000"/>
            <a:headEnd/>
            <a:tailEnd/>
          </a:ln>
        </p:spPr>
        <p:txBody>
          <a:bodyPr vert="horz" wrap="square" lIns="91440" tIns="45720" rIns="91440" bIns="45720" numCol="1" rtlCol="0" anchor="t" anchorCtr="0" compatLnSpc="1">
            <a:prstTxWarp prst="textNoShape">
              <a:avLst/>
            </a:prstTxWarp>
            <a:noAutofit/>
          </a:bodyPr>
          <a:lstStyle/>
          <a:p>
            <a:pPr algn="ctr"/>
            <a:r>
              <a:rPr lang="tr-TR" sz="2400" dirty="0">
                <a:solidFill>
                  <a:srgbClr val="000099"/>
                </a:solidFill>
                <a:latin typeface="Arial Black" panose="020B0A04020102020204" pitchFamily="34" charset="0"/>
              </a:rPr>
              <a:t>YOKSULLARA ENERJİ DESTEĞİ</a:t>
            </a:r>
          </a:p>
        </p:txBody>
      </p:sp>
      <p:sp>
        <p:nvSpPr>
          <p:cNvPr id="7" name="4 Dikdörtgen"/>
          <p:cNvSpPr/>
          <p:nvPr/>
        </p:nvSpPr>
        <p:spPr>
          <a:xfrm>
            <a:off x="3079732" y="5460326"/>
            <a:ext cx="2984535" cy="369332"/>
          </a:xfrm>
          <a:prstGeom prst="rect">
            <a:avLst/>
          </a:prstGeom>
        </p:spPr>
        <p:txBody>
          <a:bodyPr wrap="square">
            <a:spAutoFit/>
          </a:bodyPr>
          <a:lstStyle/>
          <a:p>
            <a:pPr algn="ctr"/>
            <a:r>
              <a:rPr lang="tr-TR" b="1" dirty="0" smtClean="0">
                <a:solidFill>
                  <a:srgbClr val="C00000"/>
                </a:solidFill>
              </a:rPr>
              <a:t>Kaynak DİSK –AR </a:t>
            </a:r>
            <a:endParaRPr lang="tr-TR" b="1" dirty="0">
              <a:solidFill>
                <a:srgbClr val="C00000"/>
              </a:solidFill>
            </a:endParaRPr>
          </a:p>
        </p:txBody>
      </p:sp>
    </p:spTree>
    <p:extLst>
      <p:ext uri="{BB962C8B-B14F-4D97-AF65-F5344CB8AC3E}">
        <p14:creationId xmlns:p14="http://schemas.microsoft.com/office/powerpoint/2010/main" val="379538039"/>
      </p:ext>
    </p:extLst>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ayt Numarası Yer Tutucusu 8"/>
          <p:cNvSpPr>
            <a:spLocks noGrp="1"/>
          </p:cNvSpPr>
          <p:nvPr>
            <p:ph type="sldNum" sz="quarter" idx="12"/>
          </p:nvPr>
        </p:nvSpPr>
        <p:spPr>
          <a:xfrm>
            <a:off x="8604448" y="6381328"/>
            <a:ext cx="515802" cy="437133"/>
          </a:xfrm>
        </p:spPr>
        <p:txBody>
          <a:bodyPr/>
          <a:lstStyle/>
          <a:p>
            <a:fld id="{2980368C-8C33-40A0-AE12-C79D8B8014BE}" type="slidenum">
              <a:rPr lang="tr-TR" sz="1400" smtClean="0"/>
              <a:pPr/>
              <a:t>96</a:t>
            </a:fld>
            <a:endParaRPr lang="tr-TR" sz="1400" dirty="0"/>
          </a:p>
        </p:txBody>
      </p:sp>
      <p:sp>
        <p:nvSpPr>
          <p:cNvPr id="6" name="4 Dikdörtgen"/>
          <p:cNvSpPr/>
          <p:nvPr/>
        </p:nvSpPr>
        <p:spPr>
          <a:xfrm>
            <a:off x="251520" y="764704"/>
            <a:ext cx="8496944" cy="6032421"/>
          </a:xfrm>
          <a:prstGeom prst="rect">
            <a:avLst/>
          </a:prstGeom>
        </p:spPr>
        <p:txBody>
          <a:bodyPr wrap="square">
            <a:spAutoFit/>
          </a:bodyPr>
          <a:lstStyle/>
          <a:p>
            <a:r>
              <a:rPr lang="tr-TR" sz="2800" b="1" dirty="0" smtClean="0">
                <a:solidFill>
                  <a:srgbClr val="C00000"/>
                </a:solidFill>
              </a:rPr>
              <a:t>İŞTE SAKLADIKLARI YOKSULLUK GERÇEĞİ</a:t>
            </a:r>
          </a:p>
          <a:p>
            <a:endParaRPr lang="tr-TR" sz="2000" b="1" dirty="0" smtClean="0"/>
          </a:p>
          <a:p>
            <a:r>
              <a:rPr lang="tr-TR" sz="2000" dirty="0" smtClean="0">
                <a:hlinkClick r:id="rId3"/>
              </a:rPr>
              <a:t>https://www.birgun.net/haber-detay/iste-sakladiklari-yoksulluk-gercegi.html</a:t>
            </a:r>
            <a:endParaRPr lang="tr-TR" sz="2000" dirty="0" smtClean="0"/>
          </a:p>
          <a:p>
            <a:r>
              <a:rPr lang="tr-TR" sz="2000" dirty="0" smtClean="0"/>
              <a:t>Dr.Ergün Demir Dr.Güray Kılıç Birgün 20.3.2019</a:t>
            </a:r>
          </a:p>
          <a:p>
            <a:r>
              <a:rPr lang="tr-TR" sz="2000" b="1" i="1" dirty="0" smtClean="0"/>
              <a:t>Siyasi iktidar ekonomide pembe bir tablo çizse de işsizlik, yoksulluk ve gelir dağılımındaki eşitsizlik giderek artıyor. Ülkede 10,5 milyon insan sosyal güvenceden yoksun, 8,2 milyon insanın geliri asgari ücretin üçte birinden bile az</a:t>
            </a:r>
            <a:r>
              <a:rPr lang="tr-TR" sz="2000" i="1" dirty="0" smtClean="0"/>
              <a:t>.</a:t>
            </a:r>
          </a:p>
          <a:p>
            <a:r>
              <a:rPr lang="tr-TR" sz="2000" dirty="0" smtClean="0"/>
              <a:t> İktidarın halka pazarladığı mutluluk tablosu gerçeği yansıtmıyor. Sosyoekonomik düzey geriliyor, refah azalıyor, yoksulluk için temel ihtiyaçlarını karşılayamayan ve hayatını sürdürmekte güçlük çeken yurttaşların sayısı giderek artıyor.</a:t>
            </a:r>
            <a:br>
              <a:rPr lang="tr-TR" sz="2000" dirty="0" smtClean="0"/>
            </a:br>
            <a:endParaRPr lang="tr-TR" sz="2000" dirty="0" smtClean="0"/>
          </a:p>
          <a:p>
            <a:r>
              <a:rPr lang="tr-TR" sz="2000" dirty="0" smtClean="0"/>
              <a:t>Reklamlarla halka pembe bir tablo pazarlansa da gerçek durum şu: İşsizlik oranı yüzde 13,5 seviyesine yükseldi, genç nüfusta ise (15-24 yaş) 5,3 puanlık artış ile yüzde 24,5’e ulaştı. Sosyal güvenceden yoksun yurttaş sayısı 10,5 milyona yükselirken, 18 yaş ve üstü toplam 56,3 milyon nüfusun 8,2 milyonunun geliri asgari ücretin üçte birinden az. İşte bu yoksulluk tablosu gözden kaçırılmak isteniyor.</a:t>
            </a:r>
          </a:p>
          <a:p>
            <a:endParaRPr lang="tr-TR" i="1" dirty="0"/>
          </a:p>
        </p:txBody>
      </p:sp>
      <p:sp>
        <p:nvSpPr>
          <p:cNvPr id="7" name="Dikdörtgen 6"/>
          <p:cNvSpPr/>
          <p:nvPr/>
        </p:nvSpPr>
        <p:spPr>
          <a:xfrm>
            <a:off x="-1305" y="17328"/>
            <a:ext cx="8316416" cy="461665"/>
          </a:xfrm>
          <a:prstGeom prst="rect">
            <a:avLst/>
          </a:prstGeom>
          <a:solidFill>
            <a:srgbClr val="FFFF66"/>
          </a:solidFill>
          <a:ln w="9525">
            <a:noFill/>
            <a:miter lim="800000"/>
            <a:headEnd/>
            <a:tailEnd/>
          </a:ln>
        </p:spPr>
        <p:txBody>
          <a:bodyPr vert="horz" wrap="square" lIns="91440" tIns="45720" rIns="91440" bIns="45720" numCol="1" rtlCol="0" anchor="t" anchorCtr="0" compatLnSpc="1">
            <a:prstTxWarp prst="textNoShape">
              <a:avLst/>
            </a:prstTxWarp>
            <a:noAutofit/>
          </a:bodyPr>
          <a:lstStyle/>
          <a:p>
            <a:pPr algn="ctr"/>
            <a:r>
              <a:rPr lang="tr-TR" sz="2400" dirty="0">
                <a:solidFill>
                  <a:srgbClr val="000099"/>
                </a:solidFill>
                <a:latin typeface="Arial Black" panose="020B0A04020102020204" pitchFamily="34" charset="0"/>
              </a:rPr>
              <a:t>YOKSULLARA ENERJİ DESTEĞİ</a:t>
            </a:r>
          </a:p>
        </p:txBody>
      </p:sp>
    </p:spTree>
    <p:extLst>
      <p:ext uri="{BB962C8B-B14F-4D97-AF65-F5344CB8AC3E}">
        <p14:creationId xmlns:p14="http://schemas.microsoft.com/office/powerpoint/2010/main" val="2720758411"/>
      </p:ext>
    </p:extLst>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ayt Numarası Yer Tutucusu 8"/>
          <p:cNvSpPr>
            <a:spLocks noGrp="1"/>
          </p:cNvSpPr>
          <p:nvPr>
            <p:ph type="sldNum" sz="quarter" idx="12"/>
          </p:nvPr>
        </p:nvSpPr>
        <p:spPr>
          <a:xfrm>
            <a:off x="8604448" y="6381328"/>
            <a:ext cx="515802" cy="437133"/>
          </a:xfrm>
        </p:spPr>
        <p:txBody>
          <a:bodyPr/>
          <a:lstStyle/>
          <a:p>
            <a:fld id="{2980368C-8C33-40A0-AE12-C79D8B8014BE}" type="slidenum">
              <a:rPr lang="tr-TR" sz="1400" smtClean="0"/>
              <a:pPr/>
              <a:t>97</a:t>
            </a:fld>
            <a:endParaRPr lang="tr-TR" sz="1400" dirty="0"/>
          </a:p>
        </p:txBody>
      </p:sp>
      <p:pic>
        <p:nvPicPr>
          <p:cNvPr id="3" name="Picture 2" descr="https://www.birgun.net/wp-content/uploads/2019/03/grafik3-1.jpg"/>
          <p:cNvPicPr>
            <a:picLocks noChangeAspect="1" noChangeArrowheads="1"/>
          </p:cNvPicPr>
          <p:nvPr/>
        </p:nvPicPr>
        <p:blipFill>
          <a:blip r:embed="rId3" cstate="print"/>
          <a:srcRect/>
          <a:stretch>
            <a:fillRect/>
          </a:stretch>
        </p:blipFill>
        <p:spPr bwMode="auto">
          <a:xfrm>
            <a:off x="539552" y="1340768"/>
            <a:ext cx="8280920" cy="4608512"/>
          </a:xfrm>
          <a:prstGeom prst="rect">
            <a:avLst/>
          </a:prstGeom>
          <a:noFill/>
        </p:spPr>
      </p:pic>
      <p:sp>
        <p:nvSpPr>
          <p:cNvPr id="4" name="Dikdörtgen 3"/>
          <p:cNvSpPr/>
          <p:nvPr/>
        </p:nvSpPr>
        <p:spPr>
          <a:xfrm>
            <a:off x="-1305" y="17328"/>
            <a:ext cx="8316416" cy="461665"/>
          </a:xfrm>
          <a:prstGeom prst="rect">
            <a:avLst/>
          </a:prstGeom>
          <a:solidFill>
            <a:srgbClr val="FFFF66"/>
          </a:solidFill>
          <a:ln w="9525">
            <a:noFill/>
            <a:miter lim="800000"/>
            <a:headEnd/>
            <a:tailEnd/>
          </a:ln>
        </p:spPr>
        <p:txBody>
          <a:bodyPr vert="horz" wrap="square" lIns="91440" tIns="45720" rIns="91440" bIns="45720" numCol="1" rtlCol="0" anchor="t" anchorCtr="0" compatLnSpc="1">
            <a:prstTxWarp prst="textNoShape">
              <a:avLst/>
            </a:prstTxWarp>
            <a:noAutofit/>
          </a:bodyPr>
          <a:lstStyle/>
          <a:p>
            <a:pPr algn="ctr"/>
            <a:r>
              <a:rPr lang="tr-TR" sz="2400" dirty="0">
                <a:solidFill>
                  <a:srgbClr val="000099"/>
                </a:solidFill>
                <a:latin typeface="Arial Black" panose="020B0A04020102020204" pitchFamily="34" charset="0"/>
              </a:rPr>
              <a:t>YOKSULLARA ENERJİ DESTEĞİ</a:t>
            </a:r>
          </a:p>
        </p:txBody>
      </p:sp>
    </p:spTree>
    <p:extLst>
      <p:ext uri="{BB962C8B-B14F-4D97-AF65-F5344CB8AC3E}">
        <p14:creationId xmlns:p14="http://schemas.microsoft.com/office/powerpoint/2010/main" val="1217286072"/>
      </p:ext>
    </p:extLst>
  </p:cSld>
  <p:clrMapOvr>
    <a:masterClrMapping/>
  </p:clrMapOvr>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p:nvPr/>
        </p:nvSpPr>
        <p:spPr>
          <a:xfrm>
            <a:off x="0" y="2"/>
            <a:ext cx="8352000" cy="720000"/>
          </a:xfrm>
          <a:prstGeom prst="rect">
            <a:avLst/>
          </a:prstGeom>
          <a:solidFill>
            <a:srgbClr val="FFFF66"/>
          </a:solidFill>
          <a:ln w="9525">
            <a:noFill/>
            <a:miter lim="800000"/>
            <a:headEnd/>
            <a:tailEnd/>
          </a:ln>
        </p:spPr>
        <p:txBody>
          <a:bodyPr vert="horz" wrap="square" lIns="91440" tIns="45720" rIns="91440" bIns="45720" numCol="1" rtlCol="0" anchor="t" anchorCtr="0" compatLnSpc="1">
            <a:prstTxWarp prst="textNoShape">
              <a:avLst/>
            </a:prstTxWarp>
            <a:noAutofit/>
          </a:bodyPr>
          <a:lstStyle/>
          <a:p>
            <a:pPr algn="ctr"/>
            <a:r>
              <a:rPr lang="tr-TR" altLang="tr-TR" sz="2400" dirty="0">
                <a:solidFill>
                  <a:srgbClr val="000099"/>
                </a:solidFill>
                <a:latin typeface="Arial Black" panose="020B0A04020102020204" pitchFamily="34" charset="0"/>
              </a:rPr>
              <a:t>2018 Yılında Elektrik Fiyat Artışları </a:t>
            </a:r>
            <a:r>
              <a:rPr lang="tr-TR" altLang="tr-TR" sz="2400" dirty="0" smtClean="0">
                <a:solidFill>
                  <a:srgbClr val="000099"/>
                </a:solidFill>
                <a:latin typeface="Arial Black" panose="020B0A04020102020204" pitchFamily="34" charset="0"/>
              </a:rPr>
              <a:t>(1)</a:t>
            </a:r>
            <a:endParaRPr lang="tr-TR" altLang="tr-TR" sz="2400" dirty="0">
              <a:solidFill>
                <a:srgbClr val="000099"/>
              </a:solidFill>
              <a:latin typeface="Arial Black" panose="020B0A04020102020204" pitchFamily="34" charset="0"/>
            </a:endParaRPr>
          </a:p>
        </p:txBody>
      </p:sp>
      <p:sp>
        <p:nvSpPr>
          <p:cNvPr id="9" name="Slayt Numarası Yer Tutucusu 8"/>
          <p:cNvSpPr>
            <a:spLocks noGrp="1"/>
          </p:cNvSpPr>
          <p:nvPr>
            <p:ph type="sldNum" sz="quarter" idx="12"/>
          </p:nvPr>
        </p:nvSpPr>
        <p:spPr>
          <a:xfrm>
            <a:off x="8604448" y="6381328"/>
            <a:ext cx="515802" cy="437133"/>
          </a:xfrm>
        </p:spPr>
        <p:txBody>
          <a:bodyPr/>
          <a:lstStyle/>
          <a:p>
            <a:fld id="{2980368C-8C33-40A0-AE12-C79D8B8014BE}" type="slidenum">
              <a:rPr lang="tr-TR" sz="1400" smtClean="0"/>
              <a:pPr/>
              <a:t>98</a:t>
            </a:fld>
            <a:endParaRPr lang="tr-TR" sz="1400" dirty="0"/>
          </a:p>
        </p:txBody>
      </p:sp>
      <p:pic>
        <p:nvPicPr>
          <p:cNvPr id="3" name="Resim 2"/>
          <p:cNvPicPr>
            <a:picLocks noChangeAspect="1"/>
          </p:cNvPicPr>
          <p:nvPr/>
        </p:nvPicPr>
        <p:blipFill>
          <a:blip r:embed="rId3" cstate="print"/>
          <a:stretch>
            <a:fillRect/>
          </a:stretch>
        </p:blipFill>
        <p:spPr>
          <a:xfrm>
            <a:off x="395536" y="1089334"/>
            <a:ext cx="8568952" cy="4922661"/>
          </a:xfrm>
          <a:prstGeom prst="rect">
            <a:avLst/>
          </a:prstGeom>
        </p:spPr>
      </p:pic>
    </p:spTree>
    <p:extLst>
      <p:ext uri="{BB962C8B-B14F-4D97-AF65-F5344CB8AC3E}">
        <p14:creationId xmlns:p14="http://schemas.microsoft.com/office/powerpoint/2010/main" val="16390374"/>
      </p:ext>
    </p:extLst>
  </p:cSld>
  <p:clrMapOvr>
    <a:masterClrMapping/>
  </p:clrMapOvr>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p:nvPr/>
        </p:nvSpPr>
        <p:spPr>
          <a:xfrm>
            <a:off x="0" y="0"/>
            <a:ext cx="8352000" cy="720000"/>
          </a:xfrm>
          <a:prstGeom prst="rect">
            <a:avLst/>
          </a:prstGeom>
          <a:solidFill>
            <a:srgbClr val="FFFF66"/>
          </a:solidFill>
          <a:ln w="9525">
            <a:noFill/>
            <a:miter lim="800000"/>
            <a:headEnd/>
            <a:tailEnd/>
          </a:ln>
        </p:spPr>
        <p:txBody>
          <a:bodyPr vert="horz" wrap="square" lIns="91440" tIns="45720" rIns="91440" bIns="45720" numCol="1" rtlCol="0" anchor="t" anchorCtr="0" compatLnSpc="1">
            <a:prstTxWarp prst="textNoShape">
              <a:avLst/>
            </a:prstTxWarp>
            <a:noAutofit/>
          </a:bodyPr>
          <a:lstStyle/>
          <a:p>
            <a:pPr algn="ctr"/>
            <a:r>
              <a:rPr lang="tr-TR" altLang="tr-TR" sz="2400" dirty="0" smtClean="0">
                <a:solidFill>
                  <a:srgbClr val="000099"/>
                </a:solidFill>
                <a:latin typeface="Arial Black" panose="020B0A04020102020204" pitchFamily="34" charset="0"/>
              </a:rPr>
              <a:t>2018 Yılında Elektrik Fiyat Artışları (2)</a:t>
            </a:r>
            <a:endParaRPr lang="tr-TR" altLang="tr-TR" sz="2400" dirty="0">
              <a:solidFill>
                <a:srgbClr val="000099"/>
              </a:solidFill>
              <a:latin typeface="Arial Black" panose="020B0A04020102020204" pitchFamily="34" charset="0"/>
            </a:endParaRPr>
          </a:p>
        </p:txBody>
      </p:sp>
      <p:sp>
        <p:nvSpPr>
          <p:cNvPr id="9" name="Slayt Numarası Yer Tutucusu 8"/>
          <p:cNvSpPr>
            <a:spLocks noGrp="1"/>
          </p:cNvSpPr>
          <p:nvPr>
            <p:ph type="sldNum" sz="quarter" idx="12"/>
          </p:nvPr>
        </p:nvSpPr>
        <p:spPr>
          <a:xfrm>
            <a:off x="8604448" y="6381328"/>
            <a:ext cx="515802" cy="437133"/>
          </a:xfrm>
        </p:spPr>
        <p:txBody>
          <a:bodyPr/>
          <a:lstStyle/>
          <a:p>
            <a:fld id="{2980368C-8C33-40A0-AE12-C79D8B8014BE}" type="slidenum">
              <a:rPr lang="tr-TR" sz="1400" smtClean="0"/>
              <a:pPr/>
              <a:t>99</a:t>
            </a:fld>
            <a:endParaRPr lang="tr-TR" sz="1400" dirty="0"/>
          </a:p>
        </p:txBody>
      </p:sp>
      <p:sp>
        <p:nvSpPr>
          <p:cNvPr id="6" name="Dikdörtgen 5"/>
          <p:cNvSpPr/>
          <p:nvPr/>
        </p:nvSpPr>
        <p:spPr>
          <a:xfrm>
            <a:off x="323528" y="720000"/>
            <a:ext cx="8208912" cy="5884431"/>
          </a:xfrm>
          <a:prstGeom prst="rect">
            <a:avLst/>
          </a:prstGeom>
        </p:spPr>
        <p:txBody>
          <a:bodyPr wrap="square">
            <a:spAutoFit/>
          </a:bodyPr>
          <a:lstStyle/>
          <a:p>
            <a:pPr>
              <a:lnSpc>
                <a:spcPct val="115000"/>
              </a:lnSpc>
              <a:spcAft>
                <a:spcPts val="600"/>
              </a:spcAft>
            </a:pPr>
            <a:r>
              <a:rPr lang="tr-TR" sz="2400" b="1" dirty="0">
                <a:ea typeface="Calibri" panose="020F0502020204030204" pitchFamily="34" charset="0"/>
                <a:cs typeface="Times New Roman" panose="02020603050405020304" pitchFamily="18" charset="0"/>
              </a:rPr>
              <a:t>Elektrik fiyatları </a:t>
            </a:r>
            <a:r>
              <a:rPr lang="tr-TR" sz="2400" dirty="0">
                <a:ea typeface="Calibri" panose="020F0502020204030204" pitchFamily="34" charset="0"/>
                <a:cs typeface="Times New Roman" panose="02020603050405020304" pitchFamily="18" charset="0"/>
              </a:rPr>
              <a:t>Ocak, Nisan, Ağustos, Eylül ve Ekim aylarında yapılan</a:t>
            </a:r>
            <a:r>
              <a:rPr lang="tr-TR" sz="2400" b="1" dirty="0">
                <a:ea typeface="Calibri" panose="020F0502020204030204" pitchFamily="34" charset="0"/>
                <a:cs typeface="Times New Roman" panose="02020603050405020304" pitchFamily="18" charset="0"/>
              </a:rPr>
              <a:t> zamlarla 2017 yılı sonuna göre 2018 yılında;  konutlarda % 45, diğer tüketici gruplarında % 71-72 </a:t>
            </a:r>
            <a:r>
              <a:rPr lang="tr-TR" sz="2400" dirty="0">
                <a:ea typeface="Calibri" panose="020F0502020204030204" pitchFamily="34" charset="0"/>
                <a:cs typeface="Times New Roman" panose="02020603050405020304" pitchFamily="18" charset="0"/>
              </a:rPr>
              <a:t>oranlarında artmıştır.</a:t>
            </a:r>
            <a:r>
              <a:rPr lang="tr-TR" sz="2400" b="1" dirty="0">
                <a:ea typeface="Calibri" panose="020F0502020204030204" pitchFamily="34" charset="0"/>
                <a:cs typeface="Times New Roman" panose="02020603050405020304" pitchFamily="18" charset="0"/>
              </a:rPr>
              <a:t> 2018 yılında elektrik fiyatındaki artış oranları</a:t>
            </a:r>
            <a:r>
              <a:rPr lang="tr-TR" sz="2400" dirty="0">
                <a:ea typeface="Calibri" panose="020F0502020204030204" pitchFamily="34" charset="0"/>
                <a:cs typeface="Times New Roman" panose="02020603050405020304" pitchFamily="18" charset="0"/>
              </a:rPr>
              <a:t>, Ekim ayında % 25’i aşmış olmasına karşın, manipülasyonlarla Aralık ayında </a:t>
            </a:r>
            <a:r>
              <a:rPr lang="tr-TR" sz="2400" b="1" dirty="0">
                <a:ea typeface="Calibri" panose="020F0502020204030204" pitchFamily="34" charset="0"/>
                <a:cs typeface="Times New Roman" panose="02020603050405020304" pitchFamily="18" charset="0"/>
              </a:rPr>
              <a:t>% 20,30’a geriletildiği “gururla” ifade edilen yıllık enflasyon oranından % 121,7-254,7 oranlarında daha yüksektir.</a:t>
            </a:r>
            <a:endParaRPr lang="tr-TR" sz="2400" dirty="0">
              <a:ea typeface="Calibri" panose="020F0502020204030204" pitchFamily="34" charset="0"/>
              <a:cs typeface="Times New Roman" panose="02020603050405020304" pitchFamily="18" charset="0"/>
            </a:endParaRPr>
          </a:p>
          <a:p>
            <a:pPr>
              <a:lnSpc>
                <a:spcPct val="115000"/>
              </a:lnSpc>
              <a:spcAft>
                <a:spcPts val="600"/>
              </a:spcAft>
            </a:pPr>
            <a:r>
              <a:rPr lang="tr-TR" sz="2400" dirty="0">
                <a:ea typeface="Calibri" panose="020F0502020204030204" pitchFamily="34" charset="0"/>
                <a:cs typeface="Times New Roman" panose="02020603050405020304" pitchFamily="18" charset="0"/>
              </a:rPr>
              <a:t>2019 yılı başında yalnızca konut abonelerine uygulanan % 10 indirimle artış oranı % 30,5’e çekilmiş olsa da, bu değişiklik</a:t>
            </a:r>
            <a:r>
              <a:rPr lang="tr-TR" sz="2400" b="1" dirty="0">
                <a:ea typeface="Calibri" panose="020F0502020204030204" pitchFamily="34" charset="0"/>
                <a:cs typeface="Times New Roman" panose="02020603050405020304" pitchFamily="18" charset="0"/>
              </a:rPr>
              <a:t> elektrik fiyatlarının yıllık enflasyondan konutlarda % 50,2 ve diğer tüketici gruplarında % 250’yi aşan oranda daha yüksek </a:t>
            </a:r>
            <a:r>
              <a:rPr lang="tr-TR" sz="2400" dirty="0" smtClean="0">
                <a:ea typeface="Calibri" panose="020F0502020204030204" pitchFamily="34" charset="0"/>
                <a:cs typeface="Times New Roman" panose="02020603050405020304" pitchFamily="18" charset="0"/>
              </a:rPr>
              <a:t>olduğu gerçeğini </a:t>
            </a:r>
            <a:r>
              <a:rPr lang="tr-TR" sz="2400" dirty="0">
                <a:ea typeface="Calibri" panose="020F0502020204030204" pitchFamily="34" charset="0"/>
                <a:cs typeface="Times New Roman" panose="02020603050405020304" pitchFamily="18" charset="0"/>
              </a:rPr>
              <a:t>değiştirmemektedir</a:t>
            </a:r>
            <a:r>
              <a:rPr lang="tr-TR" sz="2400" dirty="0" smtClean="0">
                <a:ea typeface="Calibri" panose="020F0502020204030204" pitchFamily="34" charset="0"/>
                <a:cs typeface="Times New Roman" panose="02020603050405020304" pitchFamily="18" charset="0"/>
              </a:rPr>
              <a:t>.    </a:t>
            </a:r>
            <a:r>
              <a:rPr lang="tr-TR" dirty="0" smtClean="0">
                <a:ea typeface="Calibri" panose="020F0502020204030204" pitchFamily="34" charset="0"/>
                <a:cs typeface="Times New Roman" panose="02020603050405020304" pitchFamily="18" charset="0"/>
                <a:hlinkClick r:id="rId3"/>
              </a:rPr>
              <a:t>https://enerji.mmo.org.tr/2019/02/26/elektrik-ve-dogalgaz-fiyatlarinda-yapilan-artislar-enflasyonun-cok-uzerinde/</a:t>
            </a:r>
            <a:endParaRPr lang="tr-TR" dirty="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66787812"/>
      </p:ext>
    </p:extLst>
  </p:cSld>
  <p:clrMapOvr>
    <a:masterClrMapping/>
  </p:clrMapOvr>
  <p:timing>
    <p:tnLst>
      <p:par>
        <p:cTn id="1" dur="indefinite" restart="never" nodeType="tmRoot"/>
      </p:par>
    </p:tnLst>
  </p:timing>
</p:sld>
</file>

<file path=ppt/theme/theme1.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Ion</Template>
  <TotalTime>17441</TotalTime>
  <Words>10999</Words>
  <Application>Microsoft Office PowerPoint</Application>
  <PresentationFormat>Ekran Gösterisi (4:3)</PresentationFormat>
  <Paragraphs>1211</Paragraphs>
  <Slides>132</Slides>
  <Notes>76</Notes>
  <HiddenSlides>0</HiddenSlides>
  <MMClips>0</MMClips>
  <ScaleCrop>false</ScaleCrop>
  <HeadingPairs>
    <vt:vector size="6" baseType="variant">
      <vt:variant>
        <vt:lpstr>Kullanılan Yazı Tipleri</vt:lpstr>
      </vt:variant>
      <vt:variant>
        <vt:i4>6</vt:i4>
      </vt:variant>
      <vt:variant>
        <vt:lpstr>Tema</vt:lpstr>
      </vt:variant>
      <vt:variant>
        <vt:i4>1</vt:i4>
      </vt:variant>
      <vt:variant>
        <vt:lpstr>Slayt Başlıkları</vt:lpstr>
      </vt:variant>
      <vt:variant>
        <vt:i4>132</vt:i4>
      </vt:variant>
    </vt:vector>
  </HeadingPairs>
  <TitlesOfParts>
    <vt:vector size="139" baseType="lpstr">
      <vt:lpstr>Arial</vt:lpstr>
      <vt:lpstr>Arial Black</vt:lpstr>
      <vt:lpstr>Calibri</vt:lpstr>
      <vt:lpstr>Times New Roman</vt:lpstr>
      <vt:lpstr>Trebuchet MS</vt:lpstr>
      <vt:lpstr>Wingdings</vt:lpstr>
      <vt:lpstr>Ofis Teması</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Sunusu</dc:title>
  <dc:creator>YUSUF</dc:creator>
  <cp:lastModifiedBy>TOSHIBA</cp:lastModifiedBy>
  <cp:revision>1278</cp:revision>
  <dcterms:created xsi:type="dcterms:W3CDTF">2017-03-19T18:00:37Z</dcterms:created>
  <dcterms:modified xsi:type="dcterms:W3CDTF">2019-05-14T15:11:52Z</dcterms:modified>
</cp:coreProperties>
</file>