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49"/>
  </p:handoutMasterIdLst>
  <p:sldIdLst>
    <p:sldId id="292" r:id="rId2"/>
    <p:sldId id="281" r:id="rId3"/>
    <p:sldId id="280" r:id="rId4"/>
    <p:sldId id="268" r:id="rId5"/>
    <p:sldId id="272" r:id="rId6"/>
    <p:sldId id="282" r:id="rId7"/>
    <p:sldId id="284" r:id="rId8"/>
    <p:sldId id="299" r:id="rId9"/>
    <p:sldId id="278" r:id="rId10"/>
    <p:sldId id="279" r:id="rId11"/>
    <p:sldId id="313" r:id="rId12"/>
    <p:sldId id="277" r:id="rId13"/>
    <p:sldId id="285" r:id="rId14"/>
    <p:sldId id="300" r:id="rId15"/>
    <p:sldId id="317" r:id="rId16"/>
    <p:sldId id="318" r:id="rId17"/>
    <p:sldId id="259" r:id="rId18"/>
    <p:sldId id="260" r:id="rId19"/>
    <p:sldId id="301" r:id="rId20"/>
    <p:sldId id="286" r:id="rId21"/>
    <p:sldId id="257" r:id="rId22"/>
    <p:sldId id="287" r:id="rId23"/>
    <p:sldId id="289" r:id="rId24"/>
    <p:sldId id="312" r:id="rId25"/>
    <p:sldId id="264" r:id="rId26"/>
    <p:sldId id="265" r:id="rId27"/>
    <p:sldId id="266" r:id="rId28"/>
    <p:sldId id="295" r:id="rId29"/>
    <p:sldId id="291" r:id="rId30"/>
    <p:sldId id="290" r:id="rId31"/>
    <p:sldId id="309" r:id="rId32"/>
    <p:sldId id="310" r:id="rId33"/>
    <p:sldId id="263" r:id="rId34"/>
    <p:sldId id="297" r:id="rId35"/>
    <p:sldId id="298" r:id="rId36"/>
    <p:sldId id="314" r:id="rId37"/>
    <p:sldId id="304" r:id="rId38"/>
    <p:sldId id="296" r:id="rId39"/>
    <p:sldId id="306" r:id="rId40"/>
    <p:sldId id="305" r:id="rId41"/>
    <p:sldId id="315" r:id="rId42"/>
    <p:sldId id="269" r:id="rId43"/>
    <p:sldId id="316" r:id="rId44"/>
    <p:sldId id="275" r:id="rId45"/>
    <p:sldId id="261" r:id="rId46"/>
    <p:sldId id="262" r:id="rId47"/>
    <p:sldId id="302"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60"/>
  </p:normalViewPr>
  <p:slideViewPr>
    <p:cSldViewPr>
      <p:cViewPr>
        <p:scale>
          <a:sx n="85" d="100"/>
          <a:sy n="85" d="100"/>
        </p:scale>
        <p:origin x="-726"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8A1889-7A08-4B82-A467-56C83186F19F}" type="datetimeFigureOut">
              <a:rPr lang="tr-TR" smtClean="0"/>
              <a:pPr/>
              <a:t>19.10.2017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3B41E6-47A3-45EE-A838-F535F193A6ED}"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C67CE28-F823-4BC1-9AAA-C526CD9D486E}" type="datetimeFigureOut">
              <a:rPr lang="tr-TR" smtClean="0"/>
              <a:pPr/>
              <a:t>19.10.2017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4845B0-1DEA-4091-8C65-C23B0D58892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7CE28-F823-4BC1-9AAA-C526CD9D486E}" type="datetimeFigureOut">
              <a:rPr lang="tr-TR" smtClean="0"/>
              <a:pPr/>
              <a:t>19.10.2017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845B0-1DEA-4091-8C65-C23B0D58892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mo.org.tr/genel/bizden_detay.php?kod=112039&amp;tipi=2&amp;su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uik.gov.tr/PreHaberBultenleri.do?id=2458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unfccc.int/resource/docs/2017/sbi/eng/1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frontnews.eu/news/en/9364/European-Union-adopted-new-standards-for-thermal-energy" TargetMode="External"/><Relationship Id="rId2" Type="http://schemas.openxmlformats.org/officeDocument/2006/relationships/hyperlink" Target="http://ec.europa.eu/transparency/regcomitology/index.cfm?do=search.documentdetail&amp;Dos_ID=14177&amp;ds_id=50159&amp;version=1&amp;page=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who.int/mediacentre/factsheets/fs313/e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rgun.net/haber-detay/havasi-en-temiz-ve-havasi-en-kirli-kentler-aciklandi-154818.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eias.gov.tr/sites/default/files/2017-06/TEIAS_Sekt%C3%B6r_Raporu_201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esim1.jpg"/>
          <p:cNvPicPr>
            <a:picLocks noChangeAspect="1"/>
          </p:cNvPicPr>
          <p:nvPr/>
        </p:nvPicPr>
        <p:blipFill>
          <a:blip r:embed="rId2"/>
          <a:stretch>
            <a:fillRect/>
          </a:stretch>
        </p:blipFill>
        <p:spPr>
          <a:xfrm>
            <a:off x="1136904" y="755904"/>
            <a:ext cx="6870192" cy="5346192"/>
          </a:xfrm>
          <a:prstGeom prst="rect">
            <a:avLst/>
          </a:prstGeom>
        </p:spPr>
      </p:pic>
      <p:sp>
        <p:nvSpPr>
          <p:cNvPr id="4" name="3 Başlık"/>
          <p:cNvSpPr>
            <a:spLocks noGrp="1"/>
          </p:cNvSpPr>
          <p:nvPr>
            <p:ph type="ctrTitle"/>
          </p:nvPr>
        </p:nvSpPr>
        <p:spPr>
          <a:xfrm>
            <a:off x="685800" y="1285861"/>
            <a:ext cx="7772400" cy="2071702"/>
          </a:xfrm>
        </p:spPr>
        <p:txBody>
          <a:bodyPr>
            <a:normAutofit/>
          </a:bodyPr>
          <a:lstStyle/>
          <a:p>
            <a:r>
              <a:rPr lang="tr-TR" b="1" dirty="0" smtClean="0">
                <a:solidFill>
                  <a:schemeClr val="bg2"/>
                </a:solidFill>
              </a:rPr>
              <a:t>TÜRKİYE’DE TERMİK SANTRALLAR VE ZONGULDAK</a:t>
            </a:r>
            <a:endParaRPr lang="tr-TR" b="1" dirty="0">
              <a:solidFill>
                <a:schemeClr val="bg2"/>
              </a:solidFill>
            </a:endParaRPr>
          </a:p>
        </p:txBody>
      </p:sp>
      <p:sp>
        <p:nvSpPr>
          <p:cNvPr id="5" name="4 Alt Başlık"/>
          <p:cNvSpPr>
            <a:spLocks noGrp="1"/>
          </p:cNvSpPr>
          <p:nvPr>
            <p:ph type="subTitle" idx="1"/>
          </p:nvPr>
        </p:nvSpPr>
        <p:spPr>
          <a:xfrm>
            <a:off x="1371600" y="3357562"/>
            <a:ext cx="6400800" cy="2281238"/>
          </a:xfrm>
        </p:spPr>
        <p:txBody>
          <a:bodyPr>
            <a:normAutofit/>
          </a:bodyPr>
          <a:lstStyle/>
          <a:p>
            <a:r>
              <a:rPr lang="tr-TR" b="1" dirty="0" err="1" smtClean="0">
                <a:solidFill>
                  <a:schemeClr val="bg1"/>
                </a:solidFill>
              </a:rPr>
              <a:t>Makina</a:t>
            </a:r>
            <a:r>
              <a:rPr lang="tr-TR" b="1" dirty="0" smtClean="0">
                <a:solidFill>
                  <a:schemeClr val="bg1"/>
                </a:solidFill>
              </a:rPr>
              <a:t> Mühendisleri Odası</a:t>
            </a:r>
          </a:p>
          <a:p>
            <a:r>
              <a:rPr lang="tr-TR" b="1" dirty="0" smtClean="0">
                <a:solidFill>
                  <a:schemeClr val="bg1"/>
                </a:solidFill>
              </a:rPr>
              <a:t>Zonguldak Şubesi </a:t>
            </a:r>
          </a:p>
          <a:p>
            <a:r>
              <a:rPr lang="tr-TR" sz="2000" b="1" dirty="0" smtClean="0">
                <a:solidFill>
                  <a:schemeClr val="bg1"/>
                </a:solidFill>
              </a:rPr>
              <a:t>21 Ekim 2017 </a:t>
            </a:r>
          </a:p>
          <a:p>
            <a:r>
              <a:rPr lang="tr-TR" sz="2400" b="1" dirty="0" smtClean="0">
                <a:solidFill>
                  <a:schemeClr val="bg1"/>
                </a:solidFill>
              </a:rPr>
              <a:t>Nilgün Ercan </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b="1" dirty="0" smtClean="0"/>
              <a:t>2017-2026 yılları brüt elektrik tüketim tahmini </a:t>
            </a:r>
            <a:r>
              <a:rPr lang="tr-TR" sz="3100" b="1" dirty="0" smtClean="0"/>
              <a:t>(</a:t>
            </a:r>
            <a:r>
              <a:rPr lang="tr-TR" sz="3100" b="1" dirty="0" err="1" smtClean="0"/>
              <a:t>GWh</a:t>
            </a:r>
            <a:r>
              <a:rPr lang="tr-TR" sz="3100" b="1" dirty="0" smtClean="0"/>
              <a:t>) </a:t>
            </a:r>
            <a:endParaRPr lang="tr-TR" sz="3100" b="1" dirty="0"/>
          </a:p>
        </p:txBody>
      </p:sp>
      <p:pic>
        <p:nvPicPr>
          <p:cNvPr id="2050" name="Picture 2"/>
          <p:cNvPicPr>
            <a:picLocks noGrp="1" noChangeAspect="1" noChangeArrowheads="1"/>
          </p:cNvPicPr>
          <p:nvPr>
            <p:ph idx="1"/>
          </p:nvPr>
        </p:nvPicPr>
        <p:blipFill>
          <a:blip r:embed="rId2"/>
          <a:srcRect/>
          <a:stretch>
            <a:fillRect/>
          </a:stretch>
        </p:blipFill>
        <p:spPr bwMode="auto">
          <a:xfrm>
            <a:off x="500034" y="1643050"/>
            <a:ext cx="8072494" cy="428628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b="1" dirty="0" err="1" smtClean="0"/>
              <a:t>ETKB’nın</a:t>
            </a:r>
            <a:r>
              <a:rPr lang="tr-TR" sz="2800" b="1" dirty="0" smtClean="0"/>
              <a:t> rakamları daha yüksek artış oranları veriyor??</a:t>
            </a:r>
            <a:br>
              <a:rPr lang="tr-TR" sz="2800" b="1" dirty="0" smtClean="0"/>
            </a:br>
            <a:r>
              <a:rPr lang="tr-TR" sz="1200" dirty="0" smtClean="0"/>
              <a:t>http://www.enerji.gov.tr/File/?</a:t>
            </a:r>
            <a:r>
              <a:rPr lang="tr-TR" sz="1200" dirty="0" err="1" smtClean="0"/>
              <a:t>path</a:t>
            </a:r>
            <a:r>
              <a:rPr lang="tr-TR" sz="1200" dirty="0" smtClean="0"/>
              <a:t>=ROOT%2F1%2FDocuments%2FE%C4%B0GM%20Ana%20Rapor%2FT%C3%</a:t>
            </a:r>
            <a:r>
              <a:rPr lang="tr-TR" sz="1200" dirty="0" err="1" smtClean="0"/>
              <a:t>BCrkiye</a:t>
            </a:r>
            <a:r>
              <a:rPr lang="tr-TR" sz="1200" dirty="0" smtClean="0"/>
              <a:t>%20Elektrik%20Enerjisi%20Talep%20Projeksiyonu%20Raporu.</a:t>
            </a:r>
            <a:r>
              <a:rPr lang="tr-TR" sz="1200" dirty="0" err="1" smtClean="0"/>
              <a:t>pdf</a:t>
            </a:r>
            <a:endParaRPr lang="tr-TR" sz="1200" dirty="0"/>
          </a:p>
        </p:txBody>
      </p:sp>
      <p:pic>
        <p:nvPicPr>
          <p:cNvPr id="1026" name="Picture 2"/>
          <p:cNvPicPr>
            <a:picLocks noGrp="1" noChangeAspect="1" noChangeArrowheads="1"/>
          </p:cNvPicPr>
          <p:nvPr>
            <p:ph idx="1"/>
          </p:nvPr>
        </p:nvPicPr>
        <p:blipFill>
          <a:blip r:embed="rId2"/>
          <a:srcRect/>
          <a:stretch>
            <a:fillRect/>
          </a:stretch>
        </p:blipFill>
        <p:spPr bwMode="auto">
          <a:xfrm>
            <a:off x="911067" y="1600200"/>
            <a:ext cx="7321865"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1143000"/>
          </a:xfrm>
        </p:spPr>
        <p:txBody>
          <a:bodyPr>
            <a:noAutofit/>
          </a:bodyPr>
          <a:lstStyle/>
          <a:p>
            <a:r>
              <a:rPr lang="tr-TR" sz="2800" b="1" dirty="0" smtClean="0"/>
              <a:t>Dikkate alınması gereken önemli bir mesele: Dış borç içinde özel sektörün payı artıyor</a:t>
            </a:r>
            <a:endParaRPr lang="tr-TR" sz="2800" b="1" dirty="0"/>
          </a:p>
        </p:txBody>
      </p:sp>
      <p:sp>
        <p:nvSpPr>
          <p:cNvPr id="3" name="2 İçerik Yer Tutucusu"/>
          <p:cNvSpPr>
            <a:spLocks noGrp="1"/>
          </p:cNvSpPr>
          <p:nvPr>
            <p:ph idx="1"/>
          </p:nvPr>
        </p:nvSpPr>
        <p:spPr/>
        <p:txBody>
          <a:bodyPr>
            <a:normAutofit lnSpcReduction="10000"/>
          </a:bodyPr>
          <a:lstStyle/>
          <a:p>
            <a:pPr>
              <a:buNone/>
            </a:pPr>
            <a:r>
              <a:rPr lang="tr-TR" dirty="0" smtClean="0"/>
              <a:t>   “</a:t>
            </a:r>
            <a:r>
              <a:rPr lang="tr-TR" sz="3000" i="1" dirty="0" smtClean="0"/>
              <a:t>2002 sonunda 2017'nin mart ayı sonuna kadar olan dönemde toplam dış borç yüzde 218 oranında arttı. Artışı bu düzeye çok büyük ölçüde özel sektörün borcu taşıdı.</a:t>
            </a:r>
          </a:p>
          <a:p>
            <a:pPr>
              <a:buNone/>
            </a:pPr>
            <a:r>
              <a:rPr lang="tr-TR" sz="3000" i="1" dirty="0" smtClean="0"/>
              <a:t>    Söz konusu dönemler itibariyle özel sektörün borcu tam yüzde 570 oranında artış gösterdi. Kamu sektörünün borcunda yüzde 90 artış olurken, Merkez Bankası'nın dış borcu yüzde 96 oranında geriledi ve neredeyse sıfırlandı.”</a:t>
            </a:r>
          </a:p>
          <a:p>
            <a:r>
              <a:rPr lang="tr-TR" sz="1800" dirty="0" smtClean="0"/>
              <a:t>Kaynak: </a:t>
            </a:r>
            <a:r>
              <a:rPr lang="tr-TR" sz="1800" dirty="0" err="1" smtClean="0"/>
              <a:t>Alaattin</a:t>
            </a:r>
            <a:r>
              <a:rPr lang="tr-TR" sz="1800" dirty="0" smtClean="0"/>
              <a:t> </a:t>
            </a:r>
            <a:r>
              <a:rPr lang="tr-TR" sz="1800" dirty="0" err="1" smtClean="0"/>
              <a:t>Aktaş</a:t>
            </a:r>
            <a:r>
              <a:rPr lang="tr-TR" sz="1800" dirty="0" smtClean="0"/>
              <a:t>, 12 Temmuz 2017, Dünya gazetesi</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normAutofit fontScale="90000"/>
          </a:bodyPr>
          <a:lstStyle/>
          <a:p>
            <a:r>
              <a:rPr lang="tr-TR" sz="4000" dirty="0" smtClean="0"/>
              <a:t/>
            </a:r>
            <a:br>
              <a:rPr lang="tr-TR" sz="4000" dirty="0" smtClean="0"/>
            </a:br>
            <a:r>
              <a:rPr lang="tr-TR" sz="3100" b="1" dirty="0" smtClean="0"/>
              <a:t>Elektrik üretim tesislerinin yatırımında kamudan özel sektöre geçerken sektörün yönetiminde SORUN olduğu görülüyor ! </a:t>
            </a:r>
            <a:r>
              <a:rPr lang="tr-TR" b="1" dirty="0" smtClean="0"/>
              <a:t/>
            </a:r>
            <a:br>
              <a:rPr lang="tr-TR" b="1" dirty="0" smtClean="0"/>
            </a:br>
            <a:endParaRPr lang="tr-TR" b="1" dirty="0"/>
          </a:p>
        </p:txBody>
      </p:sp>
      <p:sp>
        <p:nvSpPr>
          <p:cNvPr id="3" name="2 İçerik Yer Tutucusu"/>
          <p:cNvSpPr>
            <a:spLocks noGrp="1"/>
          </p:cNvSpPr>
          <p:nvPr>
            <p:ph idx="1"/>
          </p:nvPr>
        </p:nvSpPr>
        <p:spPr/>
        <p:txBody>
          <a:bodyPr>
            <a:normAutofit/>
          </a:bodyPr>
          <a:lstStyle/>
          <a:p>
            <a:endParaRPr lang="tr-TR" dirty="0" smtClean="0"/>
          </a:p>
          <a:p>
            <a:r>
              <a:rPr lang="tr-TR" dirty="0" smtClean="0"/>
              <a:t>Türkiye’de elektrik üretim tesislerinin kurulu gücü ile elektrik üretimi (</a:t>
            </a:r>
            <a:r>
              <a:rPr lang="tr-TR" i="1" dirty="0" smtClean="0"/>
              <a:t>bir diğer deyişle talep)</a:t>
            </a:r>
            <a:r>
              <a:rPr lang="tr-TR" dirty="0" smtClean="0"/>
              <a:t> arasındaki uyumsuzluğun yanı sıra, ETKB kamudan özel sektöre geçiş sürecinde özellikle teknik denetim açısından yeni düzenlemeler yapma ihtiyacı duymaya başlamıştır.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142852"/>
            <a:ext cx="8229600" cy="1500190"/>
          </a:xfrm>
        </p:spPr>
        <p:txBody>
          <a:bodyPr>
            <a:noAutofit/>
          </a:bodyPr>
          <a:lstStyle/>
          <a:p>
            <a:r>
              <a:rPr lang="tr-TR" sz="2800" b="1" dirty="0" smtClean="0"/>
              <a:t>Elektrik </a:t>
            </a:r>
            <a:r>
              <a:rPr lang="tr-TR" sz="2800" b="1" dirty="0" err="1" smtClean="0"/>
              <a:t>santrallarının</a:t>
            </a:r>
            <a:r>
              <a:rPr lang="tr-TR" sz="2800" b="1" dirty="0" smtClean="0"/>
              <a:t> yapımı uzun süre ve ağırlıkla yoğun mühendislik hizmetleri gerektiren kompleks bir süreçtir</a:t>
            </a:r>
            <a:endParaRPr lang="tr-TR" sz="2800" b="1" dirty="0"/>
          </a:p>
        </p:txBody>
      </p:sp>
      <p:sp>
        <p:nvSpPr>
          <p:cNvPr id="3" name="2 İçerik Yer Tutucusu"/>
          <p:cNvSpPr>
            <a:spLocks noGrp="1"/>
          </p:cNvSpPr>
          <p:nvPr>
            <p:ph idx="1"/>
          </p:nvPr>
        </p:nvSpPr>
        <p:spPr/>
        <p:txBody>
          <a:bodyPr>
            <a:normAutofit fontScale="62500" lnSpcReduction="20000"/>
          </a:bodyPr>
          <a:lstStyle/>
          <a:p>
            <a:r>
              <a:rPr lang="tr-TR" b="1" dirty="0" smtClean="0"/>
              <a:t>Santral projelerinin aşamaları </a:t>
            </a:r>
          </a:p>
          <a:p>
            <a:r>
              <a:rPr lang="tr-TR" dirty="0" smtClean="0"/>
              <a:t>Santralın fizibilite çalışmaları, projenin geliştirilmesi,  enerji kaynağının durumu, tesis kapasitesinin ve teknolojisinin analizi ve belirlenmesi,  sahanın değerlendirilmesi, çevresel etkileri, izinler ve onayların alınması, </a:t>
            </a:r>
          </a:p>
          <a:p>
            <a:r>
              <a:rPr lang="tr-TR" dirty="0" smtClean="0"/>
              <a:t>Projenin planlanması, kavramsal tasarımın ve teknik parametrelerinin belirlenmesi, ihale yöntemi, ihale dokümanlarının hazırlanması, gerekirse ön yeterlilik kriterlerinin oluşturulması,  tekliflerin alınması ve değerlendirilmesi, sözleşmelerin tamamlanması, </a:t>
            </a:r>
          </a:p>
          <a:p>
            <a:r>
              <a:rPr lang="tr-TR" dirty="0" smtClean="0"/>
              <a:t>Sözleşmenin yürürlüğe girmesi ve yürütülmesi, yüklenicilerin detay tasarımı geliştirmesi, tasarımın incelenmesi ve onayların verilmesi, alt yüklenicilerin onaylanması, </a:t>
            </a:r>
          </a:p>
          <a:p>
            <a:r>
              <a:rPr lang="tr-TR" dirty="0" smtClean="0"/>
              <a:t>Sahada çalışmaların kontrol edilmesi, yüklenicilerin yapım ve devreye alma çalışmalarını yürütmesi, devreye alma çalışmaları, işletme personelinin eğitimi, tamamlanmış tesisin tasarıma ve sözleşmelere uygunluğunu kontrol için kabul testleri </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Büyük projelerde görülen aksaklıklar</a:t>
            </a:r>
            <a:endParaRPr lang="tr-TR" dirty="0"/>
          </a:p>
        </p:txBody>
      </p:sp>
      <p:sp>
        <p:nvSpPr>
          <p:cNvPr id="3" name="2 İçerik Yer Tutucusu"/>
          <p:cNvSpPr>
            <a:spLocks noGrp="1"/>
          </p:cNvSpPr>
          <p:nvPr>
            <p:ph idx="1"/>
          </p:nvPr>
        </p:nvSpPr>
        <p:spPr/>
        <p:txBody>
          <a:bodyPr>
            <a:normAutofit fontScale="25000" lnSpcReduction="20000"/>
          </a:bodyPr>
          <a:lstStyle/>
          <a:p>
            <a:pPr>
              <a:buNone/>
            </a:pPr>
            <a:r>
              <a:rPr lang="tr-TR" sz="7200" b="1" dirty="0" smtClean="0">
                <a:solidFill>
                  <a:srgbClr val="FF0000"/>
                </a:solidFill>
              </a:rPr>
              <a:t>     Elektrik </a:t>
            </a:r>
            <a:r>
              <a:rPr lang="tr-TR" sz="7200" b="1" dirty="0" err="1" smtClean="0">
                <a:solidFill>
                  <a:srgbClr val="FF0000"/>
                </a:solidFill>
              </a:rPr>
              <a:t>santralları</a:t>
            </a:r>
            <a:r>
              <a:rPr lang="tr-TR" sz="7200" b="1" dirty="0" smtClean="0">
                <a:solidFill>
                  <a:srgbClr val="FF0000"/>
                </a:solidFill>
              </a:rPr>
              <a:t> gibi büyük projelerin planlama ve işin yürütülmesi safhalarında yaşanan genel sorunlar şöyle sıralanabilir: </a:t>
            </a:r>
          </a:p>
          <a:p>
            <a:pPr>
              <a:buNone/>
            </a:pPr>
            <a:endParaRPr lang="tr-TR" sz="3600" dirty="0" smtClean="0">
              <a:solidFill>
                <a:srgbClr val="FF0000"/>
              </a:solidFill>
            </a:endParaRPr>
          </a:p>
          <a:p>
            <a:pPr>
              <a:buNone/>
            </a:pPr>
            <a:r>
              <a:rPr lang="tr-TR" sz="3600" b="1" dirty="0" smtClean="0"/>
              <a:t> </a:t>
            </a:r>
            <a:r>
              <a:rPr lang="tr-TR" sz="7200" b="1" dirty="0" smtClean="0"/>
              <a:t>•Maliyet ve zaman açısından gerçekçi olmayan planlama</a:t>
            </a:r>
          </a:p>
          <a:p>
            <a:pPr>
              <a:buNone/>
            </a:pPr>
            <a:endParaRPr lang="tr-TR" sz="7200" b="1" dirty="0" smtClean="0"/>
          </a:p>
          <a:p>
            <a:pPr>
              <a:buNone/>
            </a:pPr>
            <a:r>
              <a:rPr lang="tr-TR" sz="7200" b="1" dirty="0" smtClean="0"/>
              <a:t>•Projenin kompleksliğinin eksik öngörülmesi </a:t>
            </a:r>
          </a:p>
          <a:p>
            <a:pPr>
              <a:buNone/>
            </a:pPr>
            <a:r>
              <a:rPr lang="tr-TR" sz="7200" b="1" dirty="0" smtClean="0"/>
              <a:t>  </a:t>
            </a:r>
            <a:r>
              <a:rPr lang="tr-TR" sz="7200" dirty="0" smtClean="0"/>
              <a:t>(bu türden bir kompleks işi yönetmek için gerekli olan yeterlilik düzeyinin kavranmasında eksiklik)</a:t>
            </a:r>
          </a:p>
          <a:p>
            <a:pPr>
              <a:buNone/>
            </a:pPr>
            <a:endParaRPr lang="tr-TR" sz="7200" b="1" dirty="0" smtClean="0"/>
          </a:p>
          <a:p>
            <a:pPr>
              <a:buNone/>
            </a:pPr>
            <a:r>
              <a:rPr lang="tr-TR" sz="7200" b="1" dirty="0" smtClean="0"/>
              <a:t>•Boyut ve malzeme gereksinimlerinin eksik tahmin edilmesi </a:t>
            </a:r>
          </a:p>
          <a:p>
            <a:pPr>
              <a:buNone/>
            </a:pPr>
            <a:r>
              <a:rPr lang="tr-TR" sz="7200" dirty="0" smtClean="0"/>
              <a:t>     (bu büyüklükteki kaynakları temin etmek ve yönetmek konusuna yüzeysel yaklaşım)</a:t>
            </a:r>
          </a:p>
          <a:p>
            <a:pPr>
              <a:buNone/>
            </a:pPr>
            <a:endParaRPr lang="tr-TR" sz="7200" b="1" dirty="0" smtClean="0"/>
          </a:p>
          <a:p>
            <a:pPr>
              <a:buNone/>
            </a:pPr>
            <a:r>
              <a:rPr lang="tr-TR" sz="7200" b="1" dirty="0" smtClean="0"/>
              <a:t>• Risklerin eksik değerlendirilmesi </a:t>
            </a:r>
            <a:r>
              <a:rPr lang="tr-TR" sz="7200" dirty="0" smtClean="0"/>
              <a:t>( Teknik, işletmeye ilişkin ve ticari riskler için düşük fonlar) </a:t>
            </a:r>
          </a:p>
          <a:p>
            <a:pPr>
              <a:buNone/>
            </a:pPr>
            <a:endParaRPr lang="tr-TR" sz="7200" b="1" dirty="0" smtClean="0"/>
          </a:p>
          <a:p>
            <a:pPr>
              <a:buNone/>
            </a:pPr>
            <a:r>
              <a:rPr lang="tr-TR" sz="7200" b="1" dirty="0" smtClean="0"/>
              <a:t>•Uzun vadeli planlama yapmanın zorluğu</a:t>
            </a:r>
          </a:p>
          <a:p>
            <a:pPr>
              <a:buNone/>
            </a:pPr>
            <a:endParaRPr lang="tr-TR" sz="7200" b="1" dirty="0" smtClean="0"/>
          </a:p>
          <a:p>
            <a:pPr>
              <a:buNone/>
            </a:pPr>
            <a:endParaRPr lang="tr-TR" sz="2400" dirty="0" smtClean="0"/>
          </a:p>
          <a:p>
            <a:pPr>
              <a:buNone/>
            </a:pP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Büyük projelerde görülen aksaklıklar (2)</a:t>
            </a:r>
            <a:endParaRPr lang="tr-TR" sz="2400" b="1" dirty="0"/>
          </a:p>
        </p:txBody>
      </p:sp>
      <p:sp>
        <p:nvSpPr>
          <p:cNvPr id="3" name="2 İçerik Yer Tutucusu"/>
          <p:cNvSpPr>
            <a:spLocks noGrp="1"/>
          </p:cNvSpPr>
          <p:nvPr>
            <p:ph idx="1"/>
          </p:nvPr>
        </p:nvSpPr>
        <p:spPr>
          <a:xfrm>
            <a:off x="357158" y="1571612"/>
            <a:ext cx="8229600" cy="4525963"/>
          </a:xfrm>
        </p:spPr>
        <p:txBody>
          <a:bodyPr>
            <a:normAutofit fontScale="62500" lnSpcReduction="20000"/>
          </a:bodyPr>
          <a:lstStyle/>
          <a:p>
            <a:pPr>
              <a:buNone/>
            </a:pPr>
            <a:endParaRPr lang="tr-TR" b="1" dirty="0" smtClean="0"/>
          </a:p>
          <a:p>
            <a:pPr>
              <a:buNone/>
            </a:pPr>
            <a:r>
              <a:rPr lang="tr-TR" sz="2800" b="1" dirty="0" smtClean="0"/>
              <a:t>• Özellikle yenilikçi tasarımlarda yetersiz tasarım sorunu,</a:t>
            </a:r>
          </a:p>
          <a:p>
            <a:pPr>
              <a:buNone/>
            </a:pPr>
            <a:endParaRPr lang="tr-TR" sz="2800" b="1" dirty="0" smtClean="0"/>
          </a:p>
          <a:p>
            <a:pPr>
              <a:buNone/>
            </a:pPr>
            <a:r>
              <a:rPr lang="tr-TR" sz="2800" dirty="0" smtClean="0"/>
              <a:t>•  Resmi prosedürler ve düzenlemeler, çevre ve diğer </a:t>
            </a:r>
            <a:r>
              <a:rPr lang="tr-TR" sz="2800" b="1" dirty="0" smtClean="0"/>
              <a:t>izin ve onaylarla ilgili faktörlerin etkisi</a:t>
            </a:r>
          </a:p>
          <a:p>
            <a:pPr>
              <a:buNone/>
            </a:pPr>
            <a:endParaRPr lang="tr-TR" sz="2800" b="1" dirty="0" smtClean="0"/>
          </a:p>
          <a:p>
            <a:pPr>
              <a:buNone/>
            </a:pPr>
            <a:r>
              <a:rPr lang="tr-TR" sz="2800" dirty="0" smtClean="0"/>
              <a:t> • Uygun olmayan planlama, işin yürütülmesi safhasına ait gereksinimlerin eksik olması ve tam olmayan tasarım dokümanları nedeniyle yapılan değişiklikler ve yanlışlar</a:t>
            </a:r>
          </a:p>
          <a:p>
            <a:pPr>
              <a:buNone/>
            </a:pPr>
            <a:endParaRPr lang="tr-TR" sz="2800" dirty="0" smtClean="0"/>
          </a:p>
          <a:p>
            <a:pPr>
              <a:buNone/>
            </a:pPr>
            <a:r>
              <a:rPr lang="tr-TR" sz="2800" dirty="0" smtClean="0"/>
              <a:t>• Üretkenlik kaybına neden olan </a:t>
            </a:r>
            <a:r>
              <a:rPr lang="tr-TR" sz="2800" b="1" dirty="0" smtClean="0"/>
              <a:t>zayıf proje kültürü</a:t>
            </a:r>
          </a:p>
          <a:p>
            <a:pPr>
              <a:buNone/>
            </a:pPr>
            <a:endParaRPr lang="tr-TR" sz="2800" b="1" dirty="0" smtClean="0"/>
          </a:p>
          <a:p>
            <a:pPr>
              <a:buNone/>
            </a:pPr>
            <a:r>
              <a:rPr lang="tr-TR" sz="2800" dirty="0" smtClean="0"/>
              <a:t>• </a:t>
            </a:r>
            <a:r>
              <a:rPr lang="tr-TR" sz="2800" b="1" dirty="0" smtClean="0"/>
              <a:t>Projenin boyutu ve kompleksliği karşısında yetersiz kalan, eksik proje organizasyonu</a:t>
            </a:r>
          </a:p>
          <a:p>
            <a:pPr>
              <a:buNone/>
            </a:pPr>
            <a:endParaRPr lang="tr-TR" sz="2800" b="1" dirty="0" smtClean="0"/>
          </a:p>
          <a:p>
            <a:pPr>
              <a:buNone/>
            </a:pPr>
            <a:r>
              <a:rPr lang="tr-TR" sz="2800" dirty="0" smtClean="0"/>
              <a:t>• </a:t>
            </a:r>
            <a:r>
              <a:rPr lang="tr-TR" sz="2800" b="1" dirty="0" smtClean="0"/>
              <a:t>Zayıf ekip çalışması ve yetersiz iletişim</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ETKB özel sektör yatırımlarını teknik açıdan kontrol altına almaya çalışıyor:</a:t>
            </a:r>
            <a:endParaRPr lang="tr-TR" sz="3200" dirty="0"/>
          </a:p>
        </p:txBody>
      </p:sp>
      <p:sp>
        <p:nvSpPr>
          <p:cNvPr id="3" name="2 İçerik Yer Tutucusu"/>
          <p:cNvSpPr>
            <a:spLocks noGrp="1"/>
          </p:cNvSpPr>
          <p:nvPr>
            <p:ph idx="1"/>
          </p:nvPr>
        </p:nvSpPr>
        <p:spPr/>
        <p:txBody>
          <a:bodyPr>
            <a:normAutofit fontScale="62500" lnSpcReduction="20000"/>
          </a:bodyPr>
          <a:lstStyle/>
          <a:p>
            <a:r>
              <a:rPr lang="tr-TR" b="1" dirty="0" smtClean="0"/>
              <a:t>Elektrik Tesisleri Proje Yönetmeliği (</a:t>
            </a:r>
            <a:r>
              <a:rPr lang="tr-TR" dirty="0" smtClean="0"/>
              <a:t>ETPY) ETKB tarafından 30 Aralık 2014 tarihli, 29221 sayılı Resmi Gazete (Mükerrer)’de yayımlanmıştır. ETKB, 7 Kasım 2015 tarihli Resmi Gazete’de bu Yönetmeliğin ekinde yer alan “EK-2.A Elektrik Üretim Tesisi Proje Kapsamı”nı değiştirmiştir.</a:t>
            </a:r>
          </a:p>
          <a:p>
            <a:endParaRPr lang="tr-TR" dirty="0" smtClean="0"/>
          </a:p>
          <a:p>
            <a:r>
              <a:rPr lang="tr-TR" dirty="0" smtClean="0"/>
              <a:t>Bu </a:t>
            </a:r>
            <a:r>
              <a:rPr lang="tr-TR" dirty="0" err="1" smtClean="0"/>
              <a:t>Yönetmelik’te</a:t>
            </a:r>
            <a:r>
              <a:rPr lang="tr-TR" dirty="0" smtClean="0"/>
              <a:t>, ön lisans, ön proje, proje onay birimi (POB), proje uzmanlık sertifikası (PUS) gibi tanımlamalar yer almaktadır.</a:t>
            </a:r>
          </a:p>
          <a:p>
            <a:endParaRPr lang="tr-TR" dirty="0" smtClean="0"/>
          </a:p>
          <a:p>
            <a:r>
              <a:rPr lang="tr-TR" dirty="0" smtClean="0"/>
              <a:t> ETKB’nın26.07.2016 (daha sonra 29.12.2016 tarihli) Elektrik Tesislerinin Proje Onay ve Kabul Yetkilendirmeleri ile ilgili duyurusunda, kamu kuruluşu olan EÜAŞ tarafından yapılan elektrik üretim tesislerinin proje onay, kabul ve tutanak onay işlemlerinin yine aynı kurum tarafından yapılması haricinde, lisanslı termik </a:t>
            </a:r>
            <a:r>
              <a:rPr lang="tr-TR" dirty="0" err="1" smtClean="0"/>
              <a:t>santrallar</a:t>
            </a:r>
            <a:r>
              <a:rPr lang="tr-TR" dirty="0" smtClean="0"/>
              <a:t> için yetkilendirilen herhangi bir kuruluş bulunmadığı görülmektedir.  </a:t>
            </a:r>
          </a:p>
          <a:p>
            <a:pPr>
              <a:buNone/>
            </a:pP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3200" b="1" dirty="0" smtClean="0">
                <a:solidFill>
                  <a:srgbClr val="0070C0"/>
                </a:solidFill>
              </a:rPr>
              <a:t>Elektrik Üretim Tesisleri Kabul Yönetmeliği</a:t>
            </a:r>
            <a:endParaRPr lang="tr-TR" sz="3200" b="1" dirty="0">
              <a:solidFill>
                <a:srgbClr val="0070C0"/>
              </a:solidFill>
            </a:endParaRPr>
          </a:p>
        </p:txBody>
      </p:sp>
      <p:sp>
        <p:nvSpPr>
          <p:cNvPr id="3" name="2 İçerik Yer Tutucusu"/>
          <p:cNvSpPr>
            <a:spLocks noGrp="1"/>
          </p:cNvSpPr>
          <p:nvPr>
            <p:ph idx="1"/>
          </p:nvPr>
        </p:nvSpPr>
        <p:spPr>
          <a:xfrm>
            <a:off x="457200" y="1071546"/>
            <a:ext cx="8229600" cy="5054617"/>
          </a:xfrm>
        </p:spPr>
        <p:txBody>
          <a:bodyPr>
            <a:normAutofit fontScale="25000" lnSpcReduction="20000"/>
          </a:bodyPr>
          <a:lstStyle/>
          <a:p>
            <a:endParaRPr lang="tr-TR" sz="4000" dirty="0" smtClean="0"/>
          </a:p>
          <a:p>
            <a:r>
              <a:rPr lang="tr-TR" sz="5600" dirty="0" smtClean="0"/>
              <a:t>ETKB tarafından, tesisin senkronizasyonu ve kabul sürecine ilişkin olarak 6 Kasım 2015 tarih ve 29524 sayılı Resmi Gazete’de </a:t>
            </a:r>
            <a:r>
              <a:rPr lang="tr-TR" sz="5600" b="1" dirty="0" smtClean="0"/>
              <a:t>Elektrik Üretim Tesisleri Kabul Yönetmeliği </a:t>
            </a:r>
            <a:r>
              <a:rPr lang="tr-TR" sz="5600" dirty="0" smtClean="0"/>
              <a:t>yayımlanmıştır. Bu  Yönetmelikte : </a:t>
            </a:r>
          </a:p>
          <a:p>
            <a:endParaRPr lang="tr-TR" sz="5600" dirty="0" smtClean="0"/>
          </a:p>
          <a:p>
            <a:pPr>
              <a:buNone/>
            </a:pPr>
            <a:r>
              <a:rPr lang="tr-TR" sz="5600" b="1" i="1" dirty="0" smtClean="0"/>
              <a:t>       “</a:t>
            </a:r>
            <a:r>
              <a:rPr lang="tr-TR" sz="5600" b="1" i="1" dirty="0" smtClean="0">
                <a:solidFill>
                  <a:srgbClr val="FF0000"/>
                </a:solidFill>
              </a:rPr>
              <a:t>Kontrol Firması(KF): Tesisin yapım sürecinin tamamlanmasını müteakip, saha testlerine nezaret etmek, tesisin onaylı projelerine uygunluğunu kontrol etmek ve bu amaçla gereken test ve uygulamayı yaptırarak sonuçlarını raporlamak ve Güvenilir İşletme Raporunu hazırlamak üzere Bakanlık tarafından yetkilendirilen tüzel kişileri,…” </a:t>
            </a:r>
            <a:r>
              <a:rPr lang="tr-TR" sz="5600" i="1" dirty="0" smtClean="0"/>
              <a:t>olarak tanımlanmaktadır. </a:t>
            </a:r>
          </a:p>
          <a:p>
            <a:endParaRPr lang="tr-TR" sz="5600" b="1" dirty="0" smtClean="0"/>
          </a:p>
          <a:p>
            <a:r>
              <a:rPr lang="tr-TR" sz="5600" dirty="0" smtClean="0"/>
              <a:t>Bakanlık, söz konusu Yönetmeliğin Geçici 1.maddesine dayanarak, bu Yönetmeliğin yayımlanma tarihinden itibaren,önce ilk altı ay, sonrasında ikinci altı ay daha elektrik üretim tesislerinin kabul işlemlerinin, 07.05.1995 tarihli ve 22280 sayılı Resmi Gazete’de yayımlanan eski Elektrik Tesisleri Kabul Yönetmeliği  hükümlerine göre yürütüleceğini duyurmuştur. Bu sürenin bitiminden yaklaşık bir ay sonra, ETKB tarafından 3 Aralık 2016 tarih ve 29907 sayılı Resmi Gazete’de yayımlanan “</a:t>
            </a:r>
            <a:r>
              <a:rPr lang="tr-TR" sz="5600" b="1" dirty="0" smtClean="0"/>
              <a:t>Elektrik Üretim Tesisleri Kabul Yönetmeliği’nde Değişiklik Yapılmasına Dair Yönetmelik</a:t>
            </a:r>
            <a:r>
              <a:rPr lang="tr-TR" sz="5600" dirty="0" smtClean="0"/>
              <a:t>” ile Elektrik Üretim Tesisleri Kabul Yönetmeliği’nin Geçici 1’inci maddesinde yapılan değişiklikle yeniden  elektrik üretim tesislerine ilişkin kabul işlemlerinin 31/3/2017tarihine kadar, eski Elektrik Tesisleri Kabul Yönetmeliği hükümlerine göre yürütülebileceği belirtilmiştir.</a:t>
            </a:r>
          </a:p>
          <a:p>
            <a:endParaRPr lang="tr-TR" sz="5600" dirty="0" smtClean="0"/>
          </a:p>
          <a:p>
            <a:r>
              <a:rPr lang="tr-TR" sz="6400" dirty="0" smtClean="0"/>
              <a:t>ETKB tarafından 14 Nisan 2017 tarih, 30038 sayılı Resmi Gazete’de, bir kez daha “</a:t>
            </a:r>
            <a:r>
              <a:rPr lang="tr-TR" sz="6400" b="1" dirty="0" smtClean="0"/>
              <a:t>Elektrik Üretim Tesisleri Kabul Yönetmeliğinde Değişiklik Yapılmasına Dair Yönetmelik” </a:t>
            </a:r>
            <a:r>
              <a:rPr lang="tr-TR" sz="6400" dirty="0" smtClean="0"/>
              <a:t>yayımlanmış, bu değişiklikle ağırlıklı olarak, kabul sürecinde teknik sorumluluğun yüklendiği </a:t>
            </a:r>
            <a:r>
              <a:rPr lang="tr-TR" sz="6400" b="1" dirty="0" smtClean="0"/>
              <a:t>kontrol firmalarının </a:t>
            </a:r>
            <a:r>
              <a:rPr lang="tr-TR" sz="6400" dirty="0" smtClean="0"/>
              <a:t>uyması gereken şartlar ve yeterliliklerine ilişkin yeni düzenleme yapılmıştır.  Bakanlık tarafından </a:t>
            </a:r>
            <a:r>
              <a:rPr lang="tr-TR" sz="6400" b="1" dirty="0" smtClean="0"/>
              <a:t>Kontrol Firmalarının Yetkilendirilmesine ilişkin Usul ve Esaslar </a:t>
            </a:r>
            <a:r>
              <a:rPr lang="tr-TR" sz="6400" dirty="0" smtClean="0"/>
              <a:t>20 Nisan 2017 tarihinde yayınlanmış, burada özel hukuk tüzel kişileri için Teknik Kılavuz kapsamında akredite olmak için </a:t>
            </a:r>
            <a:r>
              <a:rPr lang="tr-TR" sz="6400" dirty="0" err="1" smtClean="0"/>
              <a:t>TÜRKAK’a</a:t>
            </a:r>
            <a:r>
              <a:rPr lang="tr-TR" sz="6400" dirty="0" smtClean="0"/>
              <a:t> yapılan başvuru tarihinden itibaren, bir yıl içerisinde akreditasyon işlemlerini tamamlayacağını belirten taahhütname şartı getirilmiştir. </a:t>
            </a:r>
            <a:endParaRPr lang="tr-TR" sz="5600" dirty="0" smtClean="0"/>
          </a:p>
          <a:p>
            <a:endParaRPr lang="tr-TR" sz="4000" dirty="0" smtClean="0"/>
          </a:p>
          <a:p>
            <a:pPr>
              <a:buNone/>
            </a:pPr>
            <a:endParaRPr lang="tr-TR" sz="4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2400" dirty="0" smtClean="0"/>
              <a:t>EMO tarafından düzenlemelerin idari yargıya götürülmesi</a:t>
            </a:r>
            <a:endParaRPr lang="tr-TR" sz="2400" dirty="0"/>
          </a:p>
        </p:txBody>
      </p:sp>
      <p:sp>
        <p:nvSpPr>
          <p:cNvPr id="3" name="2 İçerik Yer Tutucusu"/>
          <p:cNvSpPr>
            <a:spLocks noGrp="1"/>
          </p:cNvSpPr>
          <p:nvPr>
            <p:ph idx="1"/>
          </p:nvPr>
        </p:nvSpPr>
        <p:spPr>
          <a:xfrm>
            <a:off x="457200" y="1142984"/>
            <a:ext cx="8229600" cy="4983179"/>
          </a:xfrm>
        </p:spPr>
        <p:txBody>
          <a:bodyPr>
            <a:noAutofit/>
          </a:bodyPr>
          <a:lstStyle/>
          <a:p>
            <a:pPr fontAlgn="base"/>
            <a:r>
              <a:rPr lang="tr-TR" sz="1600" dirty="0" smtClean="0"/>
              <a:t>EMO söz konusu Yönetmelikleri idari yargıya götürmüş, ilk elde Danıştay 10. Dairesinin 17.11.2015 tarihli kararıyla Elektrik Tesisleri Proje Yönetmeliği’nin mühendisler için zorunlu tutulan eğitimler sonucunda Proje Uzmanlık Sertifikası (PUS) almalarını düzenleyen maddeleri ile özel kuruluşlara proje onay ve kabul yetkisi veren maddelerinin yürütmesinin durdurulmasına karar verilmiştir.</a:t>
            </a:r>
          </a:p>
          <a:p>
            <a:r>
              <a:rPr lang="tr-TR" sz="1600" u="sng" dirty="0" smtClean="0">
                <a:hlinkClick r:id="rId2"/>
              </a:rPr>
              <a:t>http://www.</a:t>
            </a:r>
            <a:r>
              <a:rPr lang="tr-TR" sz="1600" u="sng" dirty="0" err="1" smtClean="0">
                <a:hlinkClick r:id="rId2"/>
              </a:rPr>
              <a:t>emo</a:t>
            </a:r>
            <a:r>
              <a:rPr lang="tr-TR" sz="1600" u="sng" dirty="0" smtClean="0">
                <a:hlinkClick r:id="rId2"/>
              </a:rPr>
              <a:t>.</a:t>
            </a:r>
            <a:r>
              <a:rPr lang="tr-TR" sz="1600" u="sng" dirty="0" err="1" smtClean="0">
                <a:hlinkClick r:id="rId2"/>
              </a:rPr>
              <a:t>org.tr</a:t>
            </a:r>
            <a:r>
              <a:rPr lang="tr-TR" sz="1600" u="sng" dirty="0" smtClean="0">
                <a:hlinkClick r:id="rId2"/>
              </a:rPr>
              <a:t>/genel/bizden_detay.</a:t>
            </a:r>
            <a:r>
              <a:rPr lang="tr-TR" sz="1600" u="sng" dirty="0" err="1" smtClean="0">
                <a:hlinkClick r:id="rId2"/>
              </a:rPr>
              <a:t>php</a:t>
            </a:r>
            <a:r>
              <a:rPr lang="tr-TR" sz="1600" u="sng" dirty="0" smtClean="0">
                <a:hlinkClick r:id="rId2"/>
              </a:rPr>
              <a:t>?kod=112039&amp;tipi=2&amp;</a:t>
            </a:r>
            <a:r>
              <a:rPr lang="tr-TR" sz="1600" u="sng" dirty="0" err="1" smtClean="0">
                <a:hlinkClick r:id="rId2"/>
              </a:rPr>
              <a:t>sube</a:t>
            </a:r>
            <a:r>
              <a:rPr lang="tr-TR" sz="1600" u="sng" dirty="0" smtClean="0">
                <a:hlinkClick r:id="rId2"/>
              </a:rPr>
              <a:t>=#.WD19HtKLSt8</a:t>
            </a:r>
            <a:endParaRPr lang="tr-TR" sz="1600" u="sng" dirty="0" smtClean="0"/>
          </a:p>
          <a:p>
            <a:endParaRPr lang="tr-TR" sz="1600" dirty="0" smtClean="0"/>
          </a:p>
          <a:p>
            <a:r>
              <a:rPr lang="tr-TR" sz="1600" dirty="0" smtClean="0"/>
              <a:t>Yine EMO tarafından</a:t>
            </a:r>
            <a:r>
              <a:rPr lang="tr-TR" sz="1600" b="1" dirty="0" smtClean="0"/>
              <a:t> </a:t>
            </a:r>
            <a:r>
              <a:rPr lang="tr-TR" sz="1600" dirty="0" smtClean="0"/>
              <a:t>Elektrik Üretim Tesisleri Kabul Yönetmeliği için de dava açılmış, ancak bu kez Danıştay 13.04.2017 tarihli kararında mühendislere verilecek eğitimle ilgili maddenin yürürlüğünü oy birliğiyle durdururken, </a:t>
            </a:r>
            <a:r>
              <a:rPr lang="tr-TR" sz="1600" dirty="0" err="1" smtClean="0"/>
              <a:t>ETKB’nin</a:t>
            </a:r>
            <a:r>
              <a:rPr lang="tr-TR" sz="1600" dirty="0" smtClean="0"/>
              <a:t> 04.06.2016 tarihinde kendi yasasında yaptığı değişikliği gerekçe göstererek tüzel kişiler ve özel hukuk tüzel kişilerin yetkilendirilmesine ilişkin EMO başvurusunu oy çokluğuyla reddetmiştir. </a:t>
            </a:r>
          </a:p>
          <a:p>
            <a:pPr>
              <a:buNone/>
            </a:pPr>
            <a:endParaRPr lang="tr-TR" sz="1600" dirty="0" smtClean="0"/>
          </a:p>
          <a:p>
            <a:r>
              <a:rPr lang="tr-TR" sz="1600" b="1" dirty="0" smtClean="0"/>
              <a:t>Bu ve benzer durumlar, </a:t>
            </a:r>
            <a:r>
              <a:rPr lang="tr-TR" sz="1600" b="1" dirty="0" smtClean="0"/>
              <a:t>santral </a:t>
            </a:r>
            <a:r>
              <a:rPr lang="tr-TR" sz="1600" b="1" dirty="0" smtClean="0"/>
              <a:t>yatırımlarının kamu yerine özel sektör tarafından yapılması sürecinde </a:t>
            </a:r>
            <a:r>
              <a:rPr lang="tr-TR" sz="1600" b="1" dirty="0" smtClean="0"/>
              <a:t>Bakanlığın ülkedeki özel sektörün bu tür büyük projelerin yönetimindeki yeterliliğini, özellikle teknik </a:t>
            </a:r>
            <a:r>
              <a:rPr lang="tr-TR" sz="1600" b="1" dirty="0" smtClean="0"/>
              <a:t>konularda ortaya çıkacak sorunları, nihayetinde bu sorunların farkına varıp üstesinden gelmek için çıkardığı düzenlemelerde de </a:t>
            </a:r>
            <a:r>
              <a:rPr lang="tr-TR" sz="1600" b="1" dirty="0" smtClean="0"/>
              <a:t>yasalarla </a:t>
            </a:r>
            <a:r>
              <a:rPr lang="tr-TR" sz="1600" b="1" dirty="0" smtClean="0"/>
              <a:t>belirlenen yetkileri ve </a:t>
            </a:r>
            <a:r>
              <a:rPr lang="tr-TR" sz="1600" b="1" dirty="0" smtClean="0"/>
              <a:t>sınırlarını ve sorumlu kılmaya çalıştığı yapıların yetersizliğini </a:t>
            </a:r>
            <a:r>
              <a:rPr lang="tr-TR" sz="1600" i="1" dirty="0" smtClean="0"/>
              <a:t>(veya yokluğunu)  </a:t>
            </a:r>
            <a:r>
              <a:rPr lang="tr-TR" sz="1600" b="1" dirty="0" smtClean="0"/>
              <a:t>yeterince dikkate </a:t>
            </a:r>
            <a:r>
              <a:rPr lang="tr-TR" sz="1600" b="1" dirty="0" smtClean="0"/>
              <a:t>almadığını düşündürmektedir. </a:t>
            </a:r>
          </a:p>
          <a:p>
            <a:endParaRPr lang="tr-T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90575" y="500042"/>
            <a:ext cx="7562850" cy="578647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600" b="1" dirty="0" smtClean="0"/>
              <a:t>Kömür </a:t>
            </a:r>
            <a:r>
              <a:rPr lang="tr-TR" sz="3600" b="1" dirty="0" err="1" smtClean="0"/>
              <a:t>santralları</a:t>
            </a:r>
            <a:r>
              <a:rPr lang="tr-TR" sz="3600" b="1" dirty="0" smtClean="0"/>
              <a:t> ve hava kirliliği</a:t>
            </a:r>
            <a:endParaRPr lang="tr-TR" sz="3600" b="1" dirty="0"/>
          </a:p>
        </p:txBody>
      </p:sp>
      <p:sp>
        <p:nvSpPr>
          <p:cNvPr id="5" name="4 İçerik Yer Tutucusu"/>
          <p:cNvSpPr>
            <a:spLocks noGrp="1"/>
          </p:cNvSpPr>
          <p:nvPr>
            <p:ph idx="1"/>
          </p:nvPr>
        </p:nvSpPr>
        <p:spPr/>
        <p:txBody>
          <a:bodyPr>
            <a:normAutofit fontScale="70000" lnSpcReduction="20000"/>
          </a:bodyPr>
          <a:lstStyle/>
          <a:p>
            <a:endParaRPr lang="tr-TR" dirty="0" smtClean="0"/>
          </a:p>
          <a:p>
            <a:r>
              <a:rPr lang="tr-TR" dirty="0" smtClean="0"/>
              <a:t>Kömür </a:t>
            </a:r>
            <a:r>
              <a:rPr lang="tr-TR" dirty="0" err="1" smtClean="0"/>
              <a:t>santrallarının</a:t>
            </a:r>
            <a:r>
              <a:rPr lang="tr-TR" dirty="0" smtClean="0"/>
              <a:t> </a:t>
            </a:r>
            <a:r>
              <a:rPr lang="tr-TR" b="1" dirty="0" err="1" smtClean="0">
                <a:solidFill>
                  <a:srgbClr val="FF0000"/>
                </a:solidFill>
              </a:rPr>
              <a:t>kükürtdioksit</a:t>
            </a:r>
            <a:r>
              <a:rPr lang="tr-TR" b="1" dirty="0" smtClean="0">
                <a:solidFill>
                  <a:srgbClr val="FF0000"/>
                </a:solidFill>
              </a:rPr>
              <a:t>,  azot oksitler, partikül maddeler</a:t>
            </a:r>
            <a:r>
              <a:rPr lang="tr-TR" dirty="0" smtClean="0"/>
              <a:t> açısından önemli hava kirliliği kaynağı olduğu bilinmektedir. </a:t>
            </a:r>
            <a:endParaRPr lang="tr-TR" dirty="0" smtClean="0">
              <a:solidFill>
                <a:srgbClr val="FF0000"/>
              </a:solidFill>
            </a:endParaRPr>
          </a:p>
          <a:p>
            <a:r>
              <a:rPr lang="tr-TR" dirty="0" smtClean="0"/>
              <a:t>Emisyonların kontrolü için, baca gazı </a:t>
            </a:r>
            <a:r>
              <a:rPr lang="tr-TR" dirty="0" smtClean="0"/>
              <a:t>kükürt </a:t>
            </a:r>
            <a:r>
              <a:rPr lang="tr-TR" dirty="0" smtClean="0"/>
              <a:t>arıtma sistemleri, azot oksitlerin arıtılması </a:t>
            </a:r>
            <a:r>
              <a:rPr lang="tr-TR" dirty="0" smtClean="0"/>
              <a:t>için SCR, </a:t>
            </a:r>
            <a:r>
              <a:rPr lang="tr-TR" dirty="0" smtClean="0"/>
              <a:t>SNCR gibi teknolojiler, partiküllerin tutulması için </a:t>
            </a:r>
            <a:r>
              <a:rPr lang="tr-TR" dirty="0" smtClean="0"/>
              <a:t>elektro filtreler, toz filtreler </a:t>
            </a:r>
            <a:r>
              <a:rPr lang="tr-TR" dirty="0" smtClean="0"/>
              <a:t>gibi yöntemler söz konusudur. </a:t>
            </a:r>
          </a:p>
          <a:p>
            <a:r>
              <a:rPr lang="tr-TR" dirty="0" smtClean="0"/>
              <a:t>Günümüzde iklim değişikliği nedeniyle </a:t>
            </a:r>
            <a:r>
              <a:rPr lang="tr-TR" b="1" dirty="0" smtClean="0">
                <a:solidFill>
                  <a:srgbClr val="FF0000"/>
                </a:solidFill>
              </a:rPr>
              <a:t>karbondioksit emisyonu </a:t>
            </a:r>
            <a:r>
              <a:rPr lang="tr-TR" dirty="0" smtClean="0"/>
              <a:t>öne çıkmaktadır. Karbon tutma ve depolama teknolojisi hala gündemde tutulmakla birlikte, gecikmeler, maliyetler</a:t>
            </a:r>
            <a:r>
              <a:rPr lang="tr-TR" sz="1800" dirty="0" smtClean="0"/>
              <a:t> </a:t>
            </a:r>
            <a:r>
              <a:rPr lang="tr-TR" sz="2600" dirty="0" smtClean="0"/>
              <a:t>(örn. ABD’de </a:t>
            </a:r>
            <a:r>
              <a:rPr lang="tr-TR" sz="2600" dirty="0" err="1" smtClean="0"/>
              <a:t>Trump</a:t>
            </a:r>
            <a:r>
              <a:rPr lang="tr-TR" sz="2600" dirty="0" smtClean="0"/>
              <a:t> yönetiminin desteği azaltması) </a:t>
            </a:r>
            <a:r>
              <a:rPr lang="tr-TR" dirty="0" smtClean="0"/>
              <a:t>gibi sorunları ve belirsizlikleri vardır. Karbondioksit emisyonlarının azaltılması konusunda </a:t>
            </a:r>
            <a:r>
              <a:rPr lang="tr-TR" b="1" dirty="0" smtClean="0">
                <a:solidFill>
                  <a:srgbClr val="FF0000"/>
                </a:solidFill>
              </a:rPr>
              <a:t>ünitelerin veriminin arttırılması</a:t>
            </a:r>
            <a:r>
              <a:rPr lang="tr-TR" dirty="0" smtClean="0"/>
              <a:t> önem kazanmaktadır.  </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KÖMÜR TÜRLERİ </a:t>
            </a:r>
            <a:endParaRPr lang="tr-TR" dirty="0"/>
          </a:p>
        </p:txBody>
      </p:sp>
      <p:graphicFrame>
        <p:nvGraphicFramePr>
          <p:cNvPr id="4" name="3 İçerik Yer Tutucusu"/>
          <p:cNvGraphicFramePr>
            <a:graphicFrameLocks noGrp="1"/>
          </p:cNvGraphicFramePr>
          <p:nvPr>
            <p:ph idx="1"/>
          </p:nvPr>
        </p:nvGraphicFramePr>
        <p:xfrm>
          <a:off x="428596" y="1928802"/>
          <a:ext cx="8229600" cy="3640150"/>
        </p:xfrm>
        <a:graphic>
          <a:graphicData uri="http://schemas.openxmlformats.org/drawingml/2006/table">
            <a:tbl>
              <a:tblPr firstRow="1" bandRow="1">
                <a:tableStyleId>{5C22544A-7EE6-4342-B048-85BDC9FD1C3A}</a:tableStyleId>
              </a:tblPr>
              <a:tblGrid>
                <a:gridCol w="2743200"/>
                <a:gridCol w="2743200"/>
                <a:gridCol w="2743200"/>
              </a:tblGrid>
              <a:tr h="728030">
                <a:tc>
                  <a:txBody>
                    <a:bodyPr/>
                    <a:lstStyle/>
                    <a:p>
                      <a:r>
                        <a:rPr lang="tr-TR" dirty="0" smtClean="0"/>
                        <a:t>KÖMÜR KADEMESİ </a:t>
                      </a:r>
                      <a:endParaRPr lang="tr-TR" dirty="0"/>
                    </a:p>
                  </a:txBody>
                  <a:tcPr/>
                </a:tc>
                <a:tc>
                  <a:txBody>
                    <a:bodyPr/>
                    <a:lstStyle/>
                    <a:p>
                      <a:r>
                        <a:rPr lang="tr-TR" dirty="0" smtClean="0"/>
                        <a:t>KÖMÜR TÜRÜ</a:t>
                      </a:r>
                      <a:endParaRPr lang="tr-TR" dirty="0"/>
                    </a:p>
                  </a:txBody>
                  <a:tcPr/>
                </a:tc>
                <a:tc>
                  <a:txBody>
                    <a:bodyPr/>
                    <a:lstStyle/>
                    <a:p>
                      <a:r>
                        <a:rPr lang="tr-TR" dirty="0" smtClean="0"/>
                        <a:t>KALORİFİK DEĞER  (MJ/kg)</a:t>
                      </a:r>
                      <a:endParaRPr lang="tr-TR" dirty="0"/>
                    </a:p>
                  </a:txBody>
                  <a:tcPr/>
                </a:tc>
              </a:tr>
              <a:tr h="728030">
                <a:tc>
                  <a:txBody>
                    <a:bodyPr/>
                    <a:lstStyle/>
                    <a:p>
                      <a:r>
                        <a:rPr lang="tr-TR" dirty="0" smtClean="0"/>
                        <a:t>1</a:t>
                      </a:r>
                      <a:endParaRPr lang="tr-TR" dirty="0"/>
                    </a:p>
                  </a:txBody>
                  <a:tcPr/>
                </a:tc>
                <a:tc>
                  <a:txBody>
                    <a:bodyPr/>
                    <a:lstStyle/>
                    <a:p>
                      <a:r>
                        <a:rPr lang="tr-TR" dirty="0" smtClean="0"/>
                        <a:t>ANTRASİT</a:t>
                      </a:r>
                      <a:endParaRPr lang="tr-TR" dirty="0"/>
                    </a:p>
                  </a:txBody>
                  <a:tcPr/>
                </a:tc>
                <a:tc>
                  <a:txBody>
                    <a:bodyPr/>
                    <a:lstStyle/>
                    <a:p>
                      <a:r>
                        <a:rPr lang="tr-TR" dirty="0" smtClean="0"/>
                        <a:t>30</a:t>
                      </a:r>
                      <a:endParaRPr lang="tr-TR" dirty="0"/>
                    </a:p>
                  </a:txBody>
                  <a:tcPr/>
                </a:tc>
              </a:tr>
              <a:tr h="728030">
                <a:tc>
                  <a:txBody>
                    <a:bodyPr/>
                    <a:lstStyle/>
                    <a:p>
                      <a:r>
                        <a:rPr lang="tr-TR" dirty="0" smtClean="0"/>
                        <a:t>2</a:t>
                      </a:r>
                      <a:endParaRPr lang="tr-TR" dirty="0"/>
                    </a:p>
                  </a:txBody>
                  <a:tcPr/>
                </a:tc>
                <a:tc>
                  <a:txBody>
                    <a:bodyPr/>
                    <a:lstStyle/>
                    <a:p>
                      <a:r>
                        <a:rPr lang="tr-TR" dirty="0" smtClean="0"/>
                        <a:t>BİTÜMLÜ (</a:t>
                      </a:r>
                      <a:r>
                        <a:rPr lang="tr-TR" smtClean="0"/>
                        <a:t>Taş kömürü)</a:t>
                      </a:r>
                      <a:endParaRPr lang="tr-TR" dirty="0"/>
                    </a:p>
                  </a:txBody>
                  <a:tcPr/>
                </a:tc>
                <a:tc>
                  <a:txBody>
                    <a:bodyPr/>
                    <a:lstStyle/>
                    <a:p>
                      <a:r>
                        <a:rPr lang="tr-TR" dirty="0" smtClean="0"/>
                        <a:t>18.8-29.3</a:t>
                      </a:r>
                      <a:endParaRPr lang="tr-TR" dirty="0"/>
                    </a:p>
                  </a:txBody>
                  <a:tcPr/>
                </a:tc>
              </a:tr>
              <a:tr h="728030">
                <a:tc>
                  <a:txBody>
                    <a:bodyPr/>
                    <a:lstStyle/>
                    <a:p>
                      <a:r>
                        <a:rPr lang="tr-TR" dirty="0" smtClean="0"/>
                        <a:t>3</a:t>
                      </a:r>
                      <a:endParaRPr lang="tr-TR" dirty="0"/>
                    </a:p>
                  </a:txBody>
                  <a:tcPr/>
                </a:tc>
                <a:tc>
                  <a:txBody>
                    <a:bodyPr/>
                    <a:lstStyle/>
                    <a:p>
                      <a:r>
                        <a:rPr lang="tr-TR" dirty="0" smtClean="0"/>
                        <a:t>ALT-BİTÜMLÜ</a:t>
                      </a:r>
                      <a:endParaRPr lang="tr-TR" dirty="0"/>
                    </a:p>
                  </a:txBody>
                  <a:tcPr/>
                </a:tc>
                <a:tc>
                  <a:txBody>
                    <a:bodyPr/>
                    <a:lstStyle/>
                    <a:p>
                      <a:r>
                        <a:rPr lang="tr-TR" dirty="0" smtClean="0"/>
                        <a:t>8.3-25</a:t>
                      </a:r>
                      <a:endParaRPr lang="tr-TR" dirty="0"/>
                    </a:p>
                  </a:txBody>
                  <a:tcPr/>
                </a:tc>
              </a:tr>
              <a:tr h="728030">
                <a:tc>
                  <a:txBody>
                    <a:bodyPr/>
                    <a:lstStyle/>
                    <a:p>
                      <a:r>
                        <a:rPr lang="tr-TR" dirty="0" smtClean="0"/>
                        <a:t>4</a:t>
                      </a:r>
                      <a:endParaRPr lang="tr-TR" dirty="0"/>
                    </a:p>
                  </a:txBody>
                  <a:tcPr/>
                </a:tc>
                <a:tc>
                  <a:txBody>
                    <a:bodyPr/>
                    <a:lstStyle/>
                    <a:p>
                      <a:r>
                        <a:rPr lang="tr-TR" dirty="0" smtClean="0"/>
                        <a:t>LİNYİT </a:t>
                      </a:r>
                      <a:endParaRPr lang="tr-TR" dirty="0"/>
                    </a:p>
                  </a:txBody>
                  <a:tcPr/>
                </a:tc>
                <a:tc>
                  <a:txBody>
                    <a:bodyPr/>
                    <a:lstStyle/>
                    <a:p>
                      <a:r>
                        <a:rPr lang="tr-TR" dirty="0" smtClean="0"/>
                        <a:t>5.5-14.3</a:t>
                      </a:r>
                      <a:endParaRPr lang="tr-TR"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0070C0"/>
                </a:solidFill>
              </a:rPr>
              <a:t>Ünite tiplerine göre basınç, sıcaklık ve verim aralıkları </a:t>
            </a:r>
            <a:endParaRPr lang="tr-TR" sz="3200" b="1" dirty="0">
              <a:solidFill>
                <a:srgbClr val="0070C0"/>
              </a:solidFill>
            </a:endParaRPr>
          </a:p>
        </p:txBody>
      </p:sp>
      <p:graphicFrame>
        <p:nvGraphicFramePr>
          <p:cNvPr id="4" name="3 İçerik Yer Tutucusu"/>
          <p:cNvGraphicFramePr>
            <a:graphicFrameLocks noGrp="1"/>
          </p:cNvGraphicFramePr>
          <p:nvPr>
            <p:ph idx="1"/>
          </p:nvPr>
        </p:nvGraphicFramePr>
        <p:xfrm>
          <a:off x="457200" y="1600200"/>
          <a:ext cx="8229600" cy="32105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gridSpan="5">
                  <a:txBody>
                    <a:bodyPr/>
                    <a:lstStyle/>
                    <a:p>
                      <a:r>
                        <a:rPr lang="tr-TR" dirty="0" smtClean="0"/>
                        <a:t>Kritik altı, süper kritik ve ultra süper kritik kömür </a:t>
                      </a:r>
                      <a:r>
                        <a:rPr lang="tr-TR" dirty="0" err="1" smtClean="0"/>
                        <a:t>santralları</a:t>
                      </a:r>
                      <a:r>
                        <a:rPr lang="tr-TR" dirty="0" smtClean="0"/>
                        <a:t> için yaklaşık basınç ve sıcaklık aralıkları  </a:t>
                      </a:r>
                      <a:r>
                        <a:rPr lang="tr-TR" b="0" dirty="0" smtClean="0"/>
                        <a:t>(</a:t>
                      </a:r>
                      <a:r>
                        <a:rPr lang="tr-TR" b="0" dirty="0" err="1" smtClean="0"/>
                        <a:t>Nalbandian</a:t>
                      </a:r>
                      <a:r>
                        <a:rPr lang="tr-TR" b="0" dirty="0" smtClean="0"/>
                        <a:t>, 2008)</a:t>
                      </a:r>
                      <a:endParaRPr lang="tr-TR" b="0"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840">
                <a:tc>
                  <a:txBody>
                    <a:bodyPr/>
                    <a:lstStyle/>
                    <a:p>
                      <a:r>
                        <a:rPr lang="tr-TR" dirty="0" err="1" smtClean="0"/>
                        <a:t>Pulverize</a:t>
                      </a:r>
                      <a:r>
                        <a:rPr lang="tr-TR" baseline="0" dirty="0" smtClean="0"/>
                        <a:t> kömür santralı </a:t>
                      </a:r>
                      <a:endParaRPr lang="tr-TR" dirty="0"/>
                    </a:p>
                  </a:txBody>
                  <a:tcPr/>
                </a:tc>
                <a:tc>
                  <a:txBody>
                    <a:bodyPr/>
                    <a:lstStyle/>
                    <a:p>
                      <a:r>
                        <a:rPr lang="tr-TR" dirty="0" smtClean="0"/>
                        <a:t>Ana</a:t>
                      </a:r>
                      <a:r>
                        <a:rPr lang="tr-TR" baseline="0" dirty="0" smtClean="0"/>
                        <a:t> buhar basıncı, </a:t>
                      </a:r>
                      <a:r>
                        <a:rPr lang="tr-TR" baseline="0" dirty="0" err="1" smtClean="0"/>
                        <a:t>MPa</a:t>
                      </a:r>
                      <a:r>
                        <a:rPr lang="tr-TR" baseline="0" dirty="0" smtClean="0"/>
                        <a:t> </a:t>
                      </a:r>
                      <a:endParaRPr lang="tr-TR" dirty="0"/>
                    </a:p>
                  </a:txBody>
                  <a:tcPr/>
                </a:tc>
                <a:tc>
                  <a:txBody>
                    <a:bodyPr/>
                    <a:lstStyle/>
                    <a:p>
                      <a:r>
                        <a:rPr lang="tr-TR" dirty="0" smtClean="0"/>
                        <a:t>Ana buhar</a:t>
                      </a:r>
                      <a:r>
                        <a:rPr lang="tr-TR" baseline="0" dirty="0" smtClean="0"/>
                        <a:t> sıcaklığı, </a:t>
                      </a:r>
                      <a:r>
                        <a:rPr lang="tr-TR" baseline="0" dirty="0" smtClean="0">
                          <a:latin typeface="Calibri"/>
                          <a:cs typeface="Calibri"/>
                        </a:rPr>
                        <a:t>⁰ C</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Tekrar kızdırıcı</a:t>
                      </a:r>
                      <a:r>
                        <a:rPr lang="tr-TR" baseline="0" dirty="0" smtClean="0"/>
                        <a:t> buhar sıcaklığı, </a:t>
                      </a:r>
                      <a:r>
                        <a:rPr lang="tr-TR" baseline="0" dirty="0" smtClean="0">
                          <a:latin typeface="+mn-lt"/>
                          <a:cs typeface="Calibri"/>
                        </a:rPr>
                        <a:t>⁰ C</a:t>
                      </a:r>
                      <a:endParaRPr lang="tr-TR" dirty="0" smtClean="0"/>
                    </a:p>
                    <a:p>
                      <a:endParaRPr lang="tr-TR" dirty="0"/>
                    </a:p>
                  </a:txBody>
                  <a:tcPr/>
                </a:tc>
                <a:tc>
                  <a:txBody>
                    <a:bodyPr/>
                    <a:lstStyle/>
                    <a:p>
                      <a:r>
                        <a:rPr lang="tr-TR" dirty="0" smtClean="0"/>
                        <a:t>Verim %, HHV bazında </a:t>
                      </a:r>
                      <a:endParaRPr lang="tr-TR" dirty="0"/>
                    </a:p>
                  </a:txBody>
                  <a:tcPr/>
                </a:tc>
              </a:tr>
              <a:tr h="370840">
                <a:tc>
                  <a:txBody>
                    <a:bodyPr/>
                    <a:lstStyle/>
                    <a:p>
                      <a:r>
                        <a:rPr lang="tr-TR" dirty="0" smtClean="0"/>
                        <a:t>Kritik altı</a:t>
                      </a:r>
                      <a:endParaRPr lang="tr-TR" dirty="0"/>
                    </a:p>
                  </a:txBody>
                  <a:tcPr/>
                </a:tc>
                <a:tc>
                  <a:txBody>
                    <a:bodyPr/>
                    <a:lstStyle/>
                    <a:p>
                      <a:r>
                        <a:rPr lang="tr-TR" dirty="0" smtClean="0"/>
                        <a:t>  </a:t>
                      </a:r>
                      <a:r>
                        <a:rPr lang="tr-TR" dirty="0" smtClean="0">
                          <a:latin typeface="Calibri"/>
                          <a:cs typeface="Calibri"/>
                        </a:rPr>
                        <a:t>&lt; 22.1 </a:t>
                      </a:r>
                      <a:endParaRPr lang="tr-TR" dirty="0"/>
                    </a:p>
                  </a:txBody>
                  <a:tcPr/>
                </a:tc>
                <a:tc>
                  <a:txBody>
                    <a:bodyPr/>
                    <a:lstStyle/>
                    <a:p>
                      <a:r>
                        <a:rPr lang="tr-TR" dirty="0" smtClean="0"/>
                        <a:t>  565’e kadar</a:t>
                      </a:r>
                      <a:endParaRPr lang="tr-TR" dirty="0"/>
                    </a:p>
                  </a:txBody>
                  <a:tcPr/>
                </a:tc>
                <a:tc>
                  <a:txBody>
                    <a:bodyPr/>
                    <a:lstStyle/>
                    <a:p>
                      <a:r>
                        <a:rPr lang="tr-TR" dirty="0" smtClean="0"/>
                        <a:t>  565’e kadar</a:t>
                      </a:r>
                      <a:endParaRPr lang="tr-TR" dirty="0"/>
                    </a:p>
                  </a:txBody>
                  <a:tcPr/>
                </a:tc>
                <a:tc>
                  <a:txBody>
                    <a:bodyPr/>
                    <a:lstStyle/>
                    <a:p>
                      <a:r>
                        <a:rPr lang="tr-TR" dirty="0" smtClean="0"/>
                        <a:t> 33-39</a:t>
                      </a:r>
                      <a:endParaRPr lang="tr-TR" dirty="0"/>
                    </a:p>
                  </a:txBody>
                  <a:tcPr/>
                </a:tc>
              </a:tr>
              <a:tr h="370840">
                <a:tc>
                  <a:txBody>
                    <a:bodyPr/>
                    <a:lstStyle/>
                    <a:p>
                      <a:r>
                        <a:rPr lang="tr-TR" dirty="0" smtClean="0"/>
                        <a:t>Süper kritik</a:t>
                      </a:r>
                      <a:endParaRPr lang="tr-TR" dirty="0"/>
                    </a:p>
                  </a:txBody>
                  <a:tcPr/>
                </a:tc>
                <a:tc>
                  <a:txBody>
                    <a:bodyPr/>
                    <a:lstStyle/>
                    <a:p>
                      <a:r>
                        <a:rPr lang="tr-TR" dirty="0" smtClean="0"/>
                        <a:t>  22.1 -25</a:t>
                      </a:r>
                      <a:endParaRPr lang="tr-TR" dirty="0"/>
                    </a:p>
                  </a:txBody>
                  <a:tcPr/>
                </a:tc>
                <a:tc>
                  <a:txBody>
                    <a:bodyPr/>
                    <a:lstStyle/>
                    <a:p>
                      <a:r>
                        <a:rPr lang="tr-TR" dirty="0" smtClean="0"/>
                        <a:t>  540-580</a:t>
                      </a:r>
                      <a:endParaRPr lang="tr-TR" dirty="0"/>
                    </a:p>
                  </a:txBody>
                  <a:tcPr/>
                </a:tc>
                <a:tc>
                  <a:txBody>
                    <a:bodyPr/>
                    <a:lstStyle/>
                    <a:p>
                      <a:r>
                        <a:rPr lang="tr-TR" dirty="0" smtClean="0"/>
                        <a:t>  540-580</a:t>
                      </a:r>
                      <a:endParaRPr lang="tr-TR" dirty="0"/>
                    </a:p>
                  </a:txBody>
                  <a:tcPr/>
                </a:tc>
                <a:tc>
                  <a:txBody>
                    <a:bodyPr/>
                    <a:lstStyle/>
                    <a:p>
                      <a:r>
                        <a:rPr lang="tr-TR" dirty="0" smtClean="0"/>
                        <a:t> 38-42</a:t>
                      </a:r>
                      <a:endParaRPr lang="tr-TR" dirty="0"/>
                    </a:p>
                  </a:txBody>
                  <a:tcPr/>
                </a:tc>
              </a:tr>
              <a:tr h="370840">
                <a:tc>
                  <a:txBody>
                    <a:bodyPr/>
                    <a:lstStyle/>
                    <a:p>
                      <a:r>
                        <a:rPr lang="tr-TR" dirty="0" smtClean="0"/>
                        <a:t>Ultra süper kritik</a:t>
                      </a:r>
                      <a:endParaRPr lang="tr-TR" dirty="0"/>
                    </a:p>
                  </a:txBody>
                  <a:tcPr/>
                </a:tc>
                <a:tc>
                  <a:txBody>
                    <a:bodyPr/>
                    <a:lstStyle/>
                    <a:p>
                      <a:r>
                        <a:rPr lang="tr-TR" dirty="0" smtClean="0"/>
                        <a:t>  &gt; 25</a:t>
                      </a:r>
                      <a:endParaRPr lang="tr-TR" dirty="0"/>
                    </a:p>
                  </a:txBody>
                  <a:tcPr/>
                </a:tc>
                <a:tc>
                  <a:txBody>
                    <a:bodyPr/>
                    <a:lstStyle/>
                    <a:p>
                      <a:r>
                        <a:rPr lang="tr-TR" dirty="0" smtClean="0"/>
                        <a:t>   &gt;  580</a:t>
                      </a:r>
                      <a:endParaRPr lang="tr-TR" dirty="0"/>
                    </a:p>
                  </a:txBody>
                  <a:tcPr/>
                </a:tc>
                <a:tc>
                  <a:txBody>
                    <a:bodyPr/>
                    <a:lstStyle/>
                    <a:p>
                      <a:r>
                        <a:rPr lang="tr-TR" dirty="0" smtClean="0"/>
                        <a:t>   &gt;  580</a:t>
                      </a:r>
                      <a:endParaRPr lang="tr-TR" dirty="0"/>
                    </a:p>
                  </a:txBody>
                  <a:tcPr/>
                </a:tc>
                <a:tc>
                  <a:txBody>
                    <a:bodyPr/>
                    <a:lstStyle/>
                    <a:p>
                      <a:r>
                        <a:rPr lang="tr-TR" dirty="0" smtClean="0"/>
                        <a:t> &gt; 42 </a:t>
                      </a:r>
                      <a:endParaRPr lang="tr-TR" dirty="0"/>
                    </a:p>
                  </a:txBody>
                  <a:tcPr/>
                </a:tc>
              </a:tr>
            </a:tbl>
          </a:graphicData>
        </a:graphic>
      </p:graphicFrame>
      <p:sp>
        <p:nvSpPr>
          <p:cNvPr id="5" name="4 Metin kutusu"/>
          <p:cNvSpPr txBox="1"/>
          <p:nvPr/>
        </p:nvSpPr>
        <p:spPr>
          <a:xfrm>
            <a:off x="285720" y="5429264"/>
            <a:ext cx="8643998" cy="646331"/>
          </a:xfrm>
          <a:prstGeom prst="rect">
            <a:avLst/>
          </a:prstGeom>
          <a:noFill/>
        </p:spPr>
        <p:txBody>
          <a:bodyPr wrap="square" rtlCol="0">
            <a:spAutoFit/>
          </a:bodyPr>
          <a:lstStyle/>
          <a:p>
            <a:r>
              <a:rPr lang="tr-TR" dirty="0" smtClean="0"/>
              <a:t>IEA, </a:t>
            </a:r>
            <a:r>
              <a:rPr lang="en-US" dirty="0" smtClean="0"/>
              <a:t>Upgrading the efficiency of the world's coal fleet to reduce CO2 emissions</a:t>
            </a:r>
            <a:r>
              <a:rPr lang="tr-TR" dirty="0" smtClean="0"/>
              <a:t>, Temmuz 2014</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2. The impact of HELE technologies on CO2 emissions "/>
          <p:cNvPicPr>
            <a:picLocks noChangeAspect="1" noChangeArrowheads="1"/>
          </p:cNvPicPr>
          <p:nvPr/>
        </p:nvPicPr>
        <p:blipFill>
          <a:blip r:embed="rId2"/>
          <a:srcRect/>
          <a:stretch>
            <a:fillRect/>
          </a:stretch>
        </p:blipFill>
        <p:spPr bwMode="auto">
          <a:xfrm>
            <a:off x="1214414" y="1357298"/>
            <a:ext cx="6610350" cy="4286280"/>
          </a:xfrm>
          <a:prstGeom prst="rect">
            <a:avLst/>
          </a:prstGeom>
          <a:noFill/>
        </p:spPr>
      </p:pic>
      <p:sp>
        <p:nvSpPr>
          <p:cNvPr id="4" name="3 Metin kutusu"/>
          <p:cNvSpPr txBox="1"/>
          <p:nvPr/>
        </p:nvSpPr>
        <p:spPr>
          <a:xfrm>
            <a:off x="714348" y="428604"/>
            <a:ext cx="8215370" cy="461665"/>
          </a:xfrm>
          <a:prstGeom prst="rect">
            <a:avLst/>
          </a:prstGeom>
          <a:noFill/>
        </p:spPr>
        <p:txBody>
          <a:bodyPr wrap="square" rtlCol="0">
            <a:spAutoFit/>
          </a:bodyPr>
          <a:lstStyle/>
          <a:p>
            <a:r>
              <a:rPr lang="tr-TR" sz="2400" dirty="0" smtClean="0"/>
              <a:t>              </a:t>
            </a:r>
            <a:r>
              <a:rPr lang="tr-TR" sz="2400" b="1" dirty="0" smtClean="0">
                <a:solidFill>
                  <a:srgbClr val="0070C0"/>
                </a:solidFill>
              </a:rPr>
              <a:t>Buhar koşullarının CO2 emisyonlarına etkisi </a:t>
            </a:r>
            <a:endParaRPr lang="tr-TR" sz="2400" b="1" dirty="0">
              <a:solidFill>
                <a:srgbClr val="0070C0"/>
              </a:solidFill>
            </a:endParaRPr>
          </a:p>
        </p:txBody>
      </p:sp>
      <p:sp>
        <p:nvSpPr>
          <p:cNvPr id="6" name="5 Metin kutusu"/>
          <p:cNvSpPr txBox="1"/>
          <p:nvPr/>
        </p:nvSpPr>
        <p:spPr>
          <a:xfrm>
            <a:off x="571472" y="5857892"/>
            <a:ext cx="8358246" cy="369332"/>
          </a:xfrm>
          <a:prstGeom prst="rect">
            <a:avLst/>
          </a:prstGeom>
          <a:noFill/>
        </p:spPr>
        <p:txBody>
          <a:bodyPr wrap="square" rtlCol="0">
            <a:spAutoFit/>
          </a:bodyPr>
          <a:lstStyle/>
          <a:p>
            <a:endParaRPr lang="tr-TR" dirty="0"/>
          </a:p>
        </p:txBody>
      </p:sp>
      <p:sp>
        <p:nvSpPr>
          <p:cNvPr id="7" name="6 Metin kutusu"/>
          <p:cNvSpPr txBox="1"/>
          <p:nvPr/>
        </p:nvSpPr>
        <p:spPr>
          <a:xfrm>
            <a:off x="723872" y="6010292"/>
            <a:ext cx="8358246" cy="307777"/>
          </a:xfrm>
          <a:prstGeom prst="rect">
            <a:avLst/>
          </a:prstGeom>
          <a:noFill/>
        </p:spPr>
        <p:txBody>
          <a:bodyPr wrap="square" rtlCol="0">
            <a:spAutoFit/>
          </a:bodyPr>
          <a:lstStyle/>
          <a:p>
            <a:r>
              <a:rPr lang="tr-TR" sz="1400" dirty="0" smtClean="0"/>
              <a:t>http://cornerstonemag.net/upgrading-the-efficiency-of-the-worlds-coal-fleet-to-reduce-co2-emissions/</a:t>
            </a:r>
            <a:endParaRPr lang="tr-TR" sz="1400" dirty="0"/>
          </a:p>
        </p:txBody>
      </p:sp>
      <p:sp>
        <p:nvSpPr>
          <p:cNvPr id="9" name="8 Metin kutusu"/>
          <p:cNvSpPr txBox="1"/>
          <p:nvPr/>
        </p:nvSpPr>
        <p:spPr>
          <a:xfrm>
            <a:off x="1428728" y="1785926"/>
            <a:ext cx="1500198" cy="307777"/>
          </a:xfrm>
          <a:prstGeom prst="rect">
            <a:avLst/>
          </a:prstGeom>
          <a:solidFill>
            <a:schemeClr val="accent3">
              <a:lumMod val="20000"/>
              <a:lumOff val="80000"/>
            </a:schemeClr>
          </a:solidFill>
          <a:ln>
            <a:solidFill>
              <a:srgbClr val="92D050"/>
            </a:solidFill>
          </a:ln>
        </p:spPr>
        <p:txBody>
          <a:bodyPr wrap="square" rtlCol="0">
            <a:spAutoFit/>
          </a:bodyPr>
          <a:lstStyle/>
          <a:p>
            <a:r>
              <a:rPr lang="tr-TR" sz="1400" dirty="0" smtClean="0"/>
              <a:t>Kritik altı</a:t>
            </a:r>
            <a:endParaRPr lang="tr-TR" sz="1400" dirty="0"/>
          </a:p>
        </p:txBody>
      </p:sp>
      <p:sp>
        <p:nvSpPr>
          <p:cNvPr id="10" name="9 Metin kutusu"/>
          <p:cNvSpPr txBox="1"/>
          <p:nvPr/>
        </p:nvSpPr>
        <p:spPr>
          <a:xfrm>
            <a:off x="1357290" y="2857496"/>
            <a:ext cx="1428760" cy="307777"/>
          </a:xfrm>
          <a:prstGeom prst="rect">
            <a:avLst/>
          </a:prstGeom>
          <a:solidFill>
            <a:schemeClr val="accent3">
              <a:lumMod val="20000"/>
              <a:lumOff val="80000"/>
            </a:schemeClr>
          </a:solidFill>
        </p:spPr>
        <p:txBody>
          <a:bodyPr wrap="square" rtlCol="0">
            <a:spAutoFit/>
          </a:bodyPr>
          <a:lstStyle/>
          <a:p>
            <a:r>
              <a:rPr lang="tr-TR" sz="1400" dirty="0" smtClean="0"/>
              <a:t>Süper kritik</a:t>
            </a:r>
            <a:endParaRPr lang="tr-TR" sz="1400" dirty="0"/>
          </a:p>
        </p:txBody>
      </p:sp>
      <p:sp>
        <p:nvSpPr>
          <p:cNvPr id="11" name="10 Metin kutusu"/>
          <p:cNvSpPr txBox="1"/>
          <p:nvPr/>
        </p:nvSpPr>
        <p:spPr>
          <a:xfrm>
            <a:off x="1214414" y="3857628"/>
            <a:ext cx="1428760" cy="307777"/>
          </a:xfrm>
          <a:prstGeom prst="rect">
            <a:avLst/>
          </a:prstGeom>
          <a:solidFill>
            <a:schemeClr val="accent3">
              <a:lumMod val="20000"/>
              <a:lumOff val="80000"/>
            </a:schemeClr>
          </a:solidFill>
        </p:spPr>
        <p:txBody>
          <a:bodyPr wrap="square" rtlCol="0">
            <a:spAutoFit/>
          </a:bodyPr>
          <a:lstStyle/>
          <a:p>
            <a:r>
              <a:rPr lang="tr-TR" sz="1400" dirty="0" smtClean="0"/>
              <a:t>Ultra süper kritik </a:t>
            </a:r>
            <a:endParaRPr lang="tr-TR" sz="1400" dirty="0"/>
          </a:p>
        </p:txBody>
      </p:sp>
      <p:sp>
        <p:nvSpPr>
          <p:cNvPr id="12" name="11 Metin kutusu"/>
          <p:cNvSpPr txBox="1"/>
          <p:nvPr/>
        </p:nvSpPr>
        <p:spPr>
          <a:xfrm>
            <a:off x="1285852" y="4857760"/>
            <a:ext cx="1143008" cy="523220"/>
          </a:xfrm>
          <a:prstGeom prst="rect">
            <a:avLst/>
          </a:prstGeom>
          <a:solidFill>
            <a:schemeClr val="accent3">
              <a:lumMod val="20000"/>
              <a:lumOff val="80000"/>
            </a:schemeClr>
          </a:solidFill>
        </p:spPr>
        <p:txBody>
          <a:bodyPr wrap="square" rtlCol="0">
            <a:spAutoFit/>
          </a:bodyPr>
          <a:lstStyle/>
          <a:p>
            <a:r>
              <a:rPr lang="tr-TR" sz="1400" dirty="0" smtClean="0"/>
              <a:t>İleri ultra süper kritik</a:t>
            </a:r>
            <a:endParaRPr lang="tr-TR" sz="1400" dirty="0"/>
          </a:p>
        </p:txBody>
      </p:sp>
      <p:sp>
        <p:nvSpPr>
          <p:cNvPr id="13" name="12 Metin kutusu"/>
          <p:cNvSpPr txBox="1"/>
          <p:nvPr/>
        </p:nvSpPr>
        <p:spPr>
          <a:xfrm>
            <a:off x="3571868" y="1500174"/>
            <a:ext cx="928694" cy="307777"/>
          </a:xfrm>
          <a:prstGeom prst="rect">
            <a:avLst/>
          </a:prstGeom>
          <a:solidFill>
            <a:schemeClr val="accent2">
              <a:lumMod val="20000"/>
              <a:lumOff val="80000"/>
            </a:schemeClr>
          </a:solidFill>
        </p:spPr>
        <p:txBody>
          <a:bodyPr wrap="square" rtlCol="0">
            <a:spAutoFit/>
          </a:bodyPr>
          <a:lstStyle/>
          <a:p>
            <a:r>
              <a:rPr lang="tr-TR" sz="1400" dirty="0" smtClean="0"/>
              <a:t>Verim</a:t>
            </a:r>
            <a:endParaRPr lang="tr-TR" sz="1400" dirty="0"/>
          </a:p>
        </p:txBody>
      </p:sp>
      <p:sp>
        <p:nvSpPr>
          <p:cNvPr id="15" name="14 Metin kutusu"/>
          <p:cNvSpPr txBox="1"/>
          <p:nvPr/>
        </p:nvSpPr>
        <p:spPr>
          <a:xfrm>
            <a:off x="3571868" y="2571744"/>
            <a:ext cx="928694" cy="307777"/>
          </a:xfrm>
          <a:prstGeom prst="rect">
            <a:avLst/>
          </a:prstGeom>
          <a:solidFill>
            <a:schemeClr val="accent2">
              <a:lumMod val="20000"/>
              <a:lumOff val="80000"/>
            </a:schemeClr>
          </a:solidFill>
        </p:spPr>
        <p:txBody>
          <a:bodyPr wrap="square" rtlCol="0">
            <a:spAutoFit/>
          </a:bodyPr>
          <a:lstStyle/>
          <a:p>
            <a:r>
              <a:rPr lang="tr-TR" sz="1400" dirty="0" smtClean="0"/>
              <a:t>Verim</a:t>
            </a:r>
            <a:endParaRPr lang="tr-TR" sz="1400" dirty="0"/>
          </a:p>
        </p:txBody>
      </p:sp>
      <p:sp>
        <p:nvSpPr>
          <p:cNvPr id="16" name="15 Metin kutusu"/>
          <p:cNvSpPr txBox="1"/>
          <p:nvPr/>
        </p:nvSpPr>
        <p:spPr>
          <a:xfrm>
            <a:off x="3643306" y="3643314"/>
            <a:ext cx="857256" cy="307777"/>
          </a:xfrm>
          <a:prstGeom prst="rect">
            <a:avLst/>
          </a:prstGeom>
          <a:solidFill>
            <a:schemeClr val="accent2">
              <a:lumMod val="20000"/>
              <a:lumOff val="80000"/>
            </a:schemeClr>
          </a:solidFill>
        </p:spPr>
        <p:txBody>
          <a:bodyPr wrap="square" rtlCol="0">
            <a:spAutoFit/>
          </a:bodyPr>
          <a:lstStyle/>
          <a:p>
            <a:r>
              <a:rPr lang="tr-TR" sz="1400" dirty="0" smtClean="0"/>
              <a:t>Verim</a:t>
            </a:r>
            <a:endParaRPr lang="tr-TR" sz="1400" dirty="0"/>
          </a:p>
        </p:txBody>
      </p:sp>
      <p:sp>
        <p:nvSpPr>
          <p:cNvPr id="17" name="16 Metin kutusu"/>
          <p:cNvSpPr txBox="1"/>
          <p:nvPr/>
        </p:nvSpPr>
        <p:spPr>
          <a:xfrm>
            <a:off x="3571868" y="4643446"/>
            <a:ext cx="928694" cy="307777"/>
          </a:xfrm>
          <a:prstGeom prst="rect">
            <a:avLst/>
          </a:prstGeom>
          <a:solidFill>
            <a:schemeClr val="accent2">
              <a:lumMod val="20000"/>
              <a:lumOff val="80000"/>
            </a:schemeClr>
          </a:solidFill>
        </p:spPr>
        <p:txBody>
          <a:bodyPr wrap="square" rtlCol="0">
            <a:spAutoFit/>
          </a:bodyPr>
          <a:lstStyle/>
          <a:p>
            <a:r>
              <a:rPr lang="tr-TR" sz="1400" dirty="0" smtClean="0"/>
              <a:t>Verim</a:t>
            </a:r>
            <a:endParaRPr lang="tr-T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HELE </a:t>
            </a:r>
            <a:r>
              <a:rPr lang="tr-TR" sz="2800" dirty="0" smtClean="0"/>
              <a:t>(</a:t>
            </a:r>
            <a:r>
              <a:rPr lang="tr-TR" sz="2800" i="1" dirty="0" err="1" smtClean="0"/>
              <a:t>High</a:t>
            </a:r>
            <a:r>
              <a:rPr lang="tr-TR" sz="2800" i="1" dirty="0" smtClean="0"/>
              <a:t> </a:t>
            </a:r>
            <a:r>
              <a:rPr lang="tr-TR" sz="2800" i="1" dirty="0" err="1" smtClean="0"/>
              <a:t>efficiency</a:t>
            </a:r>
            <a:r>
              <a:rPr lang="tr-TR" sz="2800" i="1" dirty="0" smtClean="0"/>
              <a:t>, </a:t>
            </a:r>
            <a:r>
              <a:rPr lang="tr-TR" sz="2800" i="1" dirty="0" err="1" smtClean="0"/>
              <a:t>low</a:t>
            </a:r>
            <a:r>
              <a:rPr lang="tr-TR" sz="2800" i="1" dirty="0" smtClean="0"/>
              <a:t> </a:t>
            </a:r>
            <a:r>
              <a:rPr lang="tr-TR" sz="2800" i="1" dirty="0" err="1" smtClean="0"/>
              <a:t>emission</a:t>
            </a:r>
            <a:r>
              <a:rPr lang="tr-TR" sz="2800" dirty="0" smtClean="0"/>
              <a:t>)  </a:t>
            </a:r>
            <a:r>
              <a:rPr lang="tr-TR" sz="3200" b="1" dirty="0" smtClean="0"/>
              <a:t>Teknolojileri ve CO2 </a:t>
            </a:r>
            <a:r>
              <a:rPr lang="tr-TR" sz="3200" b="1" dirty="0" err="1" smtClean="0"/>
              <a:t>azaltımı</a:t>
            </a:r>
            <a:r>
              <a:rPr lang="tr-TR" sz="3200" b="1" dirty="0" smtClean="0"/>
              <a:t> </a:t>
            </a:r>
            <a:endParaRPr lang="tr-TR" sz="3200" b="1" dirty="0"/>
          </a:p>
        </p:txBody>
      </p:sp>
      <p:pic>
        <p:nvPicPr>
          <p:cNvPr id="1026" name="Picture 2"/>
          <p:cNvPicPr>
            <a:picLocks noGrp="1" noChangeAspect="1" noChangeArrowheads="1"/>
          </p:cNvPicPr>
          <p:nvPr>
            <p:ph idx="1"/>
          </p:nvPr>
        </p:nvPicPr>
        <p:blipFill>
          <a:blip r:embed="rId2"/>
          <a:srcRect/>
          <a:stretch>
            <a:fillRect/>
          </a:stretch>
        </p:blipFill>
        <p:spPr bwMode="auto">
          <a:xfrm>
            <a:off x="285720" y="1500174"/>
            <a:ext cx="8572560" cy="4025120"/>
          </a:xfrm>
          <a:prstGeom prst="rect">
            <a:avLst/>
          </a:prstGeom>
          <a:noFill/>
          <a:ln w="9525">
            <a:noFill/>
            <a:miter lim="800000"/>
            <a:headEnd/>
            <a:tailEnd/>
          </a:ln>
          <a:effectLst/>
        </p:spPr>
      </p:pic>
      <p:sp>
        <p:nvSpPr>
          <p:cNvPr id="5" name="4 Metin kutusu"/>
          <p:cNvSpPr txBox="1"/>
          <p:nvPr/>
        </p:nvSpPr>
        <p:spPr>
          <a:xfrm>
            <a:off x="500034" y="5500702"/>
            <a:ext cx="8286808" cy="1015663"/>
          </a:xfrm>
          <a:prstGeom prst="rect">
            <a:avLst/>
          </a:prstGeom>
          <a:noFill/>
        </p:spPr>
        <p:txBody>
          <a:bodyPr wrap="square" rtlCol="0">
            <a:spAutoFit/>
          </a:bodyPr>
          <a:lstStyle/>
          <a:p>
            <a:r>
              <a:rPr lang="tr-TR" dirty="0" smtClean="0"/>
              <a:t>Kaynak: </a:t>
            </a:r>
            <a:r>
              <a:rPr lang="en-US" dirty="0" smtClean="0"/>
              <a:t>China – policies, HELE technologies and CO2 reductions </a:t>
            </a:r>
            <a:r>
              <a:rPr lang="tr-TR" dirty="0" smtClean="0"/>
              <a:t>, Ağustos 2016</a:t>
            </a:r>
          </a:p>
          <a:p>
            <a:r>
              <a:rPr lang="tr-TR" sz="1200" dirty="0" err="1" smtClean="0"/>
              <a:t>Note</a:t>
            </a:r>
            <a:r>
              <a:rPr lang="tr-TR" sz="1200" dirty="0" smtClean="0"/>
              <a:t>: gCO2/</a:t>
            </a:r>
            <a:r>
              <a:rPr lang="tr-TR" sz="1200" dirty="0" err="1" smtClean="0"/>
              <a:t>kWh</a:t>
            </a:r>
            <a:r>
              <a:rPr lang="tr-TR" sz="1200" dirty="0" smtClean="0"/>
              <a:t> = </a:t>
            </a:r>
            <a:r>
              <a:rPr lang="tr-TR" sz="1200" dirty="0" err="1" smtClean="0"/>
              <a:t>grammes</a:t>
            </a:r>
            <a:r>
              <a:rPr lang="tr-TR" sz="1200" dirty="0" smtClean="0"/>
              <a:t> of </a:t>
            </a:r>
            <a:r>
              <a:rPr lang="tr-TR" sz="1200" dirty="0" err="1" smtClean="0"/>
              <a:t>carbon</a:t>
            </a:r>
            <a:r>
              <a:rPr lang="tr-TR" sz="1200" dirty="0" smtClean="0"/>
              <a:t> </a:t>
            </a:r>
            <a:r>
              <a:rPr lang="tr-TR" sz="1200" dirty="0" err="1" smtClean="0"/>
              <a:t>dioxide</a:t>
            </a:r>
            <a:r>
              <a:rPr lang="tr-TR" sz="1200" dirty="0" smtClean="0"/>
              <a:t> </a:t>
            </a:r>
            <a:r>
              <a:rPr lang="tr-TR" sz="1200" dirty="0" err="1" smtClean="0"/>
              <a:t>per</a:t>
            </a:r>
            <a:r>
              <a:rPr lang="tr-TR" sz="1200" dirty="0" smtClean="0"/>
              <a:t> </a:t>
            </a:r>
            <a:r>
              <a:rPr lang="tr-TR" sz="1200" dirty="0" err="1" smtClean="0"/>
              <a:t>kilowatt</a:t>
            </a:r>
            <a:r>
              <a:rPr lang="tr-TR" sz="1200" dirty="0" smtClean="0"/>
              <a:t> </a:t>
            </a:r>
            <a:r>
              <a:rPr lang="tr-TR" sz="1200" dirty="0" err="1" smtClean="0"/>
              <a:t>hour</a:t>
            </a:r>
            <a:r>
              <a:rPr lang="tr-TR" sz="1200" dirty="0" smtClean="0"/>
              <a:t>. </a:t>
            </a:r>
            <a:r>
              <a:rPr lang="tr-TR" sz="1200" dirty="0" err="1" smtClean="0"/>
              <a:t>Source</a:t>
            </a:r>
            <a:r>
              <a:rPr lang="tr-TR" sz="1200" dirty="0" smtClean="0"/>
              <a:t>: </a:t>
            </a:r>
            <a:r>
              <a:rPr lang="tr-TR" sz="1200" dirty="0" err="1" smtClean="0"/>
              <a:t>Adapted</a:t>
            </a:r>
            <a:r>
              <a:rPr lang="tr-TR" sz="1200" dirty="0" smtClean="0"/>
              <a:t> </a:t>
            </a:r>
            <a:r>
              <a:rPr lang="tr-TR" sz="1200" dirty="0" err="1" smtClean="0"/>
              <a:t>from</a:t>
            </a:r>
            <a:r>
              <a:rPr lang="tr-TR" sz="1200" dirty="0" smtClean="0"/>
              <a:t> VGB </a:t>
            </a:r>
            <a:r>
              <a:rPr lang="tr-TR" sz="1200" dirty="0" err="1" smtClean="0"/>
              <a:t>PowerTech</a:t>
            </a:r>
            <a:r>
              <a:rPr lang="tr-TR" sz="1200" dirty="0" smtClean="0"/>
              <a:t> (2012), </a:t>
            </a:r>
            <a:r>
              <a:rPr lang="tr-TR" sz="1200" dirty="0" err="1" smtClean="0"/>
              <a:t>Facts</a:t>
            </a:r>
            <a:r>
              <a:rPr lang="tr-TR" sz="1200" dirty="0" smtClean="0"/>
              <a:t> </a:t>
            </a:r>
            <a:r>
              <a:rPr lang="tr-TR" sz="1200" dirty="0" err="1" smtClean="0"/>
              <a:t>and</a:t>
            </a:r>
            <a:r>
              <a:rPr lang="tr-TR" sz="1200" dirty="0" smtClean="0"/>
              <a:t> </a:t>
            </a:r>
            <a:r>
              <a:rPr lang="tr-TR" sz="1200" dirty="0" err="1" smtClean="0"/>
              <a:t>Figures</a:t>
            </a:r>
            <a:r>
              <a:rPr lang="tr-TR" sz="1200" dirty="0" smtClean="0"/>
              <a:t>: </a:t>
            </a:r>
            <a:r>
              <a:rPr lang="tr-TR" sz="1200" dirty="0" err="1" smtClean="0"/>
              <a:t>Electricity</a:t>
            </a:r>
            <a:r>
              <a:rPr lang="tr-TR" sz="1200" dirty="0" smtClean="0"/>
              <a:t> </a:t>
            </a:r>
            <a:r>
              <a:rPr lang="tr-TR" sz="1200" dirty="0" err="1" smtClean="0"/>
              <a:t>Generation</a:t>
            </a:r>
            <a:r>
              <a:rPr lang="tr-TR" sz="1200" dirty="0" smtClean="0"/>
              <a:t> 2012/2013, VGB </a:t>
            </a:r>
            <a:r>
              <a:rPr lang="tr-TR" sz="1200" dirty="0" err="1" smtClean="0"/>
              <a:t>PowerTech</a:t>
            </a:r>
            <a:r>
              <a:rPr lang="tr-TR" sz="1200" dirty="0" smtClean="0"/>
              <a:t>, Essen, www.</a:t>
            </a:r>
            <a:r>
              <a:rPr lang="tr-TR" sz="1200" dirty="0" err="1" smtClean="0"/>
              <a:t>vgb</a:t>
            </a:r>
            <a:r>
              <a:rPr lang="tr-TR" sz="1200" dirty="0" smtClean="0"/>
              <a:t>.org/en/data_</a:t>
            </a:r>
            <a:r>
              <a:rPr lang="tr-TR" sz="1200" dirty="0" err="1" smtClean="0"/>
              <a:t>powergeneration</a:t>
            </a:r>
            <a:r>
              <a:rPr lang="tr-TR" sz="1200" dirty="0" smtClean="0"/>
              <a:t>.html?</a:t>
            </a:r>
            <a:r>
              <a:rPr lang="tr-TR" sz="1200" dirty="0" err="1" smtClean="0"/>
              <a:t>dfid</a:t>
            </a:r>
            <a:r>
              <a:rPr lang="tr-TR" sz="1200" dirty="0" smtClean="0"/>
              <a:t>=55643. </a:t>
            </a:r>
          </a:p>
          <a:p>
            <a:endParaRPr lang="tr-TR" dirty="0"/>
          </a:p>
        </p:txBody>
      </p:sp>
      <p:sp>
        <p:nvSpPr>
          <p:cNvPr id="8" name="7 Sol Ok Belirtme Çizgisi"/>
          <p:cNvSpPr/>
          <p:nvPr/>
        </p:nvSpPr>
        <p:spPr>
          <a:xfrm>
            <a:off x="6858016" y="3857628"/>
            <a:ext cx="1714512" cy="571504"/>
          </a:xfrm>
          <a:prstGeom prst="left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Verim % </a:t>
            </a:r>
            <a:r>
              <a:rPr lang="tr-TR" sz="1400" dirty="0" smtClean="0"/>
              <a:t>7-12 </a:t>
            </a:r>
            <a:r>
              <a:rPr lang="tr-TR" sz="1200" dirty="0" smtClean="0"/>
              <a:t>azalmaktadır</a:t>
            </a:r>
            <a:endParaRPr lang="tr-TR"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Sera gazı emisyonları </a:t>
            </a:r>
            <a:r>
              <a:rPr lang="tr-TR" sz="2400" dirty="0" smtClean="0"/>
              <a:t>(TÜİK</a:t>
            </a:r>
            <a:r>
              <a:rPr lang="tr-TR" sz="2400" smtClean="0"/>
              <a:t>, 17 Nisan 2017</a:t>
            </a:r>
            <a:r>
              <a:rPr lang="tr-TR" sz="2400" dirty="0" smtClean="0"/>
              <a:t>)</a:t>
            </a:r>
            <a:endParaRPr lang="tr-TR" sz="2400" dirty="0"/>
          </a:p>
        </p:txBody>
      </p:sp>
      <p:sp>
        <p:nvSpPr>
          <p:cNvPr id="3" name="2 İçerik Yer Tutucusu"/>
          <p:cNvSpPr>
            <a:spLocks noGrp="1"/>
          </p:cNvSpPr>
          <p:nvPr>
            <p:ph idx="1"/>
          </p:nvPr>
        </p:nvSpPr>
        <p:spPr/>
        <p:txBody>
          <a:bodyPr>
            <a:normAutofit fontScale="25000" lnSpcReduction="20000"/>
          </a:bodyPr>
          <a:lstStyle/>
          <a:p>
            <a:endParaRPr lang="tr-TR" sz="4900" b="1" dirty="0" smtClean="0"/>
          </a:p>
          <a:p>
            <a:r>
              <a:rPr lang="tr-TR" sz="7200" b="1" dirty="0" smtClean="0"/>
              <a:t>2015 yılında toplam sera gazı emisyonu bir önceki yıla göre %4,3 </a:t>
            </a:r>
            <a:r>
              <a:rPr lang="tr-TR" sz="7200" b="1" dirty="0" err="1" smtClean="0"/>
              <a:t>artıtı</a:t>
            </a:r>
            <a:endParaRPr lang="tr-TR" sz="7200" b="1" dirty="0" smtClean="0"/>
          </a:p>
          <a:p>
            <a:r>
              <a:rPr lang="tr-TR" sz="7200" dirty="0" smtClean="0"/>
              <a:t> </a:t>
            </a:r>
            <a:r>
              <a:rPr lang="tr-TR" sz="7200" dirty="0" err="1" smtClean="0"/>
              <a:t>Seragazı</a:t>
            </a:r>
            <a:r>
              <a:rPr lang="tr-TR" sz="7200" dirty="0" smtClean="0"/>
              <a:t> emisyon envanteri sonuçlarına göre, 2015 yılında toplam </a:t>
            </a:r>
            <a:r>
              <a:rPr lang="tr-TR" sz="7200" dirty="0" err="1" smtClean="0"/>
              <a:t>seragazı</a:t>
            </a:r>
            <a:r>
              <a:rPr lang="tr-TR" sz="7200" dirty="0" smtClean="0"/>
              <a:t> emisyonu CO</a:t>
            </a:r>
            <a:r>
              <a:rPr lang="tr-TR" sz="7200" baseline="-25000" dirty="0" smtClean="0"/>
              <a:t>2</a:t>
            </a:r>
            <a:r>
              <a:rPr lang="tr-TR" sz="7200" dirty="0" smtClean="0"/>
              <a:t> eşdeğeri olarak 475,1 milyon ton (</a:t>
            </a:r>
            <a:r>
              <a:rPr lang="tr-TR" sz="7200" dirty="0" err="1" smtClean="0"/>
              <a:t>Mt</a:t>
            </a:r>
            <a:r>
              <a:rPr lang="tr-TR" sz="7200" dirty="0" smtClean="0"/>
              <a:t>) olarak hesaplandı. 2015 yılı emisyonlarında </a:t>
            </a:r>
            <a:r>
              <a:rPr lang="tr-TR" sz="7200" b="1" dirty="0" smtClean="0">
                <a:solidFill>
                  <a:srgbClr val="FF0000"/>
                </a:solidFill>
              </a:rPr>
              <a:t>CO</a:t>
            </a:r>
            <a:r>
              <a:rPr lang="tr-TR" sz="7200" b="1" baseline="-25000" dirty="0" smtClean="0">
                <a:solidFill>
                  <a:srgbClr val="FF0000"/>
                </a:solidFill>
              </a:rPr>
              <a:t>2</a:t>
            </a:r>
            <a:r>
              <a:rPr lang="tr-TR" sz="7200" b="1" dirty="0" smtClean="0">
                <a:solidFill>
                  <a:srgbClr val="FF0000"/>
                </a:solidFill>
              </a:rPr>
              <a:t> eşdeğeri olarak en büyük payı %71,6 ile enerji kaynaklı emisyonlar alırken,</a:t>
            </a:r>
            <a:r>
              <a:rPr lang="tr-TR" sz="7200" dirty="0" smtClean="0"/>
              <a:t> bunu sırasıyla %12,8 ile endüstriyel işlemler ve ürün kullanımı, %12,1 ile tarımsal faaliyetler ve %3,5 ile atık takip etti.</a:t>
            </a:r>
          </a:p>
          <a:p>
            <a:endParaRPr lang="tr-TR" sz="7200" dirty="0" smtClean="0"/>
          </a:p>
          <a:p>
            <a:r>
              <a:rPr lang="tr-TR" sz="7200" b="1" dirty="0" smtClean="0"/>
              <a:t>Kişi başı </a:t>
            </a:r>
            <a:r>
              <a:rPr lang="tr-TR" sz="7200" b="1" dirty="0" err="1" smtClean="0"/>
              <a:t>seragazı</a:t>
            </a:r>
            <a:r>
              <a:rPr lang="tr-TR" sz="7200" b="1" dirty="0" smtClean="0"/>
              <a:t> emisyonları arttı</a:t>
            </a:r>
            <a:r>
              <a:rPr lang="tr-TR" sz="7200" dirty="0" smtClean="0"/>
              <a:t/>
            </a:r>
            <a:br>
              <a:rPr lang="tr-TR" sz="7200" dirty="0" smtClean="0"/>
            </a:br>
            <a:r>
              <a:rPr lang="tr-TR" sz="7200" dirty="0" smtClean="0"/>
              <a:t> CO</a:t>
            </a:r>
            <a:r>
              <a:rPr lang="tr-TR" sz="7200" baseline="-25000" dirty="0" smtClean="0"/>
              <a:t>2</a:t>
            </a:r>
            <a:r>
              <a:rPr lang="tr-TR" sz="7200" dirty="0" smtClean="0"/>
              <a:t> eşdeğeri olarak 2015 yılı toplam </a:t>
            </a:r>
            <a:r>
              <a:rPr lang="tr-TR" sz="7200" dirty="0" err="1" smtClean="0"/>
              <a:t>seragazı</a:t>
            </a:r>
            <a:r>
              <a:rPr lang="tr-TR" sz="7200" dirty="0" smtClean="0"/>
              <a:t> emisyonu 1990 yılına göre %122 artış gösterdi. 1990 yılında kişi başı CO</a:t>
            </a:r>
            <a:r>
              <a:rPr lang="tr-TR" sz="7200" baseline="-25000" dirty="0" smtClean="0"/>
              <a:t>2</a:t>
            </a:r>
            <a:r>
              <a:rPr lang="tr-TR" sz="7200" dirty="0" smtClean="0"/>
              <a:t> eşdeğer emisyonu 3,88 ton/kişi olarak hesaplanırken, bu değer 2015 yılında 6,07 ton/kişi olarak hesaplandı.</a:t>
            </a:r>
          </a:p>
          <a:p>
            <a:endParaRPr lang="tr-TR" sz="7200" dirty="0" smtClean="0"/>
          </a:p>
          <a:p>
            <a:r>
              <a:rPr lang="tr-TR" sz="7200" b="1" dirty="0" smtClean="0"/>
              <a:t>CO</a:t>
            </a:r>
            <a:r>
              <a:rPr lang="tr-TR" sz="7200" b="1" baseline="-25000" dirty="0" smtClean="0"/>
              <a:t>2</a:t>
            </a:r>
            <a:r>
              <a:rPr lang="tr-TR" sz="7200" b="1" dirty="0" smtClean="0"/>
              <a:t> emisyonlarındaki en büyük payı enerji kaynaklı emisyonlar oluşturdu</a:t>
            </a:r>
            <a:r>
              <a:rPr lang="tr-TR" sz="7200" dirty="0" smtClean="0"/>
              <a:t/>
            </a:r>
            <a:br>
              <a:rPr lang="tr-TR" sz="7200" dirty="0" smtClean="0"/>
            </a:br>
            <a:r>
              <a:rPr lang="tr-TR" sz="7200" dirty="0" smtClean="0"/>
              <a:t>Toplam CO</a:t>
            </a:r>
            <a:r>
              <a:rPr lang="tr-TR" sz="7200" baseline="-25000" dirty="0" smtClean="0"/>
              <a:t>2</a:t>
            </a:r>
            <a:r>
              <a:rPr lang="tr-TR" sz="7200" dirty="0" smtClean="0"/>
              <a:t> emisyonlarının 2015 yılında %86,1’i enerjiden, %13,7’si endüstriyel işlemler ve ürün kullanımından, %0,2’si ise tarımsal faaliyetler ve atıktan kaynaklandı.</a:t>
            </a:r>
          </a:p>
          <a:p>
            <a:endParaRPr lang="tr-TR" dirty="0" smtClean="0"/>
          </a:p>
          <a:p>
            <a:r>
              <a:rPr lang="tr-TR" sz="2900" dirty="0" smtClean="0">
                <a:hlinkClick r:id="rId2"/>
              </a:rPr>
              <a:t>http://www.</a:t>
            </a:r>
            <a:r>
              <a:rPr lang="tr-TR" sz="2900" dirty="0" err="1" smtClean="0">
                <a:hlinkClick r:id="rId2"/>
              </a:rPr>
              <a:t>tuik</a:t>
            </a:r>
            <a:r>
              <a:rPr lang="tr-TR" sz="2900" dirty="0" smtClean="0">
                <a:hlinkClick r:id="rId2"/>
              </a:rPr>
              <a:t>.gov.tr/</a:t>
            </a:r>
            <a:r>
              <a:rPr lang="tr-TR" sz="2900" dirty="0" err="1" smtClean="0">
                <a:hlinkClick r:id="rId2"/>
              </a:rPr>
              <a:t>PreHaberBultenleri</a:t>
            </a:r>
            <a:r>
              <a:rPr lang="tr-TR" sz="2900" dirty="0" smtClean="0">
                <a:hlinkClick r:id="rId2"/>
              </a:rPr>
              <a:t>.do?</a:t>
            </a:r>
            <a:r>
              <a:rPr lang="tr-TR" sz="2900" dirty="0" err="1" smtClean="0">
                <a:hlinkClick r:id="rId2"/>
              </a:rPr>
              <a:t>id</a:t>
            </a:r>
            <a:r>
              <a:rPr lang="tr-TR" sz="2900" dirty="0" smtClean="0">
                <a:hlinkClick r:id="rId2"/>
              </a:rPr>
              <a:t>=24588</a:t>
            </a:r>
            <a:endParaRPr lang="tr-TR" sz="2900" dirty="0" smtClean="0"/>
          </a:p>
          <a:p>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Kişi başı sera gazı emisyonlarının yıllar içinde artışı  </a:t>
            </a: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1181100" y="1571612"/>
            <a:ext cx="6781800" cy="435771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Sera gazı emisyon artışı</a:t>
            </a:r>
            <a:br>
              <a:rPr lang="tr-TR" dirty="0" smtClean="0"/>
            </a:br>
            <a:r>
              <a:rPr lang="tr-TR" sz="2700" dirty="0" smtClean="0"/>
              <a:t>(UNFCC, 20 Eylül 2017)</a:t>
            </a:r>
            <a:endParaRPr lang="tr-TR" sz="2700" dirty="0"/>
          </a:p>
        </p:txBody>
      </p:sp>
      <p:sp>
        <p:nvSpPr>
          <p:cNvPr id="3" name="2 İçerik Yer Tutucusu"/>
          <p:cNvSpPr>
            <a:spLocks noGrp="1"/>
          </p:cNvSpPr>
          <p:nvPr>
            <p:ph idx="1"/>
          </p:nvPr>
        </p:nvSpPr>
        <p:spPr/>
        <p:txBody>
          <a:bodyPr>
            <a:normAutofit lnSpcReduction="10000"/>
          </a:bodyPr>
          <a:lstStyle/>
          <a:p>
            <a:endParaRPr lang="tr-TR" sz="2400" dirty="0" smtClean="0"/>
          </a:p>
          <a:p>
            <a:endParaRPr lang="tr-TR" sz="2400" dirty="0" smtClean="0"/>
          </a:p>
          <a:p>
            <a:r>
              <a:rPr lang="tr-TR" sz="2400" dirty="0" smtClean="0"/>
              <a:t>BM İklim Değişikliği Çerçeve Sözleşmesi  kapsamında ülkelerin sera gazı emisyonlarının ele alındığı envanterlerde Türkiye Ek 1 ülkeleri arasında 1990-2015 yılları arasındaki sera gazı emisyon artışı % 122 ve 123.7 ile birinci sıradadır. </a:t>
            </a:r>
          </a:p>
          <a:p>
            <a:endParaRPr lang="tr-TR" sz="2400" dirty="0" smtClean="0"/>
          </a:p>
          <a:p>
            <a:r>
              <a:rPr lang="tr-TR" sz="2400" dirty="0" smtClean="0"/>
              <a:t>Not: Bu grupta genel olarak sanayileşmiş ülkeleri bulunmaktadır.</a:t>
            </a:r>
          </a:p>
          <a:p>
            <a:endParaRPr lang="tr-TR" sz="2400" dirty="0" smtClean="0"/>
          </a:p>
          <a:p>
            <a:endParaRPr lang="tr-TR" sz="2400" dirty="0" smtClean="0"/>
          </a:p>
          <a:p>
            <a:r>
              <a:rPr lang="tr-TR" sz="1800" dirty="0" smtClean="0">
                <a:hlinkClick r:id="rId2"/>
              </a:rPr>
              <a:t>http://unfccc.int/resource/docs/2017/sbi/eng/18.pdf</a:t>
            </a:r>
            <a:endParaRPr lang="tr-TR" sz="1800" dirty="0" smtClean="0"/>
          </a:p>
          <a:p>
            <a:endParaRPr lang="tr-TR" sz="2400" dirty="0" smtClean="0"/>
          </a:p>
          <a:p>
            <a:endParaRPr lang="tr-TR" sz="2400" dirty="0" smtClean="0"/>
          </a:p>
          <a:p>
            <a:endParaRPr lang="tr-T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TÜİK Basın Bülteni, </a:t>
            </a:r>
            <a:r>
              <a:rPr lang="tr-TR" sz="2800" dirty="0" smtClean="0"/>
              <a:t>27 Nisan 2017</a:t>
            </a:r>
            <a:br>
              <a:rPr lang="tr-TR" sz="2800" dirty="0" smtClean="0"/>
            </a:br>
            <a:r>
              <a:rPr lang="tr-TR" sz="1300" dirty="0" smtClean="0"/>
              <a:t>(http://www.</a:t>
            </a:r>
            <a:r>
              <a:rPr lang="tr-TR" sz="1300" dirty="0" err="1" smtClean="0"/>
              <a:t>tuik</a:t>
            </a:r>
            <a:r>
              <a:rPr lang="tr-TR" sz="1300" dirty="0" smtClean="0"/>
              <a:t>.gov.tr/</a:t>
            </a:r>
            <a:r>
              <a:rPr lang="tr-TR" sz="1300" dirty="0" err="1" smtClean="0"/>
              <a:t>basinOdasi</a:t>
            </a:r>
            <a:r>
              <a:rPr lang="tr-TR" sz="1300" dirty="0" smtClean="0"/>
              <a:t>/haberler/2017_22_20170427.</a:t>
            </a:r>
            <a:r>
              <a:rPr lang="tr-TR" sz="1300" dirty="0" err="1" smtClean="0"/>
              <a:t>pdf</a:t>
            </a:r>
            <a:r>
              <a:rPr lang="tr-TR" sz="1300" dirty="0" smtClean="0"/>
              <a:t>)</a:t>
            </a:r>
            <a:endParaRPr lang="tr-TR" sz="1300" dirty="0"/>
          </a:p>
        </p:txBody>
      </p:sp>
      <p:pic>
        <p:nvPicPr>
          <p:cNvPr id="1026" name="Picture 2"/>
          <p:cNvPicPr>
            <a:picLocks noGrp="1" noChangeAspect="1" noChangeArrowheads="1"/>
          </p:cNvPicPr>
          <p:nvPr>
            <p:ph idx="1"/>
          </p:nvPr>
        </p:nvPicPr>
        <p:blipFill>
          <a:blip r:embed="rId2"/>
          <a:srcRect/>
          <a:stretch>
            <a:fillRect/>
          </a:stretch>
        </p:blipFill>
        <p:spPr bwMode="auto">
          <a:xfrm>
            <a:off x="1142976" y="1357298"/>
            <a:ext cx="6858048" cy="442915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282" y="1142983"/>
          <a:ext cx="8715435" cy="5143538"/>
        </p:xfrm>
        <a:graphic>
          <a:graphicData uri="http://schemas.openxmlformats.org/drawingml/2006/table">
            <a:tbl>
              <a:tblPr/>
              <a:tblGrid>
                <a:gridCol w="1143008"/>
                <a:gridCol w="2643206"/>
                <a:gridCol w="1214446"/>
                <a:gridCol w="1535925"/>
                <a:gridCol w="901593"/>
                <a:gridCol w="1277257"/>
              </a:tblGrid>
              <a:tr h="979690">
                <a:tc rowSpan="2">
                  <a:txBody>
                    <a:bodyPr/>
                    <a:lstStyle/>
                    <a:p>
                      <a:pPr algn="ctr">
                        <a:lnSpc>
                          <a:spcPts val="1200"/>
                        </a:lnSpc>
                        <a:spcAft>
                          <a:spcPts val="0"/>
                        </a:spcAft>
                      </a:pPr>
                      <a:r>
                        <a:rPr lang="tr-TR" sz="1400" b="1" dirty="0">
                          <a:latin typeface="Times New Roman"/>
                          <a:ea typeface="Times New Roman"/>
                          <a:cs typeface="Times New Roman"/>
                        </a:rPr>
                        <a:t>Yakıt türü</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3810" algn="ctr">
                        <a:lnSpc>
                          <a:spcPts val="1200"/>
                        </a:lnSpc>
                        <a:spcAft>
                          <a:spcPts val="0"/>
                        </a:spcAft>
                      </a:pPr>
                      <a:r>
                        <a:rPr lang="tr-TR" sz="1400" b="1" dirty="0">
                          <a:latin typeface="Times New Roman"/>
                          <a:ea typeface="Times New Roman"/>
                          <a:cs typeface="Times New Roman"/>
                        </a:rPr>
                        <a:t>Yakıt Isıl Gücü</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200"/>
                        </a:lnSpc>
                        <a:spcAft>
                          <a:spcPts val="0"/>
                        </a:spcAft>
                      </a:pPr>
                      <a:r>
                        <a:rPr lang="tr-TR" sz="1200" b="1" dirty="0">
                          <a:latin typeface="Times New Roman"/>
                          <a:ea typeface="Times New Roman"/>
                          <a:cs typeface="Times New Roman"/>
                        </a:rPr>
                        <a:t>Emisyon Sınır Değerleri (mg/Nm</a:t>
                      </a:r>
                      <a:r>
                        <a:rPr lang="tr-TR" sz="1200" b="1" baseline="30000" dirty="0">
                          <a:latin typeface="Times New Roman"/>
                          <a:ea typeface="Times New Roman"/>
                          <a:cs typeface="Times New Roman"/>
                        </a:rPr>
                        <a:t>3 </a:t>
                      </a:r>
                      <a:r>
                        <a:rPr lang="tr-TR" sz="1200" b="1" dirty="0">
                          <a:latin typeface="Times New Roman"/>
                          <a:ea typeface="Times New Roman"/>
                          <a:cs typeface="Times New Roman"/>
                        </a:rPr>
                        <a:t>)</a:t>
                      </a:r>
                      <a:endParaRPr lang="tr-TR" sz="12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987935">
                <a:tc vMerge="1">
                  <a:txBody>
                    <a:bodyPr/>
                    <a:lstStyle/>
                    <a:p>
                      <a:endParaRPr lang="tr-TR"/>
                    </a:p>
                  </a:txBody>
                  <a:tcPr/>
                </a:tc>
                <a:tc vMerge="1">
                  <a:txBody>
                    <a:bodyPr/>
                    <a:lstStyle/>
                    <a:p>
                      <a:endParaRPr lang="tr-TR"/>
                    </a:p>
                  </a:txBody>
                  <a:tcPr/>
                </a:tc>
                <a:tc>
                  <a:txBody>
                    <a:bodyPr/>
                    <a:lstStyle/>
                    <a:p>
                      <a:pPr algn="ctr">
                        <a:lnSpc>
                          <a:spcPts val="1200"/>
                        </a:lnSpc>
                        <a:spcAft>
                          <a:spcPts val="0"/>
                        </a:spcAft>
                      </a:pPr>
                      <a:r>
                        <a:rPr lang="tr-TR" sz="1400" b="1" dirty="0">
                          <a:latin typeface="Times New Roman"/>
                          <a:ea typeface="Times New Roman"/>
                          <a:cs typeface="Times New Roman"/>
                        </a:rPr>
                        <a:t>Toz</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b="1" dirty="0">
                          <a:latin typeface="Times New Roman"/>
                          <a:ea typeface="Times New Roman"/>
                          <a:cs typeface="Times New Roman"/>
                        </a:rPr>
                        <a:t>SO</a:t>
                      </a:r>
                      <a:r>
                        <a:rPr lang="tr-TR" sz="1400" b="1" baseline="-25000" dirty="0">
                          <a:latin typeface="Times New Roman"/>
                          <a:ea typeface="Times New Roman"/>
                          <a:cs typeface="Times New Roman"/>
                        </a:rPr>
                        <a:t>2</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b="1" dirty="0">
                          <a:latin typeface="Times New Roman"/>
                          <a:ea typeface="Times New Roman"/>
                          <a:cs typeface="Times New Roman"/>
                        </a:rPr>
                        <a:t>NO</a:t>
                      </a:r>
                      <a:r>
                        <a:rPr lang="tr-TR" sz="1400" b="1" baseline="-25000" dirty="0">
                          <a:latin typeface="Times New Roman"/>
                          <a:ea typeface="Times New Roman"/>
                          <a:cs typeface="Times New Roman"/>
                        </a:rPr>
                        <a:t>2</a:t>
                      </a:r>
                      <a:endParaRPr lang="tr-TR" sz="1400" dirty="0">
                        <a:latin typeface="Times New Roman"/>
                        <a:ea typeface="Times New Roman"/>
                        <a:cs typeface="Times New Roman"/>
                      </a:endParaRPr>
                    </a:p>
                    <a:p>
                      <a:pPr algn="ctr">
                        <a:lnSpc>
                          <a:spcPts val="1200"/>
                        </a:lnSpc>
                        <a:spcAft>
                          <a:spcPts val="0"/>
                        </a:spcAft>
                      </a:pPr>
                      <a:r>
                        <a:rPr lang="tr-TR" sz="1400" b="1" dirty="0">
                          <a:latin typeface="Times New Roman"/>
                          <a:ea typeface="Times New Roman"/>
                          <a:cs typeface="Times New Roman"/>
                        </a:rPr>
                        <a:t>(NO ve NO</a:t>
                      </a:r>
                      <a:r>
                        <a:rPr lang="tr-TR" sz="1400" b="1" baseline="-25000" dirty="0">
                          <a:latin typeface="Times New Roman"/>
                          <a:ea typeface="Times New Roman"/>
                          <a:cs typeface="Times New Roman"/>
                        </a:rPr>
                        <a:t>2</a:t>
                      </a:r>
                      <a:r>
                        <a:rPr lang="tr-TR" sz="1400" b="1" dirty="0">
                          <a:latin typeface="Times New Roman"/>
                          <a:ea typeface="Times New Roman"/>
                          <a:cs typeface="Times New Roman"/>
                        </a:rPr>
                        <a:t>)</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b="1" dirty="0">
                          <a:latin typeface="Times New Roman"/>
                          <a:ea typeface="Times New Roman"/>
                          <a:cs typeface="Times New Roman"/>
                        </a:rPr>
                        <a:t>CO</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rowSpan="2">
                  <a:txBody>
                    <a:bodyPr/>
                    <a:lstStyle/>
                    <a:p>
                      <a:pPr algn="ctr">
                        <a:lnSpc>
                          <a:spcPts val="1200"/>
                        </a:lnSpc>
                        <a:spcAft>
                          <a:spcPts val="0"/>
                        </a:spcAft>
                      </a:pPr>
                      <a:r>
                        <a:rPr lang="tr-TR" sz="1400">
                          <a:latin typeface="Times New Roman"/>
                          <a:ea typeface="Times New Roman"/>
                          <a:cs typeface="Times New Roman"/>
                        </a:rPr>
                        <a:t>Katı yakıt</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ts val="1200"/>
                        </a:lnSpc>
                        <a:spcAft>
                          <a:spcPts val="0"/>
                        </a:spcAft>
                      </a:pPr>
                      <a:r>
                        <a:rPr lang="tr-TR" sz="1400">
                          <a:latin typeface="Times New Roman"/>
                          <a:ea typeface="Times New Roman"/>
                          <a:cs typeface="Times New Roman"/>
                        </a:rPr>
                        <a:t>50 MW ≤ Yakıt ısıl gücü &lt;100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50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850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400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150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vMerge="1">
                  <a:txBody>
                    <a:bodyPr/>
                    <a:lstStyle/>
                    <a:p>
                      <a:endParaRPr lang="tr-TR"/>
                    </a:p>
                  </a:txBody>
                  <a:tcPr/>
                </a:tc>
                <a:tc>
                  <a:txBody>
                    <a:bodyPr/>
                    <a:lstStyle/>
                    <a:p>
                      <a:pPr indent="3810" algn="ctr">
                        <a:lnSpc>
                          <a:spcPts val="1200"/>
                        </a:lnSpc>
                        <a:spcAft>
                          <a:spcPts val="0"/>
                        </a:spcAft>
                      </a:pPr>
                      <a:r>
                        <a:rPr lang="tr-TR" sz="1400">
                          <a:latin typeface="Times New Roman"/>
                          <a:ea typeface="Times New Roman"/>
                          <a:cs typeface="Times New Roman"/>
                        </a:rPr>
                        <a:t>Yakıt ısıl gücü≥100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30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tr-TR" sz="140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rowSpan="2">
                  <a:txBody>
                    <a:bodyPr/>
                    <a:lstStyle/>
                    <a:p>
                      <a:pPr algn="ctr">
                        <a:lnSpc>
                          <a:spcPts val="1200"/>
                        </a:lnSpc>
                        <a:spcAft>
                          <a:spcPts val="0"/>
                        </a:spcAft>
                      </a:pPr>
                      <a:r>
                        <a:rPr lang="tr-TR" sz="1400">
                          <a:latin typeface="Times New Roman"/>
                          <a:ea typeface="Times New Roman"/>
                          <a:cs typeface="Times New Roman"/>
                        </a:rPr>
                        <a:t>Petrol koku</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ts val="1200"/>
                        </a:lnSpc>
                        <a:spcAft>
                          <a:spcPts val="0"/>
                        </a:spcAft>
                      </a:pPr>
                      <a:r>
                        <a:rPr lang="tr-TR" sz="1400" dirty="0">
                          <a:latin typeface="Times New Roman"/>
                          <a:ea typeface="Times New Roman"/>
                          <a:cs typeface="Times New Roman"/>
                        </a:rPr>
                        <a:t>50 MW ≤ Yakıt ısıl gücü &lt;100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20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400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tr-TR" sz="1400">
                          <a:latin typeface="Times New Roman"/>
                          <a:ea typeface="Times New Roman"/>
                          <a:cs typeface="Times New Roman"/>
                        </a:rPr>
                        <a:t>400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150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vMerge="1">
                  <a:txBody>
                    <a:bodyPr/>
                    <a:lstStyle/>
                    <a:p>
                      <a:endParaRPr lang="tr-TR"/>
                    </a:p>
                  </a:txBody>
                  <a:tcPr/>
                </a:tc>
                <a:tc>
                  <a:txBody>
                    <a:bodyPr/>
                    <a:lstStyle/>
                    <a:p>
                      <a:pPr indent="3810" algn="ctr">
                        <a:lnSpc>
                          <a:spcPts val="1200"/>
                        </a:lnSpc>
                        <a:spcAft>
                          <a:spcPts val="0"/>
                        </a:spcAft>
                      </a:pPr>
                      <a:r>
                        <a:rPr lang="tr-TR" sz="1400" dirty="0">
                          <a:latin typeface="Times New Roman"/>
                          <a:ea typeface="Times New Roman"/>
                          <a:cs typeface="Times New Roman"/>
                        </a:rPr>
                        <a:t>Yakıt ısıl gücü≥100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20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tr-TR" sz="140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rowSpan="3">
                  <a:txBody>
                    <a:bodyPr/>
                    <a:lstStyle/>
                    <a:p>
                      <a:pPr algn="ctr">
                        <a:lnSpc>
                          <a:spcPts val="1200"/>
                        </a:lnSpc>
                        <a:spcAft>
                          <a:spcPts val="0"/>
                        </a:spcAft>
                      </a:pPr>
                      <a:r>
                        <a:rPr lang="tr-TR" sz="1400" dirty="0" err="1">
                          <a:latin typeface="Times New Roman"/>
                          <a:ea typeface="Times New Roman"/>
                          <a:cs typeface="Times New Roman"/>
                        </a:rPr>
                        <a:t>Biyokütle</a:t>
                      </a: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ts val="1200"/>
                        </a:lnSpc>
                        <a:spcAft>
                          <a:spcPts val="0"/>
                        </a:spcAft>
                      </a:pPr>
                      <a:r>
                        <a:rPr lang="tr-TR" sz="1400">
                          <a:latin typeface="Times New Roman"/>
                          <a:ea typeface="Times New Roman"/>
                          <a:cs typeface="Times New Roman"/>
                        </a:rPr>
                        <a:t>50 MW ≤ Yakıt ısıl gücü &lt;100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40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tr-TR" sz="1400">
                          <a:latin typeface="Times New Roman"/>
                          <a:ea typeface="Times New Roman"/>
                          <a:cs typeface="Times New Roman"/>
                        </a:rPr>
                        <a:t>400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400" dirty="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vMerge="1">
                  <a:txBody>
                    <a:bodyPr/>
                    <a:lstStyle/>
                    <a:p>
                      <a:endParaRPr lang="tr-TR"/>
                    </a:p>
                  </a:txBody>
                  <a:tcPr/>
                </a:tc>
                <a:tc>
                  <a:txBody>
                    <a:bodyPr/>
                    <a:lstStyle/>
                    <a:p>
                      <a:pPr indent="3810" algn="ctr">
                        <a:lnSpc>
                          <a:spcPts val="1200"/>
                        </a:lnSpc>
                        <a:spcAft>
                          <a:spcPts val="0"/>
                        </a:spcAft>
                      </a:pPr>
                      <a:r>
                        <a:rPr lang="tr-TR" sz="1400">
                          <a:latin typeface="Times New Roman"/>
                          <a:ea typeface="Times New Roman"/>
                          <a:cs typeface="Times New Roman"/>
                        </a:rPr>
                        <a:t>100 MW ≤ Yakıt ısıl gücü &lt;300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40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tr-TR" sz="1400">
                          <a:latin typeface="Times New Roman"/>
                          <a:ea typeface="Times New Roman"/>
                          <a:cs typeface="Times New Roman"/>
                        </a:rPr>
                        <a:t>300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400" dirty="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4">
                <a:tc vMerge="1">
                  <a:txBody>
                    <a:bodyPr/>
                    <a:lstStyle/>
                    <a:p>
                      <a:endParaRPr lang="tr-TR"/>
                    </a:p>
                  </a:txBody>
                  <a:tcPr/>
                </a:tc>
                <a:tc>
                  <a:txBody>
                    <a:bodyPr/>
                    <a:lstStyle/>
                    <a:p>
                      <a:pPr indent="3810" algn="ctr">
                        <a:lnSpc>
                          <a:spcPts val="1200"/>
                        </a:lnSpc>
                        <a:spcAft>
                          <a:spcPts val="0"/>
                        </a:spcAft>
                      </a:pPr>
                      <a:r>
                        <a:rPr lang="tr-TR" sz="1400">
                          <a:latin typeface="Times New Roman"/>
                          <a:ea typeface="Times New Roman"/>
                          <a:cs typeface="Times New Roman"/>
                        </a:rPr>
                        <a:t>Yakıt ısıl gücü≥300 MW</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400" dirty="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tr-TR" sz="1400" dirty="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tr-TR" sz="1400" dirty="0">
                          <a:latin typeface="Times New Roman"/>
                          <a:ea typeface="Times New Roman"/>
                          <a:cs typeface="Times New Roman"/>
                        </a:rPr>
                        <a:t>200</a:t>
                      </a: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400" dirty="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355">
                <a:tc gridSpan="6">
                  <a:txBody>
                    <a:bodyPr/>
                    <a:lstStyle/>
                    <a:p>
                      <a:r>
                        <a:rPr lang="tr-TR" sz="1200" dirty="0" smtClean="0"/>
                        <a:t>1.3.1.1.1. Isıl gücü 100 MW ila 300 MW arasında olan tesisler için 300 mg/Nm</a:t>
                      </a:r>
                      <a:r>
                        <a:rPr lang="tr-TR" sz="1200" baseline="30000" dirty="0" smtClean="0"/>
                        <a:t>3</a:t>
                      </a:r>
                      <a:r>
                        <a:rPr lang="tr-TR" sz="1200" dirty="0" smtClean="0"/>
                        <a:t> SO</a:t>
                      </a:r>
                      <a:r>
                        <a:rPr lang="tr-TR" sz="1200" baseline="-25000" dirty="0" smtClean="0"/>
                        <a:t>2 </a:t>
                      </a:r>
                      <a:r>
                        <a:rPr lang="tr-TR" sz="1200" dirty="0" smtClean="0"/>
                        <a:t>emisyon sınır değeri aşılamaz veya en az % 92 oranında kükürt giderme sağlanır. </a:t>
                      </a:r>
                    </a:p>
                    <a:p>
                      <a:r>
                        <a:rPr lang="tr-TR" sz="1200" dirty="0" smtClean="0"/>
                        <a:t>1.3.1.1.2. Isıl gücü 300 MW ve üzerinde olan tesisler için 400 mg/Nm</a:t>
                      </a:r>
                      <a:r>
                        <a:rPr lang="tr-TR" sz="1200" baseline="30000" dirty="0" smtClean="0"/>
                        <a:t>3</a:t>
                      </a:r>
                      <a:r>
                        <a:rPr lang="tr-TR" sz="1200" dirty="0" smtClean="0"/>
                        <a:t> SO</a:t>
                      </a:r>
                      <a:r>
                        <a:rPr lang="tr-TR" sz="1200" baseline="-25000" dirty="0" smtClean="0"/>
                        <a:t>2 </a:t>
                      </a:r>
                      <a:r>
                        <a:rPr lang="tr-TR" sz="1200" dirty="0" smtClean="0"/>
                        <a:t>emisyon sınır değeri  aşılamaz ve en az % 95 oranında kükürt giderme sağlanır. </a:t>
                      </a:r>
                    </a:p>
                    <a:p>
                      <a:pPr algn="ctr">
                        <a:lnSpc>
                          <a:spcPts val="1200"/>
                        </a:lnSpc>
                        <a:spcAft>
                          <a:spcPts val="0"/>
                        </a:spcAft>
                      </a:pP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3810" algn="ctr">
                        <a:lnSpc>
                          <a:spcPts val="1200"/>
                        </a:lnSpc>
                        <a:spcAft>
                          <a:spcPts val="0"/>
                        </a:spcAft>
                      </a:pPr>
                      <a:endParaRPr lang="tr-TR" sz="140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tr-TR" sz="1400" dirty="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200"/>
                        </a:lnSpc>
                        <a:spcAft>
                          <a:spcPts val="0"/>
                        </a:spcAft>
                      </a:pP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200"/>
                        </a:lnSpc>
                        <a:spcAft>
                          <a:spcPts val="0"/>
                        </a:spcAft>
                      </a:pPr>
                      <a:endParaRPr lang="tr-TR" sz="1400" dirty="0">
                        <a:latin typeface="Times New Roman"/>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tr-TR" sz="1400" dirty="0">
                        <a:latin typeface="Calibri"/>
                        <a:ea typeface="Times New Roman"/>
                        <a:cs typeface="Times New Roman"/>
                      </a:endParaRPr>
                    </a:p>
                  </a:txBody>
                  <a:tcPr marL="48126" marR="48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Metin kutusu"/>
          <p:cNvSpPr txBox="1"/>
          <p:nvPr/>
        </p:nvSpPr>
        <p:spPr>
          <a:xfrm>
            <a:off x="214282" y="285728"/>
            <a:ext cx="8215370" cy="646331"/>
          </a:xfrm>
          <a:prstGeom prst="rect">
            <a:avLst/>
          </a:prstGeom>
          <a:noFill/>
        </p:spPr>
        <p:txBody>
          <a:bodyPr wrap="square" rtlCol="0">
            <a:spAutoFit/>
          </a:bodyPr>
          <a:lstStyle/>
          <a:p>
            <a:r>
              <a:rPr lang="tr-TR" dirty="0" smtClean="0"/>
              <a:t>Sanayi Kaynaklı Hava Kirliliğinin Kontrolü Yönetmeliği, Ek 5, Katı yakıtlar için emisyon sınır değerleri , % 6 oksijen esas alınarak</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90588" y="714356"/>
            <a:ext cx="7362825" cy="550072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AB büyük yakma tesislerine daha fazla sınırlama getiriyor</a:t>
            </a:r>
            <a:endParaRPr lang="tr-TR" sz="3600" dirty="0"/>
          </a:p>
        </p:txBody>
      </p:sp>
      <p:sp>
        <p:nvSpPr>
          <p:cNvPr id="3" name="2 İçerik Yer Tutucusu"/>
          <p:cNvSpPr>
            <a:spLocks noGrp="1"/>
          </p:cNvSpPr>
          <p:nvPr>
            <p:ph idx="1"/>
          </p:nvPr>
        </p:nvSpPr>
        <p:spPr/>
        <p:txBody>
          <a:bodyPr>
            <a:normAutofit fontScale="25000" lnSpcReduction="20000"/>
          </a:bodyPr>
          <a:lstStyle/>
          <a:p>
            <a:endParaRPr lang="tr-TR" dirty="0" smtClean="0"/>
          </a:p>
          <a:p>
            <a:r>
              <a:rPr lang="tr-TR" sz="6400" dirty="0" smtClean="0"/>
              <a:t>Avrupa’da kömür </a:t>
            </a:r>
            <a:r>
              <a:rPr lang="tr-TR" sz="6400" dirty="0" err="1" smtClean="0"/>
              <a:t>santralları</a:t>
            </a:r>
            <a:r>
              <a:rPr lang="tr-TR" sz="6400" dirty="0" smtClean="0"/>
              <a:t> gerek sera gazı emisyonu gerekse sağlık sorunlarıyla ilişkili olan hava kirliliği nedeniyle giderek daha sıkı düzenlemelerle karşı karşıya kalmaktadır. </a:t>
            </a:r>
          </a:p>
          <a:p>
            <a:endParaRPr lang="tr-TR" sz="6400" dirty="0" smtClean="0"/>
          </a:p>
          <a:p>
            <a:r>
              <a:rPr lang="tr-TR" sz="6400" dirty="0" smtClean="0"/>
              <a:t>Son olarak AB Endüstriyel Emisyonlar Direktifi’ne (IED)  bağlı olarak konuyla ilgili Komite tarafından “BAT” a referans veren  (</a:t>
            </a:r>
            <a:r>
              <a:rPr lang="en-US" sz="6400" dirty="0" smtClean="0"/>
              <a:t>Best Available Techniques Reference (BREF) d</a:t>
            </a:r>
            <a:r>
              <a:rPr lang="tr-TR" sz="6400" dirty="0" err="1" smtClean="0"/>
              <a:t>ökümanında</a:t>
            </a:r>
            <a:r>
              <a:rPr lang="tr-TR" sz="6400" dirty="0" smtClean="0"/>
              <a:t> büyük yakma tesisleri için kükürt dioksit ve azot oksitler gibi kirleticilerin emisyonlarını azaltmak amacıyla 2021’den itibaren uygulanmak üzere daha kısıtlı </a:t>
            </a:r>
            <a:r>
              <a:rPr lang="tr-TR" sz="6400" dirty="0" err="1" smtClean="0"/>
              <a:t>sınırlamalart</a:t>
            </a:r>
            <a:r>
              <a:rPr lang="tr-TR" sz="6400" dirty="0" smtClean="0"/>
              <a:t> hazırlanmış, Temmuz 2017’de Komisyon tarafından kabul edilmiştir. </a:t>
            </a:r>
          </a:p>
          <a:p>
            <a:endParaRPr lang="tr-TR" sz="6400" dirty="0" smtClean="0"/>
          </a:p>
          <a:p>
            <a:r>
              <a:rPr lang="en-US" sz="6400" dirty="0" smtClean="0"/>
              <a:t>IED </a:t>
            </a:r>
            <a:r>
              <a:rPr lang="tr-TR" sz="6400" dirty="0" smtClean="0"/>
              <a:t> ulusal  düzenleyici kurumlara, yerel faktörleri ve “çevresel yarara karşılık orantısız yüksek maliyetler olması” durumunda  ve ancak bu konuda zorunlu olarak halka danışılması şartıyla daha hafif sınırlar getirme konusunda istisna tanımaktadır. </a:t>
            </a:r>
          </a:p>
          <a:p>
            <a:endParaRPr lang="tr-TR" sz="6400" dirty="0" smtClean="0"/>
          </a:p>
          <a:p>
            <a:r>
              <a:rPr lang="tr-TR" sz="6400" dirty="0" smtClean="0"/>
              <a:t>Avrupa Çevre Bürosundaki uzmanlar  AB’deki mevcut termik </a:t>
            </a:r>
            <a:r>
              <a:rPr lang="tr-TR" sz="6400" dirty="0" err="1" smtClean="0"/>
              <a:t>santralların</a:t>
            </a:r>
            <a:r>
              <a:rPr lang="tr-TR" sz="6400" dirty="0" smtClean="0"/>
              <a:t> yüzde 82’sinin yeni emisyon standartlarını karşılayamayacağını, öncelikle kömüre dayalı  enerji üretiminin azalmasına neden olacağını, kömür </a:t>
            </a:r>
            <a:r>
              <a:rPr lang="tr-TR" sz="6400" dirty="0" err="1" smtClean="0"/>
              <a:t>santrallarının</a:t>
            </a:r>
            <a:r>
              <a:rPr lang="tr-TR" sz="6400" dirty="0" smtClean="0"/>
              <a:t> giderek maliyetleri azalan yenilenebilir enerji ile rekabet edemeyeceğini belirtmektedir. </a:t>
            </a:r>
          </a:p>
          <a:p>
            <a:endParaRPr lang="tr-TR" dirty="0" smtClean="0">
              <a:solidFill>
                <a:srgbClr val="FF0000"/>
              </a:solidFill>
            </a:endParaRPr>
          </a:p>
          <a:p>
            <a:endParaRPr lang="tr-TR" dirty="0" smtClean="0"/>
          </a:p>
          <a:p>
            <a:r>
              <a:rPr lang="tr-TR" sz="4400" dirty="0" smtClean="0">
                <a:hlinkClick r:id="rId2"/>
              </a:rPr>
              <a:t>http://ec.europa.eu/transparency/regcomitology/index.cfm?do=search.documentdetail&amp;Dos_ID=14177&amp;ds_id=50159&amp;version=1&amp;page=1</a:t>
            </a:r>
            <a:endParaRPr lang="tr-TR" sz="4400" dirty="0" smtClean="0"/>
          </a:p>
          <a:p>
            <a:r>
              <a:rPr lang="tr-TR" sz="4400" dirty="0" smtClean="0">
                <a:hlinkClick r:id="rId3"/>
              </a:rPr>
              <a:t>https://frontnews.eu/news/en/9364/European-Union-adopted-new-standards-for-thermal-energy</a:t>
            </a:r>
            <a:endParaRPr lang="tr-TR" sz="4400" dirty="0" smtClean="0"/>
          </a:p>
          <a:p>
            <a:endParaRPr lang="tr-TR" sz="4800" dirty="0" smtClean="0"/>
          </a:p>
          <a:p>
            <a:endParaRPr lang="tr-TR" dirty="0" smtClean="0"/>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11222"/>
          </a:xfrm>
        </p:spPr>
        <p:txBody>
          <a:bodyPr>
            <a:noAutofit/>
          </a:bodyPr>
          <a:lstStyle/>
          <a:p>
            <a:r>
              <a:rPr lang="tr-TR" sz="1800" b="1" dirty="0" smtClean="0"/>
              <a:t>AB’de 2021 yılına itibaren uygulanmak üzere seçilmiş bazı parametreler için yeni sınır değerler </a:t>
            </a:r>
            <a:r>
              <a:rPr lang="tr-TR" sz="1600" dirty="0" smtClean="0"/>
              <a:t>(Kaynak: IEEFA.org, Enerji Ekonomisi ve Finansal Analiz Enstitüsü, Mayıs 2017) </a:t>
            </a:r>
            <a:endParaRPr lang="tr-TR" sz="1600" dirty="0"/>
          </a:p>
        </p:txBody>
      </p:sp>
      <p:graphicFrame>
        <p:nvGraphicFramePr>
          <p:cNvPr id="4" name="3 İçerik Yer Tutucusu"/>
          <p:cNvGraphicFramePr>
            <a:graphicFrameLocks noGrp="1"/>
          </p:cNvGraphicFramePr>
          <p:nvPr>
            <p:ph idx="1"/>
          </p:nvPr>
        </p:nvGraphicFramePr>
        <p:xfrm>
          <a:off x="500035" y="1119377"/>
          <a:ext cx="8215370" cy="5452896"/>
        </p:xfrm>
        <a:graphic>
          <a:graphicData uri="http://schemas.openxmlformats.org/drawingml/2006/table">
            <a:tbl>
              <a:tblPr firstRow="1" bandRow="1">
                <a:tableStyleId>{5C22544A-7EE6-4342-B048-85BDC9FD1C3A}</a:tableStyleId>
              </a:tblPr>
              <a:tblGrid>
                <a:gridCol w="1643074"/>
                <a:gridCol w="1643074"/>
                <a:gridCol w="1643074"/>
                <a:gridCol w="1643073"/>
                <a:gridCol w="1643075"/>
              </a:tblGrid>
              <a:tr h="955680">
                <a:tc>
                  <a:txBody>
                    <a:bodyPr/>
                    <a:lstStyle/>
                    <a:p>
                      <a:r>
                        <a:rPr lang="tr-TR" sz="1200" dirty="0" smtClean="0"/>
                        <a:t>Kirletici </a:t>
                      </a:r>
                      <a:endParaRPr lang="tr-TR" sz="1200" dirty="0"/>
                    </a:p>
                  </a:txBody>
                  <a:tcPr/>
                </a:tc>
                <a:tc>
                  <a:txBody>
                    <a:bodyPr/>
                    <a:lstStyle/>
                    <a:p>
                      <a:r>
                        <a:rPr lang="tr-TR" sz="1200" dirty="0" smtClean="0"/>
                        <a:t>IIEFA</a:t>
                      </a:r>
                      <a:endParaRPr lang="tr-TR" sz="1200" dirty="0"/>
                    </a:p>
                  </a:txBody>
                  <a:tcPr/>
                </a:tc>
                <a:tc>
                  <a:txBody>
                    <a:bodyPr/>
                    <a:lstStyle/>
                    <a:p>
                      <a:r>
                        <a:rPr lang="tr-TR" sz="1200" dirty="0" smtClean="0"/>
                        <a:t>2021 ‘den itibaren</a:t>
                      </a:r>
                      <a:r>
                        <a:rPr lang="tr-TR" sz="1200" baseline="0" dirty="0" smtClean="0"/>
                        <a:t> </a:t>
                      </a:r>
                      <a:r>
                        <a:rPr lang="tr-TR" sz="1200" dirty="0" smtClean="0"/>
                        <a:t>BREF-AEL</a:t>
                      </a:r>
                    </a:p>
                    <a:p>
                      <a:r>
                        <a:rPr lang="tr-TR" sz="1200" dirty="0" smtClean="0"/>
                        <a:t>Üst yıllık ortalama</a:t>
                      </a:r>
                    </a:p>
                    <a:p>
                      <a:r>
                        <a:rPr lang="tr-TR" sz="1200" dirty="0" smtClean="0"/>
                        <a:t>mg/m3 </a:t>
                      </a:r>
                      <a:endParaRPr lang="tr-TR" sz="1200" dirty="0"/>
                    </a:p>
                  </a:txBody>
                  <a:tcPr/>
                </a:tc>
                <a:tc>
                  <a:txBody>
                    <a:bodyPr/>
                    <a:lstStyle/>
                    <a:p>
                      <a:r>
                        <a:rPr lang="tr-TR" sz="1200" dirty="0" smtClean="0"/>
                        <a:t>2014’den itibaren IED-ELV</a:t>
                      </a:r>
                    </a:p>
                    <a:p>
                      <a:r>
                        <a:rPr lang="tr-TR" sz="1200" dirty="0" smtClean="0"/>
                        <a:t>Aylık ortalama</a:t>
                      </a:r>
                    </a:p>
                    <a:p>
                      <a:r>
                        <a:rPr lang="tr-TR" sz="1200" dirty="0" smtClean="0"/>
                        <a:t>mg/m3 </a:t>
                      </a:r>
                      <a:endParaRPr lang="tr-TR" sz="1200" dirty="0"/>
                    </a:p>
                  </a:txBody>
                  <a:tcPr/>
                </a:tc>
                <a:tc>
                  <a:txBody>
                    <a:bodyPr/>
                    <a:lstStyle/>
                    <a:p>
                      <a:r>
                        <a:rPr lang="tr-TR" sz="1200" dirty="0" smtClean="0"/>
                        <a:t>Bazı seçilmiş</a:t>
                      </a:r>
                      <a:r>
                        <a:rPr lang="tr-TR" sz="1200" baseline="0" dirty="0" smtClean="0"/>
                        <a:t> </a:t>
                      </a:r>
                      <a:r>
                        <a:rPr lang="tr-TR" sz="1200" dirty="0" smtClean="0"/>
                        <a:t>BREF istisnaları </a:t>
                      </a:r>
                      <a:endParaRPr lang="tr-TR" sz="1200" dirty="0"/>
                    </a:p>
                  </a:txBody>
                  <a:tcPr/>
                </a:tc>
              </a:tr>
              <a:tr h="1301676">
                <a:tc>
                  <a:txBody>
                    <a:bodyPr/>
                    <a:lstStyle/>
                    <a:p>
                      <a:r>
                        <a:rPr lang="tr-TR" sz="1400" dirty="0" err="1" smtClean="0"/>
                        <a:t>NOx</a:t>
                      </a:r>
                      <a:r>
                        <a:rPr lang="tr-TR" sz="1400" dirty="0" smtClean="0"/>
                        <a:t> </a:t>
                      </a:r>
                      <a:endParaRPr lang="tr-TR" sz="1400" dirty="0"/>
                    </a:p>
                  </a:txBody>
                  <a:tcPr/>
                </a:tc>
                <a:tc>
                  <a:txBody>
                    <a:bodyPr/>
                    <a:lstStyle/>
                    <a:p>
                      <a:r>
                        <a:rPr lang="tr-TR" sz="1400" dirty="0" smtClean="0"/>
                        <a:t>Kömür( Akışkan yatak) &gt; 300 MW </a:t>
                      </a:r>
                      <a:r>
                        <a:rPr lang="tr-TR" sz="1400" dirty="0" err="1" smtClean="0"/>
                        <a:t>th</a:t>
                      </a:r>
                      <a:r>
                        <a:rPr lang="tr-TR" sz="1400" dirty="0" smtClean="0"/>
                        <a:t> </a:t>
                      </a:r>
                      <a:endParaRPr lang="tr-TR" sz="1400" dirty="0"/>
                    </a:p>
                  </a:txBody>
                  <a:tcPr/>
                </a:tc>
                <a:tc>
                  <a:txBody>
                    <a:bodyPr/>
                    <a:lstStyle/>
                    <a:p>
                      <a:r>
                        <a:rPr lang="tr-TR" sz="1400" dirty="0" smtClean="0"/>
                        <a:t>175</a:t>
                      </a:r>
                      <a:endParaRPr lang="tr-TR" sz="1400" dirty="0"/>
                    </a:p>
                  </a:txBody>
                  <a:tcPr/>
                </a:tc>
                <a:tc>
                  <a:txBody>
                    <a:bodyPr/>
                    <a:lstStyle/>
                    <a:p>
                      <a:r>
                        <a:rPr lang="tr-TR" sz="1400" dirty="0" smtClean="0"/>
                        <a:t>200</a:t>
                      </a:r>
                      <a:endParaRPr lang="tr-TR" sz="1400" dirty="0"/>
                    </a:p>
                  </a:txBody>
                  <a:tcPr/>
                </a:tc>
                <a:tc>
                  <a:txBody>
                    <a:bodyPr/>
                    <a:lstStyle/>
                    <a:p>
                      <a:r>
                        <a:rPr lang="tr-TR" sz="1100" dirty="0" smtClean="0"/>
                        <a:t>1500 saat/yıl dan az çalışan </a:t>
                      </a:r>
                      <a:r>
                        <a:rPr lang="tr-TR" sz="1100" dirty="0" err="1" smtClean="0"/>
                        <a:t>santrallara</a:t>
                      </a:r>
                      <a:r>
                        <a:rPr lang="tr-TR" sz="1100" dirty="0" smtClean="0"/>
                        <a:t> uygulanmayacak. 175 mg/m3 değeri sadece 2014 öncesi</a:t>
                      </a:r>
                      <a:r>
                        <a:rPr lang="tr-TR" sz="1100" baseline="0" dirty="0" smtClean="0"/>
                        <a:t> işletmeye alınan Akışkan Yatak </a:t>
                      </a:r>
                      <a:r>
                        <a:rPr lang="tr-TR" sz="1100" baseline="0" dirty="0" err="1" smtClean="0"/>
                        <a:t>santralları</a:t>
                      </a:r>
                      <a:r>
                        <a:rPr lang="tr-TR" sz="1100" baseline="0" dirty="0" smtClean="0"/>
                        <a:t> için </a:t>
                      </a:r>
                      <a:endParaRPr lang="tr-TR" sz="1100" dirty="0"/>
                    </a:p>
                  </a:txBody>
                  <a:tcPr/>
                </a:tc>
              </a:tr>
              <a:tr h="734735">
                <a:tc>
                  <a:txBody>
                    <a:bodyPr/>
                    <a:lstStyle/>
                    <a:p>
                      <a:endParaRPr lang="tr-TR" sz="1400" dirty="0"/>
                    </a:p>
                  </a:txBody>
                  <a:tcPr/>
                </a:tc>
                <a:tc>
                  <a:txBody>
                    <a:bodyPr/>
                    <a:lstStyle/>
                    <a:p>
                      <a:r>
                        <a:rPr lang="tr-TR" sz="1400" dirty="0" smtClean="0"/>
                        <a:t>Kömür</a:t>
                      </a:r>
                    </a:p>
                    <a:p>
                      <a:r>
                        <a:rPr lang="tr-TR" sz="1400" dirty="0" smtClean="0"/>
                        <a:t> (</a:t>
                      </a:r>
                      <a:r>
                        <a:rPr lang="tr-TR" sz="1400" dirty="0" err="1" smtClean="0"/>
                        <a:t>Pulverize</a:t>
                      </a:r>
                      <a:r>
                        <a:rPr lang="tr-TR" sz="1400" dirty="0" smtClean="0"/>
                        <a:t> kömür) &gt; 300 MW </a:t>
                      </a:r>
                      <a:r>
                        <a:rPr lang="tr-TR" sz="1400" dirty="0" err="1" smtClean="0"/>
                        <a:t>th</a:t>
                      </a:r>
                      <a:r>
                        <a:rPr lang="tr-TR" sz="1400" dirty="0" smtClean="0"/>
                        <a:t> </a:t>
                      </a:r>
                      <a:endParaRPr lang="tr-TR" sz="1400" dirty="0"/>
                    </a:p>
                  </a:txBody>
                  <a:tcPr/>
                </a:tc>
                <a:tc>
                  <a:txBody>
                    <a:bodyPr/>
                    <a:lstStyle/>
                    <a:p>
                      <a:r>
                        <a:rPr lang="tr-TR" sz="1400" dirty="0" smtClean="0"/>
                        <a:t>150 </a:t>
                      </a:r>
                      <a:endParaRPr lang="tr-TR" sz="1400" dirty="0"/>
                    </a:p>
                  </a:txBody>
                  <a:tcPr/>
                </a:tc>
                <a:tc>
                  <a:txBody>
                    <a:bodyPr/>
                    <a:lstStyle/>
                    <a:p>
                      <a:r>
                        <a:rPr lang="tr-TR" sz="1400" dirty="0" smtClean="0"/>
                        <a:t>200 </a:t>
                      </a:r>
                      <a:endParaRPr lang="tr-TR" sz="1400" dirty="0"/>
                    </a:p>
                  </a:txBody>
                  <a:tcPr/>
                </a:tc>
                <a:tc>
                  <a:txBody>
                    <a:bodyPr/>
                    <a:lstStyle/>
                    <a:p>
                      <a:r>
                        <a:rPr lang="tr-TR" sz="1100" dirty="0" smtClean="0"/>
                        <a:t>1500 saat/yıl dan az çalışan </a:t>
                      </a:r>
                      <a:r>
                        <a:rPr lang="tr-TR" sz="1100" dirty="0" err="1" smtClean="0"/>
                        <a:t>santrallara</a:t>
                      </a:r>
                      <a:r>
                        <a:rPr lang="tr-TR" sz="1100" dirty="0" smtClean="0"/>
                        <a:t> uygulanmayacak. </a:t>
                      </a:r>
                      <a:endParaRPr lang="tr-TR" sz="1100" dirty="0"/>
                    </a:p>
                  </a:txBody>
                  <a:tcPr/>
                </a:tc>
              </a:tr>
              <a:tr h="1117409">
                <a:tc>
                  <a:txBody>
                    <a:bodyPr/>
                    <a:lstStyle/>
                    <a:p>
                      <a:endParaRPr lang="tr-TR" sz="1400" dirty="0"/>
                    </a:p>
                  </a:txBody>
                  <a:tcPr/>
                </a:tc>
                <a:tc>
                  <a:txBody>
                    <a:bodyPr/>
                    <a:lstStyle/>
                    <a:p>
                      <a:r>
                        <a:rPr lang="tr-TR" sz="1400" dirty="0" smtClean="0"/>
                        <a:t>Linyit  &gt; 300 MW </a:t>
                      </a:r>
                      <a:r>
                        <a:rPr lang="tr-TR" sz="1400" dirty="0" err="1" smtClean="0"/>
                        <a:t>th</a:t>
                      </a:r>
                      <a:r>
                        <a:rPr lang="tr-TR" sz="1400" dirty="0" smtClean="0"/>
                        <a:t> </a:t>
                      </a:r>
                      <a:endParaRPr lang="tr-TR" sz="1400" dirty="0"/>
                    </a:p>
                  </a:txBody>
                  <a:tcPr/>
                </a:tc>
                <a:tc>
                  <a:txBody>
                    <a:bodyPr/>
                    <a:lstStyle/>
                    <a:p>
                      <a:r>
                        <a:rPr lang="tr-TR" sz="1400" dirty="0" smtClean="0"/>
                        <a:t>175</a:t>
                      </a:r>
                      <a:endParaRPr lang="tr-TR" sz="1400" dirty="0"/>
                    </a:p>
                  </a:txBody>
                  <a:tcPr/>
                </a:tc>
                <a:tc>
                  <a:txBody>
                    <a:bodyPr/>
                    <a:lstStyle/>
                    <a:p>
                      <a:r>
                        <a:rPr lang="tr-TR" sz="1400" dirty="0" smtClean="0"/>
                        <a:t>200</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175 mg/m3 değeri sadece 2014 öncesi</a:t>
                      </a:r>
                      <a:r>
                        <a:rPr lang="tr-TR" sz="1100" baseline="0" dirty="0" smtClean="0"/>
                        <a:t> işletmeye alınan </a:t>
                      </a:r>
                      <a:r>
                        <a:rPr lang="tr-TR" sz="1100" baseline="0" dirty="0" err="1" smtClean="0"/>
                        <a:t>Pulverize</a:t>
                      </a:r>
                      <a:r>
                        <a:rPr lang="tr-TR" sz="1100" baseline="0" dirty="0" smtClean="0"/>
                        <a:t> kömür </a:t>
                      </a:r>
                      <a:r>
                        <a:rPr lang="tr-TR" sz="1100" baseline="0" dirty="0" err="1" smtClean="0"/>
                        <a:t>santralları</a:t>
                      </a:r>
                      <a:r>
                        <a:rPr lang="tr-TR" sz="1100" baseline="0" dirty="0" smtClean="0"/>
                        <a:t> için </a:t>
                      </a:r>
                      <a:endParaRPr lang="tr-TR" sz="1100" dirty="0" smtClean="0"/>
                    </a:p>
                    <a:p>
                      <a:endParaRPr lang="tr-TR" sz="1200" dirty="0"/>
                    </a:p>
                  </a:txBody>
                  <a:tcPr/>
                </a:tc>
              </a:tr>
              <a:tr h="1343396">
                <a:tc>
                  <a:txBody>
                    <a:bodyPr/>
                    <a:lstStyle/>
                    <a:p>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t>Biyokütleve</a:t>
                      </a:r>
                      <a:r>
                        <a:rPr lang="tr-TR" sz="1400" dirty="0" smtClean="0"/>
                        <a:t> turba &gt; 300 MW </a:t>
                      </a:r>
                      <a:r>
                        <a:rPr lang="tr-TR" sz="1400" dirty="0" err="1" smtClean="0"/>
                        <a:t>th</a:t>
                      </a:r>
                      <a:r>
                        <a:rPr lang="tr-TR" sz="1400" dirty="0" smtClean="0"/>
                        <a:t> </a:t>
                      </a:r>
                    </a:p>
                    <a:p>
                      <a:endParaRPr lang="tr-TR" sz="1400" dirty="0"/>
                    </a:p>
                  </a:txBody>
                  <a:tcPr/>
                </a:tc>
                <a:tc>
                  <a:txBody>
                    <a:bodyPr/>
                    <a:lstStyle/>
                    <a:p>
                      <a:r>
                        <a:rPr lang="tr-TR" sz="1400" dirty="0" smtClean="0"/>
                        <a:t>150</a:t>
                      </a:r>
                      <a:endParaRPr lang="tr-TR" sz="1400" dirty="0"/>
                    </a:p>
                  </a:txBody>
                  <a:tcPr/>
                </a:tc>
                <a:tc>
                  <a:txBody>
                    <a:bodyPr/>
                    <a:lstStyle/>
                    <a:p>
                      <a:r>
                        <a:rPr lang="tr-TR" sz="1400" dirty="0" smtClean="0"/>
                        <a:t>200</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1500 saat/yıl dan az çalışan </a:t>
                      </a:r>
                      <a:r>
                        <a:rPr lang="tr-TR" sz="1100" dirty="0" err="1" smtClean="0"/>
                        <a:t>santrallara</a:t>
                      </a:r>
                      <a:r>
                        <a:rPr lang="tr-TR" sz="1100" dirty="0" smtClean="0"/>
                        <a:t> uygulanmayacak. 160 mg/m3 değeri sadece 2014 öncesi</a:t>
                      </a:r>
                      <a:r>
                        <a:rPr lang="tr-TR" sz="1100" baseline="0" dirty="0" smtClean="0"/>
                        <a:t> işletmeye alınan </a:t>
                      </a:r>
                      <a:r>
                        <a:rPr lang="tr-TR" sz="1100" baseline="0" dirty="0" err="1" smtClean="0"/>
                        <a:t>santrallar</a:t>
                      </a:r>
                      <a:r>
                        <a:rPr lang="tr-TR" sz="1100" baseline="0" dirty="0" smtClean="0"/>
                        <a:t> için </a:t>
                      </a:r>
                      <a:endParaRPr lang="tr-TR" sz="1100" dirty="0" smtClean="0"/>
                    </a:p>
                    <a:p>
                      <a:endParaRPr lang="tr-TR" sz="1200"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00034" y="214290"/>
            <a:ext cx="8229600" cy="357210"/>
          </a:xfrm>
        </p:spPr>
        <p:txBody>
          <a:bodyPr>
            <a:noAutofit/>
          </a:bodyPr>
          <a:lstStyle/>
          <a:p>
            <a:r>
              <a:rPr lang="tr-TR" sz="2400" dirty="0" smtClean="0"/>
              <a:t>devamı…</a:t>
            </a:r>
            <a:endParaRPr lang="tr-TR" sz="2400" dirty="0"/>
          </a:p>
        </p:txBody>
      </p:sp>
      <p:graphicFrame>
        <p:nvGraphicFramePr>
          <p:cNvPr id="6" name="5 İçerik Yer Tutucusu"/>
          <p:cNvGraphicFramePr>
            <a:graphicFrameLocks noGrp="1"/>
          </p:cNvGraphicFramePr>
          <p:nvPr>
            <p:ph idx="1"/>
          </p:nvPr>
        </p:nvGraphicFramePr>
        <p:xfrm>
          <a:off x="500034" y="928671"/>
          <a:ext cx="8229600" cy="5308289"/>
        </p:xfrm>
        <a:graphic>
          <a:graphicData uri="http://schemas.openxmlformats.org/drawingml/2006/table">
            <a:tbl>
              <a:tblPr firstRow="1" bandRow="1">
                <a:tableStyleId>{5C22544A-7EE6-4342-B048-85BDC9FD1C3A}</a:tableStyleId>
              </a:tblPr>
              <a:tblGrid>
                <a:gridCol w="1042966"/>
                <a:gridCol w="1571636"/>
                <a:gridCol w="1643074"/>
                <a:gridCol w="1500198"/>
                <a:gridCol w="2471726"/>
              </a:tblGrid>
              <a:tr h="1071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Kirletici </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Yakıt ve kapasite </a:t>
                      </a:r>
                    </a:p>
                    <a:p>
                      <a:endParaRPr lang="tr-TR" dirty="0"/>
                    </a:p>
                  </a:txBody>
                  <a:tcPr/>
                </a:tc>
                <a:tc>
                  <a:txBody>
                    <a:bodyPr/>
                    <a:lstStyle/>
                    <a:p>
                      <a:r>
                        <a:rPr lang="tr-TR" sz="1400" dirty="0" smtClean="0"/>
                        <a:t>2021 ‘</a:t>
                      </a:r>
                      <a:r>
                        <a:rPr lang="tr-TR" sz="1400" smtClean="0"/>
                        <a:t>den itibaren</a:t>
                      </a:r>
                    </a:p>
                    <a:p>
                      <a:r>
                        <a:rPr lang="tr-TR" sz="1400" baseline="0" smtClean="0"/>
                        <a:t> </a:t>
                      </a:r>
                      <a:r>
                        <a:rPr lang="tr-TR" sz="1400" dirty="0" smtClean="0"/>
                        <a:t>BREF-AEL</a:t>
                      </a:r>
                    </a:p>
                    <a:p>
                      <a:r>
                        <a:rPr lang="tr-TR" sz="1400" dirty="0" smtClean="0"/>
                        <a:t>Üst yıllık ortalama</a:t>
                      </a:r>
                    </a:p>
                    <a:p>
                      <a:r>
                        <a:rPr lang="tr-TR" sz="1400" dirty="0" smtClean="0"/>
                        <a:t>mg/m3 </a:t>
                      </a:r>
                      <a:endParaRPr lang="tr-TR" sz="1400" dirty="0"/>
                    </a:p>
                  </a:txBody>
                  <a:tcPr/>
                </a:tc>
                <a:tc>
                  <a:txBody>
                    <a:bodyPr/>
                    <a:lstStyle/>
                    <a:p>
                      <a:r>
                        <a:rPr lang="tr-TR" sz="1400" dirty="0" smtClean="0"/>
                        <a:t>2014’den itibaren</a:t>
                      </a:r>
                    </a:p>
                    <a:p>
                      <a:r>
                        <a:rPr lang="tr-TR" sz="1400" dirty="0" smtClean="0"/>
                        <a:t> IED-ELV</a:t>
                      </a:r>
                    </a:p>
                    <a:p>
                      <a:r>
                        <a:rPr lang="tr-TR" sz="1400" dirty="0" smtClean="0"/>
                        <a:t>Aylık ortalama</a:t>
                      </a:r>
                    </a:p>
                    <a:p>
                      <a:r>
                        <a:rPr lang="tr-TR" sz="1400" dirty="0" smtClean="0"/>
                        <a:t>mg/m3 </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Bazı seçilmiş</a:t>
                      </a:r>
                      <a:r>
                        <a:rPr lang="tr-TR" sz="1400" baseline="0" dirty="0" smtClean="0"/>
                        <a:t> </a:t>
                      </a:r>
                      <a:r>
                        <a:rPr lang="tr-TR" sz="1400" dirty="0" smtClean="0"/>
                        <a:t>BREF istisnaları </a:t>
                      </a:r>
                    </a:p>
                    <a:p>
                      <a:endParaRPr lang="tr-TR" dirty="0"/>
                    </a:p>
                  </a:txBody>
                  <a:tcPr/>
                </a:tc>
              </a:tr>
              <a:tr h="370840">
                <a:tc>
                  <a:txBody>
                    <a:bodyPr/>
                    <a:lstStyle/>
                    <a:p>
                      <a:r>
                        <a:rPr lang="tr-TR" dirty="0" err="1" smtClean="0"/>
                        <a:t>SOx</a:t>
                      </a:r>
                      <a:r>
                        <a:rPr lang="tr-TR" dirty="0" smtClean="0"/>
                        <a:t> </a:t>
                      </a:r>
                      <a:endParaRPr lang="tr-TR" dirty="0"/>
                    </a:p>
                  </a:txBody>
                  <a:tcPr/>
                </a:tc>
                <a:tc>
                  <a:txBody>
                    <a:bodyPr/>
                    <a:lstStyle/>
                    <a:p>
                      <a:r>
                        <a:rPr lang="tr-TR" sz="1400" dirty="0" smtClean="0"/>
                        <a:t>Kömür ve linyit </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(akışkan</a:t>
                      </a:r>
                      <a:r>
                        <a:rPr lang="tr-TR" sz="1400" baseline="0" dirty="0" smtClean="0"/>
                        <a:t> yatak)</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baseline="0" dirty="0" smtClean="0"/>
                        <a:t> </a:t>
                      </a:r>
                      <a:r>
                        <a:rPr lang="tr-TR" sz="1400" dirty="0" smtClean="0"/>
                        <a:t>&gt; 300 MW </a:t>
                      </a:r>
                      <a:r>
                        <a:rPr lang="tr-TR" sz="1400" dirty="0" err="1" smtClean="0"/>
                        <a:t>th</a:t>
                      </a:r>
                      <a:r>
                        <a:rPr lang="tr-TR" sz="1400" dirty="0" smtClean="0"/>
                        <a:t> </a:t>
                      </a:r>
                    </a:p>
                    <a:p>
                      <a:endParaRPr lang="tr-TR" sz="1400" dirty="0"/>
                    </a:p>
                  </a:txBody>
                  <a:tcPr/>
                </a:tc>
                <a:tc>
                  <a:txBody>
                    <a:bodyPr/>
                    <a:lstStyle/>
                    <a:p>
                      <a:r>
                        <a:rPr lang="tr-TR" dirty="0" smtClean="0"/>
                        <a:t>180</a:t>
                      </a:r>
                      <a:endParaRPr lang="tr-TR" dirty="0"/>
                    </a:p>
                  </a:txBody>
                  <a:tcPr/>
                </a:tc>
                <a:tc>
                  <a:txBody>
                    <a:bodyPr/>
                    <a:lstStyle/>
                    <a:p>
                      <a:r>
                        <a:rPr lang="tr-TR" dirty="0" smtClean="0"/>
                        <a:t>200</a:t>
                      </a:r>
                      <a:endParaRPr lang="tr-TR" dirty="0"/>
                    </a:p>
                  </a:txBody>
                  <a:tcPr/>
                </a:tc>
                <a:tc>
                  <a:txBody>
                    <a:bodyPr/>
                    <a:lstStyle/>
                    <a:p>
                      <a:r>
                        <a:rPr lang="tr-TR" sz="1100" dirty="0" smtClean="0"/>
                        <a:t>1500 saat/yıl dan az çalışan </a:t>
                      </a:r>
                      <a:r>
                        <a:rPr lang="tr-TR" sz="1100" dirty="0" err="1" smtClean="0"/>
                        <a:t>santrallara</a:t>
                      </a:r>
                      <a:r>
                        <a:rPr lang="tr-TR" sz="1100" dirty="0" smtClean="0"/>
                        <a:t> uygulanmayacak. Aralığın alt limitine yüksek</a:t>
                      </a:r>
                      <a:r>
                        <a:rPr lang="tr-TR" sz="1100" baseline="0" dirty="0" smtClean="0"/>
                        <a:t> verimli yaş BGD kullanılarak erişilir. Özellikle yerli linyitleri yakmak için tasarlanmışsa ve </a:t>
                      </a:r>
                      <a:r>
                        <a:rPr lang="tr-TR" sz="1100" baseline="0" dirty="0" err="1" smtClean="0"/>
                        <a:t>teknoekonomik</a:t>
                      </a:r>
                      <a:r>
                        <a:rPr lang="tr-TR" sz="1100" baseline="0" dirty="0" smtClean="0"/>
                        <a:t> nedenlerle bu BAT-AEL değerlerine ulaşılamıyorsa , üst limit yeni BGD sistemleri için 200, mevcut BGD sistemleri için 320  mg/m3’tür</a:t>
                      </a:r>
                      <a:endParaRPr lang="tr-TR" sz="1100" dirty="0"/>
                    </a:p>
                  </a:txBody>
                  <a:tcPr/>
                </a:tc>
              </a:tr>
              <a:tr h="1784050">
                <a:tc>
                  <a:txBody>
                    <a:bodyPr/>
                    <a:lstStyle/>
                    <a:p>
                      <a:endParaRPr lang="tr-TR"/>
                    </a:p>
                  </a:txBody>
                  <a:tcPr/>
                </a:tc>
                <a:tc>
                  <a:txBody>
                    <a:bodyPr/>
                    <a:lstStyle/>
                    <a:p>
                      <a:r>
                        <a:rPr lang="tr-TR" sz="1400" dirty="0" smtClean="0"/>
                        <a:t>Kömür ve linyit </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t>
                      </a:r>
                      <a:r>
                        <a:rPr lang="tr-TR" sz="1400" dirty="0" err="1" smtClean="0"/>
                        <a:t>Pulverize</a:t>
                      </a:r>
                      <a:r>
                        <a:rPr lang="tr-TR" sz="1400" dirty="0" smtClean="0"/>
                        <a:t> kömür</a:t>
                      </a:r>
                      <a:r>
                        <a:rPr lang="tr-TR" sz="1400" baseline="0" dirty="0" smtClean="0"/>
                        <a:t>) </a:t>
                      </a:r>
                      <a:r>
                        <a:rPr lang="tr-TR" sz="1400" dirty="0" smtClean="0"/>
                        <a:t>&gt; 300 MW </a:t>
                      </a:r>
                      <a:r>
                        <a:rPr lang="tr-TR" sz="1400" dirty="0" err="1" smtClean="0"/>
                        <a:t>th</a:t>
                      </a:r>
                      <a:r>
                        <a:rPr lang="tr-TR" sz="1400" dirty="0" smtClean="0"/>
                        <a:t> </a:t>
                      </a:r>
                    </a:p>
                    <a:p>
                      <a:endParaRPr lang="tr-TR" sz="1400" dirty="0"/>
                    </a:p>
                  </a:txBody>
                  <a:tcPr/>
                </a:tc>
                <a:tc>
                  <a:txBody>
                    <a:bodyPr/>
                    <a:lstStyle/>
                    <a:p>
                      <a:r>
                        <a:rPr lang="tr-TR" dirty="0" smtClean="0"/>
                        <a:t>130</a:t>
                      </a:r>
                      <a:endParaRPr lang="tr-TR" dirty="0"/>
                    </a:p>
                  </a:txBody>
                  <a:tcPr/>
                </a:tc>
                <a:tc>
                  <a:txBody>
                    <a:bodyPr/>
                    <a:lstStyle/>
                    <a:p>
                      <a:r>
                        <a:rPr lang="tr-TR" dirty="0" smtClean="0"/>
                        <a:t>200</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1500 saat/yıl dan az çalışan </a:t>
                      </a:r>
                      <a:r>
                        <a:rPr lang="tr-TR" sz="1100" dirty="0" err="1" smtClean="0"/>
                        <a:t>santrallara</a:t>
                      </a:r>
                      <a:r>
                        <a:rPr lang="tr-TR" sz="1100" dirty="0" smtClean="0"/>
                        <a:t> uygulanmayacak. Aralığın alt limitine düşük kükürtlü yakıtlar ve en ileri</a:t>
                      </a:r>
                      <a:r>
                        <a:rPr lang="tr-TR" sz="1100" baseline="0" dirty="0" smtClean="0"/>
                        <a:t> yaş arıtma sistemleri birlikte kullanılarak erişilir. Özellikle yerli linyitleri yakmak için tasarlanmışsa ve </a:t>
                      </a:r>
                      <a:r>
                        <a:rPr lang="tr-TR" sz="1100" baseline="0" dirty="0" err="1" smtClean="0"/>
                        <a:t>teknoekonomik</a:t>
                      </a:r>
                      <a:r>
                        <a:rPr lang="tr-TR" sz="1100" baseline="0" dirty="0" smtClean="0"/>
                        <a:t> nedenlerle bu BAT-AEL değerlerine ulaşılamıyorsa , üst limit yeni BGD sistemleri için 200, mevcut BGD sistemleri için 320  mg/m3’tür</a:t>
                      </a:r>
                      <a:endParaRPr lang="tr-TR" sz="1100" dirty="0" smtClean="0"/>
                    </a:p>
                    <a:p>
                      <a:endParaRPr lang="tr-TR" dirty="0"/>
                    </a:p>
                  </a:txBody>
                  <a:tcPr/>
                </a:tc>
              </a:tr>
              <a:tr h="370840">
                <a:tc>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t>Biyokütle</a:t>
                      </a:r>
                      <a:endParaRPr lang="tr-TR" sz="1400" dirty="0" smtClean="0"/>
                    </a:p>
                    <a:p>
                      <a:r>
                        <a:rPr lang="tr-TR" sz="1400" dirty="0" smtClean="0"/>
                        <a:t>&gt; 300 MW </a:t>
                      </a:r>
                      <a:r>
                        <a:rPr lang="tr-TR" sz="1400" dirty="0" err="1" smtClean="0"/>
                        <a:t>th</a:t>
                      </a:r>
                      <a:r>
                        <a:rPr lang="tr-TR" sz="1400" dirty="0" smtClean="0"/>
                        <a:t> </a:t>
                      </a:r>
                      <a:endParaRPr lang="tr-TR" sz="1400" dirty="0"/>
                    </a:p>
                  </a:txBody>
                  <a:tcPr/>
                </a:tc>
                <a:tc>
                  <a:txBody>
                    <a:bodyPr/>
                    <a:lstStyle/>
                    <a:p>
                      <a:r>
                        <a:rPr lang="tr-TR" dirty="0" smtClean="0"/>
                        <a:t>50</a:t>
                      </a:r>
                      <a:endParaRPr lang="tr-TR" dirty="0"/>
                    </a:p>
                  </a:txBody>
                  <a:tcPr/>
                </a:tc>
                <a:tc>
                  <a:txBody>
                    <a:bodyPr/>
                    <a:lstStyle/>
                    <a:p>
                      <a:r>
                        <a:rPr lang="tr-TR" dirty="0" smtClean="0"/>
                        <a:t>200</a:t>
                      </a:r>
                      <a:endParaRPr lang="tr-TR" dirty="0"/>
                    </a:p>
                  </a:txBody>
                  <a:tcPr/>
                </a:tc>
                <a:tc>
                  <a:txBody>
                    <a:bodyPr/>
                    <a:lstStyle/>
                    <a:p>
                      <a:r>
                        <a:rPr lang="tr-TR" sz="1100" dirty="0" smtClean="0"/>
                        <a:t>1500 saat/yıl dan az çalışan </a:t>
                      </a:r>
                      <a:r>
                        <a:rPr lang="tr-TR" sz="1100" dirty="0" err="1" smtClean="0"/>
                        <a:t>santrallara</a:t>
                      </a:r>
                      <a:r>
                        <a:rPr lang="tr-TR" sz="1100" dirty="0" smtClean="0"/>
                        <a:t> uygulanmayacak. Yüksek kükürtlü yakıtlarda üst limit</a:t>
                      </a:r>
                      <a:r>
                        <a:rPr lang="tr-TR" sz="1100" baseline="0" dirty="0" smtClean="0"/>
                        <a:t>  100 mg/m3 </a:t>
                      </a:r>
                      <a:endParaRPr lang="tr-TR" sz="1100"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t>EURELECTRIC “</a:t>
            </a:r>
            <a:r>
              <a:rPr lang="tr-TR" sz="3600" b="1" dirty="0" smtClean="0">
                <a:solidFill>
                  <a:srgbClr val="FF0000"/>
                </a:solidFill>
              </a:rPr>
              <a:t>2020’den sonra yeni kömür santralı yatırımı yok</a:t>
            </a:r>
            <a:r>
              <a:rPr lang="tr-TR" sz="3600" b="1" dirty="0" smtClean="0"/>
              <a:t>” diyor </a:t>
            </a:r>
            <a:endParaRPr lang="tr-TR" sz="3600" b="1" dirty="0"/>
          </a:p>
        </p:txBody>
      </p:sp>
      <p:sp>
        <p:nvSpPr>
          <p:cNvPr id="3" name="2 İçerik Yer Tutucusu"/>
          <p:cNvSpPr>
            <a:spLocks noGrp="1"/>
          </p:cNvSpPr>
          <p:nvPr>
            <p:ph idx="1"/>
          </p:nvPr>
        </p:nvSpPr>
        <p:spPr/>
        <p:txBody>
          <a:bodyPr>
            <a:normAutofit fontScale="62500" lnSpcReduction="20000"/>
          </a:bodyPr>
          <a:lstStyle/>
          <a:p>
            <a:endParaRPr lang="tr-TR" dirty="0" smtClean="0"/>
          </a:p>
          <a:p>
            <a:endParaRPr lang="tr-TR" dirty="0" smtClean="0"/>
          </a:p>
          <a:p>
            <a:r>
              <a:rPr lang="tr-TR" sz="3600" dirty="0" smtClean="0"/>
              <a:t>3500 firmayı temsil eden Avrupa elektrik endüstrisi birliği </a:t>
            </a:r>
            <a:r>
              <a:rPr lang="tr-TR" sz="3600" b="1" dirty="0" smtClean="0"/>
              <a:t>EURELECTRIC </a:t>
            </a:r>
            <a:r>
              <a:rPr lang="tr-TR" sz="3600" b="1" dirty="0" smtClean="0">
                <a:solidFill>
                  <a:srgbClr val="FF0000"/>
                </a:solidFill>
              </a:rPr>
              <a:t> 4 </a:t>
            </a:r>
            <a:r>
              <a:rPr lang="tr-TR" sz="3600" dirty="0" smtClean="0"/>
              <a:t>Nisan 2017’de yayınladığı bir açıklama ile </a:t>
            </a:r>
            <a:r>
              <a:rPr lang="tr-TR" sz="3600" b="1" dirty="0" smtClean="0">
                <a:solidFill>
                  <a:srgbClr val="FF0000"/>
                </a:solidFill>
              </a:rPr>
              <a:t>2020 yılından sonra yeni kömür santralı yatırımı yapılmayacağına ilişkin bir inisiyatif belirledi.</a:t>
            </a:r>
            <a:r>
              <a:rPr lang="tr-TR" sz="3600" dirty="0" smtClean="0"/>
              <a:t> (Polonya ve Yunanistan imzalamadı) </a:t>
            </a:r>
            <a:endParaRPr lang="tr-TR" dirty="0" smtClean="0"/>
          </a:p>
          <a:p>
            <a:r>
              <a:rPr lang="tr-TR" dirty="0" smtClean="0"/>
              <a:t>“</a:t>
            </a:r>
            <a:r>
              <a:rPr lang="tr-TR" i="1" dirty="0" smtClean="0"/>
              <a:t>Avrupa Enerji sektörü  2050’ye kadar karbon nötr bir arz yapısı elde etmek için yenilikçi ve düşük emisyonlu  çözümlere büyük yatırımlar yapmaktadır ve 2020’den sonra yeni kömür </a:t>
            </a:r>
            <a:r>
              <a:rPr lang="tr-TR" i="1" dirty="0" err="1" smtClean="0"/>
              <a:t>santrallarına</a:t>
            </a:r>
            <a:r>
              <a:rPr lang="tr-TR" i="1" dirty="0" smtClean="0"/>
              <a:t> yatırım  yapmayacaktır.”</a:t>
            </a:r>
          </a:p>
          <a:p>
            <a:endParaRPr lang="tr-TR" i="1" dirty="0" smtClean="0"/>
          </a:p>
          <a:p>
            <a:r>
              <a:rPr lang="tr-TR" dirty="0" smtClean="0"/>
              <a:t>Bazı kesimler açıklamayı “</a:t>
            </a:r>
            <a:r>
              <a:rPr lang="tr-TR" i="1" dirty="0" smtClean="0"/>
              <a:t>Kömürün sonunun </a:t>
            </a:r>
            <a:r>
              <a:rPr lang="tr-TR" i="1" dirty="0" err="1" smtClean="0"/>
              <a:t>başlangıcı”</a:t>
            </a:r>
            <a:r>
              <a:rPr lang="tr-TR" dirty="0" err="1" smtClean="0"/>
              <a:t>olarak</a:t>
            </a:r>
            <a:r>
              <a:rPr lang="tr-TR" dirty="0" smtClean="0"/>
              <a:t> nitelendirirken, kömür endüstrisi ise kuşkuyla karşıladı ve konvansiyonel </a:t>
            </a:r>
            <a:r>
              <a:rPr lang="tr-TR" dirty="0" err="1" smtClean="0"/>
              <a:t>santrallara</a:t>
            </a:r>
            <a:r>
              <a:rPr lang="tr-TR" dirty="0" smtClean="0"/>
              <a:t> olan bağımlılığın tamamen kalkmadığını belirtti. </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85786" y="714355"/>
          <a:ext cx="7429552" cy="5643609"/>
        </p:xfrm>
        <a:graphic>
          <a:graphicData uri="http://schemas.openxmlformats.org/drawingml/2006/table">
            <a:tbl>
              <a:tblPr/>
              <a:tblGrid>
                <a:gridCol w="1998917"/>
                <a:gridCol w="1570289"/>
                <a:gridCol w="1570289"/>
                <a:gridCol w="1274587"/>
                <a:gridCol w="1015470"/>
              </a:tblGrid>
              <a:tr h="196682">
                <a:tc gridSpan="5">
                  <a:txBody>
                    <a:bodyPr/>
                    <a:lstStyle/>
                    <a:p>
                      <a:pPr algn="ctr">
                        <a:lnSpc>
                          <a:spcPts val="1265"/>
                        </a:lnSpc>
                        <a:spcAft>
                          <a:spcPts val="1000"/>
                        </a:spcAft>
                      </a:pPr>
                      <a:r>
                        <a:rPr lang="tr-TR" sz="1200" b="1" dirty="0">
                          <a:solidFill>
                            <a:srgbClr val="FFFFFF"/>
                          </a:solidFill>
                          <a:latin typeface="Arial"/>
                          <a:ea typeface="Times New Roman"/>
                          <a:cs typeface="Times New Roman"/>
                        </a:rPr>
                        <a:t>İnsan Sağlığı ve Ekosistemin Korunması İçin Hava Kalitesi Sınır Değerleri</a:t>
                      </a:r>
                      <a:endParaRPr lang="tr-TR" sz="12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6682">
                <a:tc rowSpan="2">
                  <a:txBody>
                    <a:bodyPr/>
                    <a:lstStyle/>
                    <a:p>
                      <a:pPr algn="ctr">
                        <a:lnSpc>
                          <a:spcPts val="1265"/>
                        </a:lnSpc>
                        <a:spcAft>
                          <a:spcPts val="1000"/>
                        </a:spcAft>
                      </a:pPr>
                      <a:r>
                        <a:rPr lang="tr-TR" sz="1100" b="1" dirty="0">
                          <a:solidFill>
                            <a:srgbClr val="000000"/>
                          </a:solidFill>
                          <a:latin typeface="Arial"/>
                          <a:ea typeface="Times New Roman"/>
                          <a:cs typeface="Times New Roman"/>
                        </a:rPr>
                        <a:t>Kirletici Parametreler</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rowSpan="2">
                  <a:txBody>
                    <a:bodyPr/>
                    <a:lstStyle/>
                    <a:p>
                      <a:pPr algn="ctr">
                        <a:lnSpc>
                          <a:spcPts val="1265"/>
                        </a:lnSpc>
                        <a:spcAft>
                          <a:spcPts val="1000"/>
                        </a:spcAft>
                      </a:pPr>
                      <a:r>
                        <a:rPr lang="tr-TR" sz="1100" b="1" dirty="0">
                          <a:solidFill>
                            <a:srgbClr val="000000"/>
                          </a:solidFill>
                          <a:latin typeface="Arial"/>
                          <a:ea typeface="Times New Roman"/>
                          <a:cs typeface="Times New Roman"/>
                        </a:rPr>
                        <a:t>Ölçüm Periyodu</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gridSpan="2">
                  <a:txBody>
                    <a:bodyPr/>
                    <a:lstStyle/>
                    <a:p>
                      <a:pPr algn="ctr">
                        <a:lnSpc>
                          <a:spcPts val="1265"/>
                        </a:lnSpc>
                        <a:spcAft>
                          <a:spcPts val="1000"/>
                        </a:spcAft>
                      </a:pPr>
                      <a:r>
                        <a:rPr lang="tr-TR" sz="1100" b="1" dirty="0">
                          <a:solidFill>
                            <a:srgbClr val="000000"/>
                          </a:solidFill>
                          <a:latin typeface="Arial"/>
                          <a:ea typeface="Times New Roman"/>
                          <a:cs typeface="Times New Roman"/>
                        </a:rPr>
                        <a:t>Sınır Değerler</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tr-TR"/>
                    </a:p>
                  </a:txBody>
                  <a:tcPr/>
                </a:tc>
                <a:tc rowSpan="2">
                  <a:txBody>
                    <a:bodyPr/>
                    <a:lstStyle/>
                    <a:p>
                      <a:pPr algn="ctr">
                        <a:lnSpc>
                          <a:spcPts val="1265"/>
                        </a:lnSpc>
                        <a:spcAft>
                          <a:spcPts val="1000"/>
                        </a:spcAft>
                      </a:pPr>
                      <a:r>
                        <a:rPr lang="tr-TR" sz="1100" b="1">
                          <a:solidFill>
                            <a:srgbClr val="000000"/>
                          </a:solidFill>
                          <a:latin typeface="Arial"/>
                          <a:ea typeface="Times New Roman"/>
                          <a:cs typeface="Times New Roman"/>
                        </a:rPr>
                        <a:t>Uyum Takvimi</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563218">
                <a:tc vMerge="1">
                  <a:txBody>
                    <a:bodyPr/>
                    <a:lstStyle/>
                    <a:p>
                      <a:endParaRPr lang="tr-TR"/>
                    </a:p>
                  </a:txBody>
                  <a:tcPr/>
                </a:tc>
                <a:tc vMerge="1">
                  <a:txBody>
                    <a:bodyPr/>
                    <a:lstStyle/>
                    <a:p>
                      <a:endParaRPr lang="tr-TR"/>
                    </a:p>
                  </a:txBody>
                  <a:tcPr/>
                </a:tc>
                <a:tc>
                  <a:txBody>
                    <a:bodyPr/>
                    <a:lstStyle/>
                    <a:p>
                      <a:pPr algn="ctr">
                        <a:lnSpc>
                          <a:spcPts val="1265"/>
                        </a:lnSpc>
                        <a:spcAft>
                          <a:spcPts val="1000"/>
                        </a:spcAft>
                      </a:pPr>
                      <a:r>
                        <a:rPr lang="tr-TR" sz="1100" b="1" dirty="0">
                          <a:solidFill>
                            <a:srgbClr val="000000"/>
                          </a:solidFill>
                          <a:latin typeface="Arial"/>
                          <a:ea typeface="Times New Roman"/>
                          <a:cs typeface="Times New Roman"/>
                        </a:rPr>
                        <a:t>Ülkemizde Uygulanan</a:t>
                      </a:r>
                      <a:endParaRPr lang="tr-TR" sz="1100" dirty="0">
                        <a:latin typeface="Calibri"/>
                        <a:ea typeface="Calibri"/>
                        <a:cs typeface="Times New Roman"/>
                      </a:endParaRPr>
                    </a:p>
                    <a:p>
                      <a:pPr algn="ctr">
                        <a:lnSpc>
                          <a:spcPts val="1265"/>
                        </a:lnSpc>
                        <a:spcAft>
                          <a:spcPts val="1000"/>
                        </a:spcAft>
                      </a:pPr>
                      <a:r>
                        <a:rPr lang="tr-TR" sz="1100" b="1" dirty="0">
                          <a:solidFill>
                            <a:srgbClr val="000000"/>
                          </a:solidFill>
                          <a:latin typeface="Arial"/>
                          <a:ea typeface="Times New Roman"/>
                          <a:cs typeface="Times New Roman"/>
                        </a:rPr>
                        <a:t>(2017 Yılı)</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ts val="1265"/>
                        </a:lnSpc>
                        <a:spcAft>
                          <a:spcPts val="1000"/>
                        </a:spcAft>
                      </a:pPr>
                      <a:r>
                        <a:rPr lang="tr-TR" sz="1100" b="1" dirty="0">
                          <a:solidFill>
                            <a:srgbClr val="000000"/>
                          </a:solidFill>
                          <a:latin typeface="Arial"/>
                          <a:ea typeface="Times New Roman"/>
                          <a:cs typeface="Times New Roman"/>
                        </a:rPr>
                        <a:t>AB Üye Ülkelerde Uygulanan</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vMerge="1">
                  <a:txBody>
                    <a:bodyPr/>
                    <a:lstStyle/>
                    <a:p>
                      <a:endParaRPr lang="tr-TR"/>
                    </a:p>
                  </a:txBody>
                  <a:tcPr/>
                </a:tc>
              </a:tr>
              <a:tr h="255543">
                <a:tc rowSpan="6">
                  <a:txBody>
                    <a:bodyPr/>
                    <a:lstStyle/>
                    <a:p>
                      <a:pPr algn="ctr">
                        <a:lnSpc>
                          <a:spcPts val="1265"/>
                        </a:lnSpc>
                        <a:spcAft>
                          <a:spcPts val="1000"/>
                        </a:spcAft>
                      </a:pPr>
                      <a:r>
                        <a:rPr lang="tr-TR" sz="1100" b="1">
                          <a:solidFill>
                            <a:srgbClr val="000000"/>
                          </a:solidFill>
                          <a:latin typeface="Arial"/>
                          <a:ea typeface="Times New Roman"/>
                          <a:cs typeface="Times New Roman"/>
                        </a:rPr>
                        <a:t>Kükürtdioksit</a:t>
                      </a:r>
                      <a:endParaRPr lang="tr-TR" sz="1100">
                        <a:latin typeface="Calibri"/>
                        <a:ea typeface="Calibri"/>
                        <a:cs typeface="Times New Roman"/>
                      </a:endParaRPr>
                    </a:p>
                    <a:p>
                      <a:pPr algn="ctr">
                        <a:lnSpc>
                          <a:spcPts val="1265"/>
                        </a:lnSpc>
                        <a:spcAft>
                          <a:spcPts val="1000"/>
                        </a:spcAft>
                      </a:pPr>
                      <a:r>
                        <a:rPr lang="tr-TR" sz="1100" b="1">
                          <a:solidFill>
                            <a:srgbClr val="000000"/>
                          </a:solidFill>
                          <a:latin typeface="Arial"/>
                          <a:ea typeface="Times New Roman"/>
                          <a:cs typeface="Times New Roman"/>
                        </a:rPr>
                        <a:t>SO</a:t>
                      </a:r>
                      <a:r>
                        <a:rPr lang="tr-TR" sz="1100" b="1" baseline="-25000">
                          <a:solidFill>
                            <a:srgbClr val="000000"/>
                          </a:solidFill>
                          <a:latin typeface="Arial"/>
                          <a:ea typeface="Times New Roman"/>
                          <a:cs typeface="Times New Roman"/>
                        </a:rPr>
                        <a:t>2</a:t>
                      </a:r>
                      <a:r>
                        <a:rPr lang="tr-TR" sz="1100" b="1">
                          <a:solidFill>
                            <a:srgbClr val="000000"/>
                          </a:solidFill>
                          <a:latin typeface="Arial"/>
                          <a:ea typeface="Times New Roman"/>
                          <a:cs typeface="Times New Roman"/>
                        </a:rPr>
                        <a:t> (µg/m</a:t>
                      </a:r>
                      <a:r>
                        <a:rPr lang="tr-TR" sz="1100" b="1" baseline="30000">
                          <a:solidFill>
                            <a:srgbClr val="000000"/>
                          </a:solidFill>
                          <a:latin typeface="Arial"/>
                          <a:ea typeface="Times New Roman"/>
                          <a:cs typeface="Times New Roman"/>
                        </a:rPr>
                        <a:t>3</a:t>
                      </a:r>
                      <a:r>
                        <a:rPr lang="tr-TR" sz="1100" b="1">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Saatlik</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410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350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5">
                  <a:txBody>
                    <a:bodyPr/>
                    <a:lstStyle/>
                    <a:p>
                      <a:pPr algn="ctr">
                        <a:lnSpc>
                          <a:spcPts val="1265"/>
                        </a:lnSpc>
                        <a:spcAft>
                          <a:spcPts val="1000"/>
                        </a:spcAft>
                      </a:pPr>
                      <a:r>
                        <a:rPr lang="tr-TR" sz="1100" dirty="0">
                          <a:solidFill>
                            <a:srgbClr val="000000"/>
                          </a:solidFill>
                          <a:latin typeface="Arial"/>
                          <a:ea typeface="Times New Roman"/>
                          <a:cs typeface="Times New Roman"/>
                        </a:rPr>
                        <a:t>1.1.2019</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Günlük</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175</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125</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393367">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Uyarı Eşiği </a:t>
                      </a:r>
                      <a:br>
                        <a:rPr lang="tr-TR" sz="1100">
                          <a:solidFill>
                            <a:srgbClr val="000000"/>
                          </a:solidFill>
                          <a:latin typeface="Arial"/>
                          <a:ea typeface="Times New Roman"/>
                          <a:cs typeface="Times New Roman"/>
                        </a:rPr>
                      </a:br>
                      <a:r>
                        <a:rPr lang="tr-TR" sz="1100">
                          <a:solidFill>
                            <a:srgbClr val="000000"/>
                          </a:solidFill>
                          <a:latin typeface="Arial"/>
                          <a:ea typeface="Times New Roman"/>
                          <a:cs typeface="Times New Roman"/>
                        </a:rPr>
                        <a:t>(3 ardışık saat)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500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500</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Saatlik Aşım Sayısı</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24/Yıl</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Günlük Aşım Sayısı</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3/Yıl</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Yıllık (Ekosistem)</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20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20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1.1.2014</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255543">
                <a:tc rowSpan="3">
                  <a:txBody>
                    <a:bodyPr/>
                    <a:lstStyle/>
                    <a:p>
                      <a:pPr algn="ctr">
                        <a:lnSpc>
                          <a:spcPts val="1265"/>
                        </a:lnSpc>
                        <a:spcAft>
                          <a:spcPts val="1000"/>
                        </a:spcAft>
                      </a:pPr>
                      <a:r>
                        <a:rPr lang="tr-TR" sz="1100" b="1">
                          <a:solidFill>
                            <a:srgbClr val="000000"/>
                          </a:solidFill>
                          <a:latin typeface="Arial"/>
                          <a:ea typeface="Times New Roman"/>
                          <a:cs typeface="Times New Roman"/>
                        </a:rPr>
                        <a:t>Partikül Madde</a:t>
                      </a:r>
                      <a:endParaRPr lang="tr-TR" sz="1100">
                        <a:latin typeface="Calibri"/>
                        <a:ea typeface="Calibri"/>
                        <a:cs typeface="Times New Roman"/>
                      </a:endParaRPr>
                    </a:p>
                    <a:p>
                      <a:pPr algn="ctr">
                        <a:lnSpc>
                          <a:spcPts val="1265"/>
                        </a:lnSpc>
                        <a:spcAft>
                          <a:spcPts val="1000"/>
                        </a:spcAft>
                      </a:pPr>
                      <a:r>
                        <a:rPr lang="tr-TR" sz="1100" b="1">
                          <a:solidFill>
                            <a:srgbClr val="000000"/>
                          </a:solidFill>
                          <a:latin typeface="Arial"/>
                          <a:ea typeface="Times New Roman"/>
                          <a:cs typeface="Times New Roman"/>
                        </a:rPr>
                        <a:t>PM10 (µg/m</a:t>
                      </a:r>
                      <a:r>
                        <a:rPr lang="tr-TR" sz="1100" b="1" baseline="30000">
                          <a:solidFill>
                            <a:srgbClr val="000000"/>
                          </a:solidFill>
                          <a:latin typeface="Arial"/>
                          <a:ea typeface="Times New Roman"/>
                          <a:cs typeface="Times New Roman"/>
                        </a:rPr>
                        <a:t>3</a:t>
                      </a:r>
                      <a:r>
                        <a:rPr lang="tr-TR" sz="1100" b="1">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Günlük</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70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50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3">
                  <a:txBody>
                    <a:bodyPr/>
                    <a:lstStyle/>
                    <a:p>
                      <a:pPr algn="ctr">
                        <a:lnSpc>
                          <a:spcPts val="1265"/>
                        </a:lnSpc>
                        <a:spcAft>
                          <a:spcPts val="1000"/>
                        </a:spcAft>
                      </a:pPr>
                      <a:r>
                        <a:rPr lang="tr-TR" sz="1100" dirty="0">
                          <a:solidFill>
                            <a:srgbClr val="000000"/>
                          </a:solidFill>
                          <a:latin typeface="Arial"/>
                          <a:ea typeface="Times New Roman"/>
                          <a:cs typeface="Times New Roman"/>
                        </a:rPr>
                        <a:t>1.1.2019</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Yıllık</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48</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40</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tr-TR"/>
                    </a:p>
                  </a:txBody>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Günlük Aşım Sayısı</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35/Yıl</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tr-TR"/>
                    </a:p>
                  </a:txBody>
                  <a:tcPr/>
                </a:tc>
              </a:tr>
              <a:tr h="255543">
                <a:tc rowSpan="4">
                  <a:txBody>
                    <a:bodyPr/>
                    <a:lstStyle/>
                    <a:p>
                      <a:pPr algn="ctr">
                        <a:lnSpc>
                          <a:spcPts val="1265"/>
                        </a:lnSpc>
                        <a:spcAft>
                          <a:spcPts val="1000"/>
                        </a:spcAft>
                      </a:pPr>
                      <a:r>
                        <a:rPr lang="tr-TR" sz="1100" b="1">
                          <a:solidFill>
                            <a:srgbClr val="000000"/>
                          </a:solidFill>
                          <a:latin typeface="Arial"/>
                          <a:ea typeface="Times New Roman"/>
                          <a:cs typeface="Times New Roman"/>
                        </a:rPr>
                        <a:t>Azotdioksit</a:t>
                      </a:r>
                      <a:endParaRPr lang="tr-TR" sz="1100">
                        <a:latin typeface="Calibri"/>
                        <a:ea typeface="Calibri"/>
                        <a:cs typeface="Times New Roman"/>
                      </a:endParaRPr>
                    </a:p>
                    <a:p>
                      <a:pPr algn="ctr">
                        <a:lnSpc>
                          <a:spcPts val="1265"/>
                        </a:lnSpc>
                        <a:spcAft>
                          <a:spcPts val="1000"/>
                        </a:spcAft>
                      </a:pPr>
                      <a:r>
                        <a:rPr lang="tr-TR" sz="1100" b="1">
                          <a:solidFill>
                            <a:srgbClr val="000000"/>
                          </a:solidFill>
                          <a:latin typeface="Arial"/>
                          <a:ea typeface="Times New Roman"/>
                          <a:cs typeface="Times New Roman"/>
                        </a:rPr>
                        <a:t>NO</a:t>
                      </a:r>
                      <a:r>
                        <a:rPr lang="tr-TR" sz="1100" b="1" baseline="-25000">
                          <a:solidFill>
                            <a:srgbClr val="000000"/>
                          </a:solidFill>
                          <a:latin typeface="Arial"/>
                          <a:ea typeface="Times New Roman"/>
                          <a:cs typeface="Times New Roman"/>
                        </a:rPr>
                        <a:t>2</a:t>
                      </a:r>
                      <a:r>
                        <a:rPr lang="tr-TR" sz="1100" b="1">
                          <a:solidFill>
                            <a:srgbClr val="000000"/>
                          </a:solidFill>
                          <a:latin typeface="Arial"/>
                          <a:ea typeface="Times New Roman"/>
                          <a:cs typeface="Times New Roman"/>
                        </a:rPr>
                        <a:t> (µg/m</a:t>
                      </a:r>
                      <a:r>
                        <a:rPr lang="tr-TR" sz="1100" b="1" baseline="30000">
                          <a:solidFill>
                            <a:srgbClr val="000000"/>
                          </a:solidFill>
                          <a:latin typeface="Arial"/>
                          <a:ea typeface="Times New Roman"/>
                          <a:cs typeface="Times New Roman"/>
                        </a:rPr>
                        <a:t>3</a:t>
                      </a:r>
                      <a:r>
                        <a:rPr lang="tr-TR" sz="1100" b="1">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Saatlik</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270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200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4">
                  <a:txBody>
                    <a:bodyPr/>
                    <a:lstStyle/>
                    <a:p>
                      <a:pPr algn="ctr">
                        <a:lnSpc>
                          <a:spcPts val="1265"/>
                        </a:lnSpc>
                        <a:spcAft>
                          <a:spcPts val="1000"/>
                        </a:spcAft>
                      </a:pPr>
                      <a:r>
                        <a:rPr lang="tr-TR" sz="1100" dirty="0">
                          <a:solidFill>
                            <a:srgbClr val="000000"/>
                          </a:solidFill>
                          <a:latin typeface="Arial"/>
                          <a:ea typeface="Times New Roman"/>
                          <a:cs typeface="Times New Roman"/>
                        </a:rPr>
                        <a:t>1.1.2024</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Yıllık</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48</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40</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393367">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Uyarı Eşiği </a:t>
                      </a:r>
                      <a:br>
                        <a:rPr lang="tr-TR" sz="1100">
                          <a:solidFill>
                            <a:srgbClr val="000000"/>
                          </a:solidFill>
                          <a:latin typeface="Arial"/>
                          <a:ea typeface="Times New Roman"/>
                          <a:cs typeface="Times New Roman"/>
                        </a:rPr>
                      </a:br>
                      <a:r>
                        <a:rPr lang="tr-TR" sz="1100">
                          <a:solidFill>
                            <a:srgbClr val="000000"/>
                          </a:solidFill>
                          <a:latin typeface="Arial"/>
                          <a:ea typeface="Times New Roman"/>
                          <a:cs typeface="Times New Roman"/>
                        </a:rPr>
                        <a:t>(3 ardışık saat)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400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400</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255543">
                <a:tc vMerge="1">
                  <a:txBody>
                    <a:bodyPr/>
                    <a:lstStyle/>
                    <a:p>
                      <a:endParaRPr lang="tr-TR"/>
                    </a:p>
                  </a:txBody>
                  <a:tcPr/>
                </a:tc>
                <a:tc>
                  <a:txBody>
                    <a:bodyPr/>
                    <a:lstStyle/>
                    <a:p>
                      <a:pPr algn="ctr">
                        <a:lnSpc>
                          <a:spcPts val="1265"/>
                        </a:lnSpc>
                        <a:spcAft>
                          <a:spcPts val="1000"/>
                        </a:spcAft>
                      </a:pPr>
                      <a:r>
                        <a:rPr lang="tr-TR" sz="1100">
                          <a:solidFill>
                            <a:srgbClr val="000000"/>
                          </a:solidFill>
                          <a:latin typeface="Arial"/>
                          <a:ea typeface="Times New Roman"/>
                          <a:cs typeface="Times New Roman"/>
                        </a:rPr>
                        <a:t>Saatlik Aşım Sayısı</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18/Yıl</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tr-TR"/>
                    </a:p>
                  </a:txBody>
                  <a:tcPr/>
                </a:tc>
              </a:tr>
              <a:tr h="544660">
                <a:tc>
                  <a:txBody>
                    <a:bodyPr/>
                    <a:lstStyle/>
                    <a:p>
                      <a:pPr algn="ctr">
                        <a:lnSpc>
                          <a:spcPts val="1265"/>
                        </a:lnSpc>
                        <a:spcAft>
                          <a:spcPts val="1000"/>
                        </a:spcAft>
                      </a:pPr>
                      <a:r>
                        <a:rPr lang="tr-TR" sz="1100" b="1">
                          <a:solidFill>
                            <a:srgbClr val="000000"/>
                          </a:solidFill>
                          <a:latin typeface="Arial"/>
                          <a:ea typeface="Times New Roman"/>
                          <a:cs typeface="Times New Roman"/>
                        </a:rPr>
                        <a:t>Azotoksitler</a:t>
                      </a:r>
                      <a:endParaRPr lang="tr-TR" sz="1100">
                        <a:latin typeface="Calibri"/>
                        <a:ea typeface="Calibri"/>
                        <a:cs typeface="Times New Roman"/>
                      </a:endParaRPr>
                    </a:p>
                    <a:p>
                      <a:pPr algn="ctr">
                        <a:lnSpc>
                          <a:spcPts val="1265"/>
                        </a:lnSpc>
                        <a:spcAft>
                          <a:spcPts val="1000"/>
                        </a:spcAft>
                      </a:pPr>
                      <a:r>
                        <a:rPr lang="tr-TR" sz="1100" b="1">
                          <a:solidFill>
                            <a:srgbClr val="000000"/>
                          </a:solidFill>
                          <a:latin typeface="Arial"/>
                          <a:ea typeface="Times New Roman"/>
                          <a:cs typeface="Times New Roman"/>
                        </a:rPr>
                        <a:t>NOx (µg/m</a:t>
                      </a:r>
                      <a:r>
                        <a:rPr lang="tr-TR" sz="1100" b="1" baseline="30000">
                          <a:solidFill>
                            <a:srgbClr val="000000"/>
                          </a:solidFill>
                          <a:latin typeface="Arial"/>
                          <a:ea typeface="Times New Roman"/>
                          <a:cs typeface="Times New Roman"/>
                        </a:rPr>
                        <a:t>3</a:t>
                      </a:r>
                      <a:r>
                        <a:rPr lang="tr-TR" sz="1100" b="1">
                          <a:solidFill>
                            <a:srgbClr val="000000"/>
                          </a:solidFill>
                          <a:latin typeface="Arial"/>
                          <a:ea typeface="Times New Roman"/>
                          <a:cs typeface="Times New Roman"/>
                        </a:rPr>
                        <a:t>)</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Yıllık (Ekosistem)</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30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30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1.1.2014</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544660">
                <a:tc>
                  <a:txBody>
                    <a:bodyPr/>
                    <a:lstStyle/>
                    <a:p>
                      <a:pPr algn="ctr">
                        <a:lnSpc>
                          <a:spcPts val="1265"/>
                        </a:lnSpc>
                        <a:spcAft>
                          <a:spcPts val="1000"/>
                        </a:spcAft>
                      </a:pPr>
                      <a:r>
                        <a:rPr lang="tr-TR" sz="1100" b="1" dirty="0" err="1">
                          <a:solidFill>
                            <a:srgbClr val="000000"/>
                          </a:solidFill>
                          <a:latin typeface="Arial"/>
                          <a:ea typeface="Times New Roman"/>
                          <a:cs typeface="Times New Roman"/>
                        </a:rPr>
                        <a:t>Karbonmonoksit</a:t>
                      </a:r>
                      <a:endParaRPr lang="tr-TR" sz="1100" dirty="0">
                        <a:latin typeface="Calibri"/>
                        <a:ea typeface="Calibri"/>
                        <a:cs typeface="Times New Roman"/>
                      </a:endParaRPr>
                    </a:p>
                    <a:p>
                      <a:pPr algn="ctr">
                        <a:lnSpc>
                          <a:spcPts val="1265"/>
                        </a:lnSpc>
                        <a:spcAft>
                          <a:spcPts val="1000"/>
                        </a:spcAft>
                      </a:pPr>
                      <a:r>
                        <a:rPr lang="tr-TR" sz="1100" b="1" dirty="0">
                          <a:solidFill>
                            <a:srgbClr val="000000"/>
                          </a:solidFill>
                          <a:latin typeface="Arial"/>
                          <a:ea typeface="Times New Roman"/>
                          <a:cs typeface="Times New Roman"/>
                        </a:rPr>
                        <a:t>CO (mg/m</a:t>
                      </a:r>
                      <a:r>
                        <a:rPr lang="tr-TR" sz="1100" b="1" baseline="30000" dirty="0">
                          <a:solidFill>
                            <a:srgbClr val="000000"/>
                          </a:solidFill>
                          <a:latin typeface="Arial"/>
                          <a:ea typeface="Times New Roman"/>
                          <a:cs typeface="Times New Roman"/>
                        </a:rPr>
                        <a:t>3</a:t>
                      </a:r>
                      <a:r>
                        <a:rPr lang="tr-TR" sz="1100" b="1" dirty="0">
                          <a:solidFill>
                            <a:srgbClr val="000000"/>
                          </a:solidFill>
                          <a:latin typeface="Arial"/>
                          <a:ea typeface="Times New Roman"/>
                          <a:cs typeface="Times New Roman"/>
                        </a:rPr>
                        <a:t>)</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8 saatlik Ortalama</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a:solidFill>
                            <a:srgbClr val="000000"/>
                          </a:solidFill>
                          <a:latin typeface="Arial"/>
                          <a:ea typeface="Times New Roman"/>
                          <a:cs typeface="Times New Roman"/>
                        </a:rPr>
                        <a:t>10</a:t>
                      </a:r>
                      <a:endParaRPr lang="tr-TR" sz="110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10</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265"/>
                        </a:lnSpc>
                        <a:spcAft>
                          <a:spcPts val="1000"/>
                        </a:spcAft>
                      </a:pPr>
                      <a:r>
                        <a:rPr lang="tr-TR" sz="1100" dirty="0">
                          <a:solidFill>
                            <a:srgbClr val="000000"/>
                          </a:solidFill>
                          <a:latin typeface="Arial"/>
                          <a:ea typeface="Times New Roman"/>
                          <a:cs typeface="Times New Roman"/>
                        </a:rPr>
                        <a:t>1.1.2017</a:t>
                      </a:r>
                      <a:endParaRPr lang="tr-TR" sz="1100" dirty="0">
                        <a:latin typeface="Calibri"/>
                        <a:ea typeface="Calibri"/>
                        <a:cs typeface="Times New Roman"/>
                      </a:endParaRPr>
                    </a:p>
                  </a:txBody>
                  <a:tcPr marL="41969" marR="4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bl>
          </a:graphicData>
        </a:graphic>
      </p:graphicFrame>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Metin kutusu"/>
          <p:cNvSpPr txBox="1"/>
          <p:nvPr/>
        </p:nvSpPr>
        <p:spPr>
          <a:xfrm>
            <a:off x="857224" y="214290"/>
            <a:ext cx="7643866" cy="338554"/>
          </a:xfrm>
          <a:prstGeom prst="rect">
            <a:avLst/>
          </a:prstGeom>
          <a:noFill/>
        </p:spPr>
        <p:txBody>
          <a:bodyPr wrap="square" rtlCol="0">
            <a:spAutoFit/>
          </a:bodyPr>
          <a:lstStyle/>
          <a:p>
            <a:r>
              <a:rPr lang="tr-TR" sz="1400" b="1" dirty="0" smtClean="0"/>
              <a:t>            </a:t>
            </a:r>
            <a:r>
              <a:rPr lang="tr-TR" sz="1600" b="1" dirty="0" smtClean="0"/>
              <a:t>Hava Kalitesi </a:t>
            </a:r>
            <a:r>
              <a:rPr lang="tr-TR" sz="1600" b="1" dirty="0" err="1" smtClean="0"/>
              <a:t>Indeksi</a:t>
            </a:r>
            <a:r>
              <a:rPr lang="tr-TR" sz="1600" b="1" dirty="0" smtClean="0"/>
              <a:t>,   Hava </a:t>
            </a:r>
            <a:r>
              <a:rPr lang="tr-TR" sz="1600" b="1" dirty="0" err="1" smtClean="0"/>
              <a:t>Kaitesi</a:t>
            </a:r>
            <a:r>
              <a:rPr lang="tr-TR" sz="1600" b="1" dirty="0" smtClean="0"/>
              <a:t> Sınır Değerleri     </a:t>
            </a:r>
            <a:r>
              <a:rPr lang="tr-TR" sz="1400" dirty="0" smtClean="0"/>
              <a:t>www. </a:t>
            </a:r>
            <a:r>
              <a:rPr lang="tr-TR" sz="1400" dirty="0" err="1" smtClean="0"/>
              <a:t>havaizleme</a:t>
            </a:r>
            <a:r>
              <a:rPr lang="tr-TR" sz="1400" dirty="0" smtClean="0"/>
              <a:t>.gov.tr/hava.html     </a:t>
            </a:r>
            <a:endParaRPr lang="tr-TR"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Dünya Sağlık Örgütü değerleri </a:t>
            </a:r>
            <a:r>
              <a:rPr lang="tr-TR" dirty="0" smtClean="0"/>
              <a:t/>
            </a:r>
            <a:br>
              <a:rPr lang="tr-TR" dirty="0" smtClean="0"/>
            </a:br>
            <a:endParaRPr lang="tr-TR" sz="2000" dirty="0"/>
          </a:p>
        </p:txBody>
      </p:sp>
      <p:sp>
        <p:nvSpPr>
          <p:cNvPr id="3" name="2 İçerik Yer Tutucusu"/>
          <p:cNvSpPr>
            <a:spLocks noGrp="1"/>
          </p:cNvSpPr>
          <p:nvPr>
            <p:ph idx="1"/>
          </p:nvPr>
        </p:nvSpPr>
        <p:spPr/>
        <p:txBody>
          <a:bodyPr>
            <a:normAutofit fontScale="85000" lnSpcReduction="20000"/>
          </a:bodyPr>
          <a:lstStyle/>
          <a:p>
            <a:pPr fontAlgn="base"/>
            <a:r>
              <a:rPr lang="en-US" b="1" dirty="0" smtClean="0"/>
              <a:t>PM</a:t>
            </a:r>
            <a:r>
              <a:rPr lang="en-US" b="1" baseline="-25000" dirty="0" smtClean="0"/>
              <a:t>2.5</a:t>
            </a:r>
            <a:r>
              <a:rPr lang="en-US" dirty="0" smtClean="0"/>
              <a:t/>
            </a:r>
            <a:br>
              <a:rPr lang="en-US" dirty="0" smtClean="0"/>
            </a:br>
            <a:r>
              <a:rPr lang="en-US" b="1" dirty="0" smtClean="0">
                <a:solidFill>
                  <a:srgbClr val="FF0000"/>
                </a:solidFill>
              </a:rPr>
              <a:t>10 </a:t>
            </a:r>
            <a:r>
              <a:rPr lang="en-US" b="1" dirty="0" err="1" smtClean="0">
                <a:solidFill>
                  <a:srgbClr val="FF0000"/>
                </a:solidFill>
              </a:rPr>
              <a:t>μg</a:t>
            </a:r>
            <a:r>
              <a:rPr lang="en-US" b="1" dirty="0" smtClean="0">
                <a:solidFill>
                  <a:srgbClr val="FF0000"/>
                </a:solidFill>
              </a:rPr>
              <a:t>/m</a:t>
            </a:r>
            <a:r>
              <a:rPr lang="en-US" b="1" baseline="30000" dirty="0" smtClean="0">
                <a:solidFill>
                  <a:srgbClr val="FF0000"/>
                </a:solidFill>
              </a:rPr>
              <a:t>3</a:t>
            </a:r>
            <a:r>
              <a:rPr lang="en-US" dirty="0" smtClean="0"/>
              <a:t> </a:t>
            </a:r>
            <a:r>
              <a:rPr lang="tr-TR" dirty="0" smtClean="0"/>
              <a:t>yıllık ortalama</a:t>
            </a:r>
            <a:r>
              <a:rPr lang="en-US" dirty="0" smtClean="0"/>
              <a:t/>
            </a:r>
            <a:br>
              <a:rPr lang="en-US" dirty="0" smtClean="0"/>
            </a:br>
            <a:r>
              <a:rPr lang="en-US" b="1" dirty="0" smtClean="0">
                <a:solidFill>
                  <a:srgbClr val="FF0000"/>
                </a:solidFill>
              </a:rPr>
              <a:t>25 </a:t>
            </a:r>
            <a:r>
              <a:rPr lang="en-US" b="1" dirty="0" err="1" smtClean="0">
                <a:solidFill>
                  <a:srgbClr val="FF0000"/>
                </a:solidFill>
              </a:rPr>
              <a:t>μg</a:t>
            </a:r>
            <a:r>
              <a:rPr lang="en-US" b="1" dirty="0" smtClean="0">
                <a:solidFill>
                  <a:srgbClr val="FF0000"/>
                </a:solidFill>
              </a:rPr>
              <a:t>/m</a:t>
            </a:r>
            <a:r>
              <a:rPr lang="en-US" b="1" baseline="30000" dirty="0" smtClean="0">
                <a:solidFill>
                  <a:srgbClr val="FF0000"/>
                </a:solidFill>
              </a:rPr>
              <a:t>3</a:t>
            </a:r>
            <a:r>
              <a:rPr lang="en-US" dirty="0" smtClean="0"/>
              <a:t> 24-</a:t>
            </a:r>
            <a:r>
              <a:rPr lang="tr-TR" dirty="0" smtClean="0"/>
              <a:t>saatlik ortalama</a:t>
            </a:r>
          </a:p>
          <a:p>
            <a:pPr fontAlgn="base"/>
            <a:r>
              <a:rPr lang="en-US" b="1" dirty="0" smtClean="0"/>
              <a:t>PM</a:t>
            </a:r>
            <a:r>
              <a:rPr lang="en-US" b="1" baseline="-25000" dirty="0" smtClean="0"/>
              <a:t>10</a:t>
            </a:r>
            <a:r>
              <a:rPr lang="en-US" dirty="0" smtClean="0"/>
              <a:t/>
            </a:r>
            <a:br>
              <a:rPr lang="en-US" dirty="0" smtClean="0"/>
            </a:br>
            <a:r>
              <a:rPr lang="en-US" b="1" dirty="0" smtClean="0">
                <a:solidFill>
                  <a:srgbClr val="FF0000"/>
                </a:solidFill>
              </a:rPr>
              <a:t>20 </a:t>
            </a:r>
            <a:r>
              <a:rPr lang="en-US" b="1" dirty="0" err="1" smtClean="0">
                <a:solidFill>
                  <a:srgbClr val="FF0000"/>
                </a:solidFill>
              </a:rPr>
              <a:t>μg</a:t>
            </a:r>
            <a:r>
              <a:rPr lang="en-US" b="1" dirty="0" smtClean="0">
                <a:solidFill>
                  <a:srgbClr val="FF0000"/>
                </a:solidFill>
              </a:rPr>
              <a:t>/m</a:t>
            </a:r>
            <a:r>
              <a:rPr lang="en-US" b="1" baseline="30000" dirty="0" smtClean="0">
                <a:solidFill>
                  <a:srgbClr val="FF0000"/>
                </a:solidFill>
              </a:rPr>
              <a:t>3</a:t>
            </a:r>
            <a:r>
              <a:rPr lang="en-US" dirty="0" smtClean="0"/>
              <a:t> </a:t>
            </a:r>
            <a:r>
              <a:rPr lang="tr-TR" dirty="0" smtClean="0"/>
              <a:t> yıllık ortalama </a:t>
            </a:r>
            <a:r>
              <a:rPr lang="en-US" dirty="0" smtClean="0"/>
              <a:t/>
            </a:r>
            <a:br>
              <a:rPr lang="en-US" dirty="0" smtClean="0"/>
            </a:br>
            <a:r>
              <a:rPr lang="en-US" b="1" dirty="0" smtClean="0">
                <a:solidFill>
                  <a:srgbClr val="FF0000"/>
                </a:solidFill>
              </a:rPr>
              <a:t>50 </a:t>
            </a:r>
            <a:r>
              <a:rPr lang="en-US" b="1" dirty="0" err="1" smtClean="0">
                <a:solidFill>
                  <a:srgbClr val="FF0000"/>
                </a:solidFill>
              </a:rPr>
              <a:t>μg</a:t>
            </a:r>
            <a:r>
              <a:rPr lang="en-US" b="1" dirty="0" smtClean="0">
                <a:solidFill>
                  <a:srgbClr val="FF0000"/>
                </a:solidFill>
              </a:rPr>
              <a:t>/m</a:t>
            </a:r>
            <a:r>
              <a:rPr lang="en-US" b="1" baseline="30000" dirty="0" smtClean="0">
                <a:solidFill>
                  <a:srgbClr val="FF0000"/>
                </a:solidFill>
              </a:rPr>
              <a:t>3</a:t>
            </a:r>
            <a:r>
              <a:rPr lang="en-US" dirty="0" smtClean="0"/>
              <a:t> 24-</a:t>
            </a:r>
            <a:r>
              <a:rPr lang="tr-TR" dirty="0" smtClean="0"/>
              <a:t> saatlik ortalama</a:t>
            </a:r>
            <a:endParaRPr lang="en-US" dirty="0" smtClean="0"/>
          </a:p>
          <a:p>
            <a:r>
              <a:rPr lang="en-US" b="1" dirty="0" smtClean="0"/>
              <a:t>SO</a:t>
            </a:r>
            <a:r>
              <a:rPr lang="en-US" b="1" baseline="-25000" dirty="0" smtClean="0"/>
              <a:t>2</a:t>
            </a:r>
            <a:r>
              <a:rPr lang="en-US" dirty="0" smtClean="0"/>
              <a:t/>
            </a:r>
            <a:br>
              <a:rPr lang="en-US" dirty="0" smtClean="0"/>
            </a:br>
            <a:r>
              <a:rPr lang="en-US" b="1" dirty="0" smtClean="0">
                <a:solidFill>
                  <a:srgbClr val="FF0000"/>
                </a:solidFill>
              </a:rPr>
              <a:t>20 </a:t>
            </a:r>
            <a:r>
              <a:rPr lang="en-US" b="1" dirty="0" err="1" smtClean="0">
                <a:solidFill>
                  <a:srgbClr val="FF0000"/>
                </a:solidFill>
              </a:rPr>
              <a:t>μg</a:t>
            </a:r>
            <a:r>
              <a:rPr lang="en-US" b="1" dirty="0" smtClean="0">
                <a:solidFill>
                  <a:srgbClr val="FF0000"/>
                </a:solidFill>
              </a:rPr>
              <a:t>/m</a:t>
            </a:r>
            <a:r>
              <a:rPr lang="en-US" b="1" baseline="30000" dirty="0" smtClean="0">
                <a:solidFill>
                  <a:srgbClr val="FF0000"/>
                </a:solidFill>
              </a:rPr>
              <a:t>3</a:t>
            </a:r>
            <a:r>
              <a:rPr lang="en-US" dirty="0" smtClean="0"/>
              <a:t> 24-</a:t>
            </a:r>
            <a:r>
              <a:rPr lang="tr-TR" dirty="0" smtClean="0"/>
              <a:t> saatlik ortalama</a:t>
            </a:r>
            <a:r>
              <a:rPr lang="en-US" dirty="0" smtClean="0"/>
              <a:t/>
            </a:r>
            <a:br>
              <a:rPr lang="en-US" dirty="0" smtClean="0"/>
            </a:br>
            <a:r>
              <a:rPr lang="en-US" b="1" dirty="0" smtClean="0">
                <a:solidFill>
                  <a:srgbClr val="FF0000"/>
                </a:solidFill>
              </a:rPr>
              <a:t>500 </a:t>
            </a:r>
            <a:r>
              <a:rPr lang="en-US" b="1" dirty="0" err="1" smtClean="0">
                <a:solidFill>
                  <a:srgbClr val="FF0000"/>
                </a:solidFill>
              </a:rPr>
              <a:t>μg</a:t>
            </a:r>
            <a:r>
              <a:rPr lang="en-US" b="1" dirty="0" smtClean="0">
                <a:solidFill>
                  <a:srgbClr val="FF0000"/>
                </a:solidFill>
              </a:rPr>
              <a:t>/m</a:t>
            </a:r>
            <a:r>
              <a:rPr lang="en-US" b="1" baseline="30000" dirty="0" smtClean="0">
                <a:solidFill>
                  <a:srgbClr val="FF0000"/>
                </a:solidFill>
              </a:rPr>
              <a:t>3</a:t>
            </a:r>
            <a:r>
              <a:rPr lang="en-US" dirty="0" smtClean="0"/>
              <a:t> 10-</a:t>
            </a:r>
            <a:r>
              <a:rPr lang="tr-TR" dirty="0" smtClean="0"/>
              <a:t>dakikalık</a:t>
            </a:r>
            <a:r>
              <a:rPr lang="en-US" dirty="0" smtClean="0"/>
              <a:t> </a:t>
            </a:r>
            <a:r>
              <a:rPr lang="tr-TR" dirty="0" smtClean="0"/>
              <a:t>ortalama</a:t>
            </a:r>
            <a:r>
              <a:rPr lang="tr-TR" sz="2400" dirty="0" smtClean="0"/>
              <a:t>(Bu değerin konulmasının nedeni 10 dakikalık kısa bir süreyi aşması halinde bile akciğer fonksiyonlarında ve solunumda değişiklikler görülmesi)</a:t>
            </a:r>
          </a:p>
          <a:p>
            <a:endParaRPr lang="tr-TR" sz="2400" dirty="0" smtClean="0"/>
          </a:p>
          <a:p>
            <a:r>
              <a:rPr lang="tr-TR" sz="1500" dirty="0" smtClean="0">
                <a:hlinkClick r:id="rId2"/>
              </a:rPr>
              <a:t>http://www.</a:t>
            </a:r>
            <a:r>
              <a:rPr lang="tr-TR" sz="1500" dirty="0" err="1" smtClean="0">
                <a:hlinkClick r:id="rId2"/>
              </a:rPr>
              <a:t>who</a:t>
            </a:r>
            <a:r>
              <a:rPr lang="tr-TR" sz="1500" dirty="0" smtClean="0">
                <a:hlinkClick r:id="rId2"/>
              </a:rPr>
              <a:t>.</a:t>
            </a:r>
            <a:r>
              <a:rPr lang="tr-TR" sz="1500" dirty="0" err="1" smtClean="0">
                <a:hlinkClick r:id="rId2"/>
              </a:rPr>
              <a:t>int</a:t>
            </a:r>
            <a:r>
              <a:rPr lang="tr-TR" sz="1500" dirty="0" smtClean="0">
                <a:hlinkClick r:id="rId2"/>
              </a:rPr>
              <a:t>/</a:t>
            </a:r>
            <a:r>
              <a:rPr lang="tr-TR" sz="1500" dirty="0" err="1" smtClean="0">
                <a:hlinkClick r:id="rId2"/>
              </a:rPr>
              <a:t>mediacentre</a:t>
            </a:r>
            <a:r>
              <a:rPr lang="tr-TR" sz="1500" dirty="0" smtClean="0">
                <a:hlinkClick r:id="rId2"/>
              </a:rPr>
              <a:t>/</a:t>
            </a:r>
            <a:r>
              <a:rPr lang="tr-TR" sz="1500" dirty="0" err="1" smtClean="0">
                <a:hlinkClick r:id="rId2"/>
              </a:rPr>
              <a:t>factsheets</a:t>
            </a:r>
            <a:r>
              <a:rPr lang="tr-TR" sz="1500" dirty="0" smtClean="0">
                <a:hlinkClick r:id="rId2"/>
              </a:rPr>
              <a:t>/fs313/en/</a:t>
            </a:r>
            <a:endParaRPr lang="tr-TR" sz="1500" dirty="0" smtClean="0"/>
          </a:p>
          <a:p>
            <a:endParaRPr lang="tr-T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İl Çevre Durum Raporu 2014 </a:t>
            </a:r>
            <a:br>
              <a:rPr lang="tr-TR" sz="3200" b="1" dirty="0" smtClean="0"/>
            </a:br>
            <a:r>
              <a:rPr lang="tr-TR" sz="2200" b="1" dirty="0" smtClean="0"/>
              <a:t>ZONGULDAK VALİLİĞİ ÇEVRE VE ŞEHİRCİLİK İL MÜDÜRLÜĞÜ</a:t>
            </a:r>
            <a:br>
              <a:rPr lang="tr-TR" sz="2200" b="1" dirty="0" smtClean="0"/>
            </a:br>
            <a:r>
              <a:rPr lang="tr-TR" sz="1800" dirty="0" smtClean="0"/>
              <a:t> http://www.</a:t>
            </a:r>
            <a:r>
              <a:rPr lang="tr-TR" sz="1800" dirty="0" err="1" smtClean="0"/>
              <a:t>csb</a:t>
            </a:r>
            <a:r>
              <a:rPr lang="tr-TR" sz="1800" dirty="0" smtClean="0"/>
              <a:t>.gov.tr/</a:t>
            </a:r>
            <a:r>
              <a:rPr lang="tr-TR" sz="1800" dirty="0" err="1" smtClean="0"/>
              <a:t>db</a:t>
            </a:r>
            <a:r>
              <a:rPr lang="tr-TR" sz="1800" dirty="0" smtClean="0"/>
              <a:t>/</a:t>
            </a:r>
            <a:r>
              <a:rPr lang="tr-TR" sz="1800" dirty="0" err="1" smtClean="0"/>
              <a:t>ced</a:t>
            </a:r>
            <a:r>
              <a:rPr lang="tr-TR" sz="1800" dirty="0" smtClean="0"/>
              <a:t>/</a:t>
            </a:r>
            <a:r>
              <a:rPr lang="tr-TR" sz="1800" dirty="0" err="1" smtClean="0"/>
              <a:t>editordosya</a:t>
            </a:r>
            <a:r>
              <a:rPr lang="tr-TR" sz="1800" dirty="0" smtClean="0"/>
              <a:t>/Zonguldak_icdr2013.</a:t>
            </a:r>
            <a:r>
              <a:rPr lang="tr-TR" sz="1800" dirty="0" err="1" smtClean="0"/>
              <a:t>pdf</a:t>
            </a:r>
            <a:r>
              <a:rPr lang="tr-TR" sz="1800" dirty="0" smtClean="0"/>
              <a:t> </a:t>
            </a:r>
            <a:endParaRPr lang="tr-TR" sz="1800" dirty="0"/>
          </a:p>
        </p:txBody>
      </p:sp>
      <p:sp>
        <p:nvSpPr>
          <p:cNvPr id="3" name="2 İçerik Yer Tutucusu"/>
          <p:cNvSpPr>
            <a:spLocks noGrp="1"/>
          </p:cNvSpPr>
          <p:nvPr>
            <p:ph idx="1"/>
          </p:nvPr>
        </p:nvSpPr>
        <p:spPr/>
        <p:txBody>
          <a:bodyPr>
            <a:noAutofit/>
          </a:bodyPr>
          <a:lstStyle/>
          <a:p>
            <a:r>
              <a:rPr lang="tr-TR" sz="1400" dirty="0" smtClean="0"/>
              <a:t>Rapor’da şu belirtilmektedir :</a:t>
            </a:r>
          </a:p>
          <a:p>
            <a:r>
              <a:rPr lang="tr-TR" sz="1400" dirty="0" smtClean="0"/>
              <a:t>“</a:t>
            </a:r>
            <a:r>
              <a:rPr lang="tr-TR" sz="1400" i="1" dirty="0" smtClean="0"/>
              <a:t>İlimizde Merkezde 1 adet, Çatalağzı Beldesinde 3 Adet (2 Adet Çatalağzı Termik Santrali, 1 Adet Eren Enerji Elektrik Üretim A.Ş. tarafından kurulmuştur.) ve </a:t>
            </a:r>
            <a:r>
              <a:rPr lang="tr-TR" sz="1400" i="1" dirty="0" err="1" smtClean="0"/>
              <a:t>Kdz</a:t>
            </a:r>
            <a:r>
              <a:rPr lang="tr-TR" sz="1400" i="1" dirty="0" smtClean="0"/>
              <a:t>. Ereğli İlçesinde 2 adet, (Bir tanesi </a:t>
            </a:r>
            <a:r>
              <a:rPr lang="tr-TR" sz="1400" i="1" dirty="0" err="1" smtClean="0"/>
              <a:t>Erdemir</a:t>
            </a:r>
            <a:r>
              <a:rPr lang="tr-TR" sz="1400" i="1" dirty="0" smtClean="0"/>
              <a:t> T.A.Ş. tarafından diğeri de </a:t>
            </a:r>
            <a:r>
              <a:rPr lang="tr-TR" sz="1400" i="1" dirty="0" err="1" smtClean="0"/>
              <a:t>Kdz</a:t>
            </a:r>
            <a:r>
              <a:rPr lang="tr-TR" sz="1400" i="1" dirty="0" smtClean="0"/>
              <a:t>. Ereğli Belediyesi tarafından kurulmuştur.) olmak üzere toplam 6 adet hava kalitesi ölçüm istasyonu bulunmaktadır. İlimizdeki istasyonlardan Merkezde ve </a:t>
            </a:r>
            <a:r>
              <a:rPr lang="tr-TR" sz="1400" i="1" dirty="0" err="1" smtClean="0"/>
              <a:t>Kdz</a:t>
            </a:r>
            <a:r>
              <a:rPr lang="tr-TR" sz="1400" i="1" dirty="0" smtClean="0"/>
              <a:t>. Ereğli ilçesinde bulunan (</a:t>
            </a:r>
            <a:r>
              <a:rPr lang="tr-TR" sz="1400" i="1" dirty="0" err="1" smtClean="0"/>
              <a:t>Kzd</a:t>
            </a:r>
            <a:r>
              <a:rPr lang="tr-TR" sz="1400" i="1" dirty="0" smtClean="0"/>
              <a:t>. Ereğli Belediyesine ait) istasyonlar Ulusal Hava Kalitesi İzleme İstasyonuna Entegre edilmiştir.</a:t>
            </a:r>
          </a:p>
          <a:p>
            <a:pPr>
              <a:buNone/>
            </a:pPr>
            <a:r>
              <a:rPr lang="tr-TR" sz="1400" i="1" dirty="0" smtClean="0"/>
              <a:t>        Ayrıca İlimiz Çatalağzı Beldesinde Kurulu bulunan Eren Enerji Elektrik Üretim A.Ş.’ince Çevre Mevzuatı uyarınca kurulduğu bölgenin hava kalitesinin durumunu izlemek amacıyla 3 adet izleme istasyonu alınmış olup, bu istasyonların bir adedi fabrika sahası içerisinde kurulmuş 2 adedi de Bakanlığımıza hibe edilmiştir. Bakanlığımıza hibe edilen istasyonlardan biri Kilimli Beldesinde diğeri de Kozlu Beldesinde kurulmuştur. Elektrik Üretim A.Ş. ait Çatalağzı Termik Santralinin de 2 Adet Hava Kalitesi Ölçüm İstasyonu bulunmaktadır ve bu istasyonlarında Bakanlığımız tarafından Ulusal Hava Kalitesi İzleme İstasyonuna entegre edilme işlemleri devam etmektedir”</a:t>
            </a:r>
          </a:p>
          <a:p>
            <a:endParaRPr lang="tr-TR" sz="1400" i="1" dirty="0" smtClean="0"/>
          </a:p>
          <a:p>
            <a:r>
              <a:rPr lang="tr-TR" sz="1400" dirty="0" smtClean="0"/>
              <a:t>Bu ifadeden, kamuoyuna açık olan çevrim içi bilgilerin Ulusal Hava Kalitesi İzleme İstasyonuna entegre olan istasyonlardan alınanlar olduğu anlaşılmaktadır. Özellikle kurulu güç yoğunluğunun  yerleşimi dikkate alınarak Zonguldak Merkez’deki istasyondan alınan bilgiler termik </a:t>
            </a:r>
            <a:r>
              <a:rPr lang="tr-TR" sz="1400" dirty="0" err="1" smtClean="0"/>
              <a:t>santralların</a:t>
            </a:r>
            <a:r>
              <a:rPr lang="tr-TR" sz="1400" dirty="0" smtClean="0"/>
              <a:t> hava kalitesi üzerindeki etkisini göstermek açısından yeterli sayılabilir mi? Aşağıdaki verileri bu soruyu akılda tutarak değerlendirmekte yarar vardır. </a:t>
            </a:r>
            <a:endParaRPr lang="tr-TR"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285728"/>
            <a:ext cx="8724900" cy="5572164"/>
          </a:xfrm>
          <a:prstGeom prst="rect">
            <a:avLst/>
          </a:prstGeom>
          <a:noFill/>
          <a:ln w="9525">
            <a:noFill/>
            <a:miter lim="800000"/>
            <a:headEnd/>
            <a:tailEnd/>
          </a:ln>
          <a:effectLst/>
        </p:spPr>
      </p:pic>
      <p:sp>
        <p:nvSpPr>
          <p:cNvPr id="7" name="6 Metin kutusu"/>
          <p:cNvSpPr txBox="1"/>
          <p:nvPr/>
        </p:nvSpPr>
        <p:spPr>
          <a:xfrm>
            <a:off x="285720" y="5857892"/>
            <a:ext cx="8643998" cy="369332"/>
          </a:xfrm>
          <a:prstGeom prst="rect">
            <a:avLst/>
          </a:prstGeom>
          <a:noFill/>
        </p:spPr>
        <p:txBody>
          <a:bodyPr wrap="square" rtlCol="0">
            <a:spAutoFit/>
          </a:bodyPr>
          <a:lstStyle/>
          <a:p>
            <a:r>
              <a:rPr lang="tr-TR" dirty="0" smtClean="0"/>
              <a:t>Kaynak: TÜRKİYE’DE HAVA KİRLİLİĞİ: </a:t>
            </a:r>
            <a:r>
              <a:rPr lang="tr-TR" b="1" dirty="0" smtClean="0"/>
              <a:t>KARA RAPOR, </a:t>
            </a:r>
            <a:r>
              <a:rPr lang="tr-TR" sz="1600" b="1" dirty="0" smtClean="0">
                <a:solidFill>
                  <a:srgbClr val="0070C0"/>
                </a:solidFill>
              </a:rPr>
              <a:t>Temiz Hava Hakkı Platformu, </a:t>
            </a:r>
            <a:endParaRPr lang="tr-TR" dirty="0">
              <a:solidFill>
                <a:srgbClr val="0070C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rmAutofit fontScale="90000"/>
          </a:bodyPr>
          <a:lstStyle/>
          <a:p>
            <a:r>
              <a:rPr lang="tr-TR" sz="3100" dirty="0" smtClean="0"/>
              <a:t>Zonguldak Hava Kirliliği grafiği</a:t>
            </a:r>
            <a:r>
              <a:rPr lang="tr-TR" dirty="0" smtClean="0"/>
              <a:t> </a:t>
            </a:r>
            <a:r>
              <a:rPr lang="tr-TR" sz="2700" dirty="0" smtClean="0"/>
              <a:t>(17.10.2016-17.10.2017)</a:t>
            </a:r>
            <a:br>
              <a:rPr lang="tr-TR" sz="2700" dirty="0" smtClean="0"/>
            </a:br>
            <a:r>
              <a:rPr lang="tr-TR" sz="1600" dirty="0" smtClean="0"/>
              <a:t>http://www.</a:t>
            </a:r>
            <a:r>
              <a:rPr lang="tr-TR" sz="1600" dirty="0" err="1" smtClean="0"/>
              <a:t>havaizleme</a:t>
            </a:r>
            <a:r>
              <a:rPr lang="tr-TR" sz="1600" dirty="0" smtClean="0"/>
              <a:t>.gov.tr/</a:t>
            </a:r>
            <a:r>
              <a:rPr lang="tr-TR" sz="1600" dirty="0" err="1" smtClean="0"/>
              <a:t>Default</a:t>
            </a:r>
            <a:r>
              <a:rPr lang="tr-TR" sz="1600" dirty="0" smtClean="0"/>
              <a:t>.</a:t>
            </a:r>
            <a:r>
              <a:rPr lang="tr-TR" sz="1600" dirty="0" err="1" smtClean="0"/>
              <a:t>ltr</a:t>
            </a:r>
            <a:r>
              <a:rPr lang="tr-TR" sz="1600" dirty="0" smtClean="0"/>
              <a:t>.</a:t>
            </a:r>
            <a:r>
              <a:rPr lang="tr-TR" sz="1600" dirty="0" err="1" smtClean="0"/>
              <a:t>aspx</a:t>
            </a:r>
            <a:r>
              <a:rPr lang="tr-TR" sz="1600" dirty="0" smtClean="0"/>
              <a:t/>
            </a:r>
            <a:br>
              <a:rPr lang="tr-TR" sz="1600" dirty="0" smtClean="0"/>
            </a:br>
            <a:endParaRPr lang="tr-TR" sz="1600" dirty="0"/>
          </a:p>
        </p:txBody>
      </p:sp>
      <p:pic>
        <p:nvPicPr>
          <p:cNvPr id="1026" name="Picture 2"/>
          <p:cNvPicPr>
            <a:picLocks noGrp="1" noChangeAspect="1" noChangeArrowheads="1"/>
          </p:cNvPicPr>
          <p:nvPr>
            <p:ph idx="1"/>
          </p:nvPr>
        </p:nvPicPr>
        <p:blipFill>
          <a:blip r:embed="rId2"/>
          <a:stretch>
            <a:fillRect/>
          </a:stretch>
        </p:blipFill>
        <p:spPr bwMode="auto">
          <a:xfrm>
            <a:off x="761468" y="1957915"/>
            <a:ext cx="7621064" cy="381053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normAutofit/>
          </a:bodyPr>
          <a:lstStyle/>
          <a:p>
            <a:r>
              <a:rPr lang="tr-TR" sz="2800" dirty="0" smtClean="0"/>
              <a:t>Zonguldak Hava Kirliliği grafiği 2014</a:t>
            </a:r>
            <a:endParaRPr lang="tr-TR" sz="2800" dirty="0"/>
          </a:p>
        </p:txBody>
      </p:sp>
      <p:pic>
        <p:nvPicPr>
          <p:cNvPr id="4098" name="Picture 2"/>
          <p:cNvPicPr>
            <a:picLocks noGrp="1" noChangeAspect="1" noChangeArrowheads="1"/>
          </p:cNvPicPr>
          <p:nvPr>
            <p:ph idx="1"/>
          </p:nvPr>
        </p:nvPicPr>
        <p:blipFill>
          <a:blip r:embed="rId2"/>
          <a:srcRect/>
          <a:stretch>
            <a:fillRect/>
          </a:stretch>
        </p:blipFill>
        <p:spPr bwMode="auto">
          <a:xfrm>
            <a:off x="761468" y="1957915"/>
            <a:ext cx="7621064" cy="381053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4463"/>
            <a:ext cx="9144000" cy="66929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Zonguldak Hava Kirliliği grafiği 2015</a:t>
            </a:r>
            <a:endParaRPr lang="tr-TR" sz="2800" dirty="0"/>
          </a:p>
        </p:txBody>
      </p:sp>
      <p:pic>
        <p:nvPicPr>
          <p:cNvPr id="2050" name="Picture 2"/>
          <p:cNvPicPr>
            <a:picLocks noGrp="1" noChangeAspect="1" noChangeArrowheads="1"/>
          </p:cNvPicPr>
          <p:nvPr>
            <p:ph idx="1"/>
          </p:nvPr>
        </p:nvPicPr>
        <p:blipFill>
          <a:blip r:embed="rId2"/>
          <a:srcRect/>
          <a:stretch>
            <a:fillRect/>
          </a:stretch>
        </p:blipFill>
        <p:spPr bwMode="auto">
          <a:xfrm>
            <a:off x="761468" y="1957915"/>
            <a:ext cx="7621064" cy="381053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err="1" smtClean="0"/>
              <a:t>Topografik</a:t>
            </a:r>
            <a:r>
              <a:rPr lang="tr-TR" sz="3200" b="1" dirty="0" smtClean="0"/>
              <a:t> duruma ilişkin bir değerlendirme</a:t>
            </a:r>
            <a:endParaRPr lang="tr-TR" sz="3200" b="1" dirty="0"/>
          </a:p>
        </p:txBody>
      </p:sp>
      <p:sp>
        <p:nvSpPr>
          <p:cNvPr id="3" name="2 İçerik Yer Tutucusu"/>
          <p:cNvSpPr>
            <a:spLocks noGrp="1"/>
          </p:cNvSpPr>
          <p:nvPr>
            <p:ph idx="1"/>
          </p:nvPr>
        </p:nvSpPr>
        <p:spPr/>
        <p:txBody>
          <a:bodyPr>
            <a:normAutofit/>
          </a:bodyPr>
          <a:lstStyle/>
          <a:p>
            <a:r>
              <a:rPr lang="tr-TR" sz="2400" dirty="0" smtClean="0"/>
              <a:t>Zonguldak Karaelmas Üniversitesi’nden araştırmacıların 2007 yılında Karadeniz Sanayileşme ve Çevre Sempozyumuna sundukları bildiriden</a:t>
            </a:r>
          </a:p>
          <a:p>
            <a:pPr>
              <a:buNone/>
            </a:pPr>
            <a:r>
              <a:rPr lang="tr-TR" sz="2800" i="1" dirty="0" smtClean="0"/>
              <a:t>     </a:t>
            </a:r>
            <a:r>
              <a:rPr lang="tr-TR" sz="2400" i="1" dirty="0" smtClean="0"/>
              <a:t>“İlin </a:t>
            </a:r>
            <a:r>
              <a:rPr lang="tr-TR" sz="2400" i="1" dirty="0" err="1" smtClean="0"/>
              <a:t>topografik</a:t>
            </a:r>
            <a:r>
              <a:rPr lang="tr-TR" sz="2400" i="1" dirty="0" smtClean="0"/>
              <a:t> yapısı da hava kirliliğinde etkin rol oynamaktadır. Kent merkezinin hemen arkasında yükselen dağlar ve engebeli arazi yapısı nedeniyle yeterince atmosferik dispersiyon oluşamamakta ve özellikle kış aylarında ve akşam saatlerinde yüksek oranda hava kirliliği görülmektedir (Yıldırım ve Uzun, 2000 ve Yıldırım, 2004).”</a:t>
            </a:r>
            <a:endParaRPr lang="tr-TR" sz="24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131910"/>
          </a:xfrm>
        </p:spPr>
        <p:txBody>
          <a:bodyPr>
            <a:normAutofit fontScale="90000"/>
          </a:bodyPr>
          <a:lstStyle/>
          <a:p>
            <a:pPr algn="l"/>
            <a:r>
              <a:rPr lang="tr-TR" sz="2400" dirty="0" smtClean="0"/>
              <a:t/>
            </a:r>
            <a:br>
              <a:rPr lang="tr-TR" sz="2400" dirty="0" smtClean="0"/>
            </a:br>
            <a:r>
              <a:rPr lang="tr-TR" sz="2700" dirty="0" smtClean="0"/>
              <a:t>TÜRKİYE’DE HAVA KİRLİLİĞİ: </a:t>
            </a:r>
            <a:r>
              <a:rPr lang="tr-TR" sz="2700" b="1" dirty="0" smtClean="0"/>
              <a:t>KARA </a:t>
            </a:r>
            <a:r>
              <a:rPr lang="tr-TR" sz="2700" b="1" dirty="0" err="1" smtClean="0"/>
              <a:t>RAPOR’undan</a:t>
            </a:r>
            <a:r>
              <a:rPr lang="tr-TR" sz="2700" b="1" dirty="0" smtClean="0"/>
              <a:t> bazı öneriler… </a:t>
            </a:r>
            <a:r>
              <a:rPr lang="tr-TR" sz="3100" dirty="0" smtClean="0"/>
              <a:t/>
            </a:r>
            <a:br>
              <a:rPr lang="tr-TR" sz="3100" dirty="0" smtClean="0"/>
            </a:br>
            <a:r>
              <a:rPr lang="tr-TR" sz="2200" b="1" dirty="0" smtClean="0">
                <a:solidFill>
                  <a:srgbClr val="00B050"/>
                </a:solidFill>
              </a:rPr>
              <a:t>                         </a:t>
            </a:r>
            <a:r>
              <a:rPr lang="tr-TR" sz="2200" b="1" dirty="0" smtClean="0">
                <a:solidFill>
                  <a:srgbClr val="FF0000"/>
                </a:solidFill>
              </a:rPr>
              <a:t>Temiz Hava Hakkı Platformu, </a:t>
            </a:r>
            <a:r>
              <a:rPr lang="tr-TR" sz="2200" dirty="0" smtClean="0"/>
              <a:t>24 Mart 2016 </a:t>
            </a:r>
            <a:br>
              <a:rPr lang="tr-TR" sz="2200" dirty="0" smtClean="0"/>
            </a:br>
            <a:endParaRPr lang="tr-TR" sz="2200" dirty="0"/>
          </a:p>
        </p:txBody>
      </p:sp>
      <p:sp>
        <p:nvSpPr>
          <p:cNvPr id="3" name="2 İçerik Yer Tutucusu"/>
          <p:cNvSpPr>
            <a:spLocks noGrp="1"/>
          </p:cNvSpPr>
          <p:nvPr>
            <p:ph idx="1"/>
          </p:nvPr>
        </p:nvSpPr>
        <p:spPr/>
        <p:txBody>
          <a:bodyPr>
            <a:normAutofit lnSpcReduction="10000"/>
          </a:bodyPr>
          <a:lstStyle/>
          <a:p>
            <a:r>
              <a:rPr lang="tr-TR" sz="2400" dirty="0" smtClean="0"/>
              <a:t>Bursa’da yapılan bir araştırmada Bursa Orhaneli Termik Santrali çevresinde yaşayan insanların solunum fonksiyonlarında kontrol grubuna kıyasla anlamlı oranda azalma tespit edilmiştir . Hatta bu araştırmada bacaya hakim rüzgar yönünde lokalize köylerde yaşayan kişilerin solunum fonksiyonlarının daha fazla azaldığı saptanmıştır.</a:t>
            </a:r>
          </a:p>
          <a:p>
            <a:r>
              <a:rPr lang="tr-TR" sz="2400" dirty="0" smtClean="0"/>
              <a:t>2.PM2,5 konusunda </a:t>
            </a:r>
            <a:r>
              <a:rPr lang="tr-TR" sz="2400" dirty="0" err="1" smtClean="0"/>
              <a:t>DSÖ’nün</a:t>
            </a:r>
            <a:r>
              <a:rPr lang="tr-TR" sz="2400" dirty="0" smtClean="0"/>
              <a:t> limitleri ile uyumlu güvenli limitler konusunda derhal, bağlayıcı yasal mevzuat oluşturulması </a:t>
            </a:r>
            <a:r>
              <a:rPr lang="sv-SE" sz="2400" dirty="0" smtClean="0"/>
              <a:t>ve mevcut durumda pilot uygulama olarak ölçümleri</a:t>
            </a:r>
            <a:r>
              <a:rPr lang="tr-TR" sz="2400" dirty="0" smtClean="0"/>
              <a:t> yapılan PM2,5 ölçümlerinin tüm ülke genelinde yaygınlaştırılması ,güvenli ölçüm yapılması konusunda gerekli alt yapı çalışmalarının tamamlanması,</a:t>
            </a:r>
          </a:p>
          <a:p>
            <a:endParaRPr lang="tr-TR" sz="2400" dirty="0" smtClean="0"/>
          </a:p>
          <a:p>
            <a:endParaRPr lang="tr-T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Önerilerin devamı…</a:t>
            </a:r>
            <a:endParaRPr lang="tr-TR" sz="2800" dirty="0"/>
          </a:p>
        </p:txBody>
      </p:sp>
      <p:sp>
        <p:nvSpPr>
          <p:cNvPr id="3" name="2 İçerik Yer Tutucusu"/>
          <p:cNvSpPr>
            <a:spLocks noGrp="1"/>
          </p:cNvSpPr>
          <p:nvPr>
            <p:ph idx="1"/>
          </p:nvPr>
        </p:nvSpPr>
        <p:spPr/>
        <p:txBody>
          <a:bodyPr>
            <a:normAutofit fontScale="92500" lnSpcReduction="10000"/>
          </a:bodyPr>
          <a:lstStyle/>
          <a:p>
            <a:r>
              <a:rPr lang="tr-TR" sz="2200" dirty="0" smtClean="0"/>
              <a:t>Hava kirliliğinin en önemli kaynaklarından kömüre dayalı enerji üretiminin teşvik edilmesine son verilmesi, ETKB tarafından enerji verimliliği politikalarının yürürlüğe konması ve yenilenebilir enerji üretimi konusunda politika oluşturulması,</a:t>
            </a:r>
          </a:p>
          <a:p>
            <a:r>
              <a:rPr lang="tr-TR" sz="2200" dirty="0" smtClean="0"/>
              <a:t>Hava kirliliği konusunda görevli ve yetkili idarelerin hava kirliliğinden oluşan zararlara karşı hem önleyici hem de tazmin edici tedbirler konusunda bağlayıcı, uygulanabilir politikalar geliştirmesi,</a:t>
            </a:r>
          </a:p>
          <a:p>
            <a:r>
              <a:rPr lang="tr-TR" sz="2200" dirty="0" smtClean="0"/>
              <a:t>Endüstriyel yatırımların izin süreçlerinde hava kirliliğinin kümülatif ölçümünün, kapsamlı hava kalitesi modellemesinin yapılması, kirliliğin eriştiği alanların açıkça gösterilmesi, kümülatif ölçümlere mevcut kirlilik değerlerinin eklenmesi,</a:t>
            </a:r>
          </a:p>
          <a:p>
            <a:r>
              <a:rPr lang="tr-TR" sz="2200" dirty="0" smtClean="0"/>
              <a:t>Endüstriyel yatırımların izin süreçlerinde “Çevresel Etki Değerlendirmesi Raporu” </a:t>
            </a:r>
            <a:r>
              <a:rPr lang="tr-TR" sz="2200" dirty="0" err="1" smtClean="0"/>
              <a:t>nun</a:t>
            </a:r>
            <a:r>
              <a:rPr lang="tr-TR" sz="2200" dirty="0" smtClean="0"/>
              <a:t> yanı sıra “Sağlık Etki Değerlendirmesi Raporu”nun hazırlanması, bu yönde bağlayıcı yasal yükümlülükler eklenmesi gerekmektedir. </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1143000"/>
          </a:xfrm>
        </p:spPr>
        <p:txBody>
          <a:bodyPr>
            <a:normAutofit fontScale="90000"/>
          </a:bodyPr>
          <a:lstStyle/>
          <a:p>
            <a:r>
              <a:rPr lang="tr-TR" sz="4000" dirty="0" smtClean="0"/>
              <a:t/>
            </a:r>
            <a:br>
              <a:rPr lang="tr-TR" sz="4000" dirty="0" smtClean="0"/>
            </a:br>
            <a:r>
              <a:rPr lang="tr-TR" sz="3600" b="1" dirty="0" smtClean="0"/>
              <a:t>Temiz Hava Hakkı Platformu’nun açıklaması: </a:t>
            </a:r>
            <a:r>
              <a:rPr lang="tr-TR" sz="4000" dirty="0" smtClean="0"/>
              <a:t/>
            </a:r>
            <a:br>
              <a:rPr lang="tr-TR" sz="4000" dirty="0" smtClean="0"/>
            </a:br>
            <a:r>
              <a:rPr lang="tr-TR" sz="2200" dirty="0" smtClean="0"/>
              <a:t>10 Nisan 2017 </a:t>
            </a:r>
            <a:r>
              <a:rPr lang="tr-TR" dirty="0" smtClean="0"/>
              <a:t/>
            </a:r>
            <a:br>
              <a:rPr lang="tr-TR" dirty="0" smtClean="0"/>
            </a:br>
            <a:r>
              <a:rPr lang="tr-TR" dirty="0" smtClean="0"/>
              <a:t> </a:t>
            </a:r>
            <a:endParaRPr lang="tr-TR" dirty="0"/>
          </a:p>
        </p:txBody>
      </p:sp>
      <p:sp>
        <p:nvSpPr>
          <p:cNvPr id="3" name="2 İçerik Yer Tutucusu"/>
          <p:cNvSpPr>
            <a:spLocks noGrp="1"/>
          </p:cNvSpPr>
          <p:nvPr>
            <p:ph idx="1"/>
          </p:nvPr>
        </p:nvSpPr>
        <p:spPr/>
        <p:txBody>
          <a:bodyPr>
            <a:normAutofit fontScale="62500" lnSpcReduction="20000"/>
          </a:bodyPr>
          <a:lstStyle/>
          <a:p>
            <a:endParaRPr lang="tr-TR" dirty="0" smtClean="0"/>
          </a:p>
          <a:p>
            <a:pPr>
              <a:buNone/>
            </a:pPr>
            <a:r>
              <a:rPr lang="tr-TR" dirty="0" smtClean="0"/>
              <a:t>      1. </a:t>
            </a:r>
            <a:r>
              <a:rPr lang="tr-TR" b="1" dirty="0" smtClean="0"/>
              <a:t>PM10 düzeyleri açısından </a:t>
            </a:r>
            <a:r>
              <a:rPr lang="tr-TR" dirty="0" smtClean="0"/>
              <a:t>Türkiye genelinde hava kirliliği sorunu tüm ciddiyetiyle 2016 yılında da devam etmektedir.</a:t>
            </a:r>
          </a:p>
          <a:p>
            <a:pPr>
              <a:buNone/>
            </a:pPr>
            <a:r>
              <a:rPr lang="tr-TR" dirty="0" smtClean="0"/>
              <a:t>      2. PM10’dan daha ölümcül sağlık sorunlarına yol açan </a:t>
            </a:r>
            <a:r>
              <a:rPr lang="tr-TR" b="1" dirty="0" smtClean="0"/>
              <a:t>PM2.5 ölçümü Türkiye genelinde istisnai örnekler dışında yapılmamaktadır.</a:t>
            </a:r>
            <a:endParaRPr lang="tr-TR" dirty="0" smtClean="0"/>
          </a:p>
          <a:p>
            <a:pPr>
              <a:buNone/>
            </a:pPr>
            <a:r>
              <a:rPr lang="tr-TR" dirty="0" smtClean="0"/>
              <a:t>      3. 2016 yılında Türkiye genelinde pek çok istasyonda 2015 yılına kıyasla kirlilik oranlarında artış yaşanmıştır.</a:t>
            </a:r>
          </a:p>
          <a:p>
            <a:pPr>
              <a:buNone/>
            </a:pPr>
            <a:r>
              <a:rPr lang="tr-TR" dirty="0" smtClean="0"/>
              <a:t>      4. Termik santral yapımının planlandığı </a:t>
            </a:r>
            <a:r>
              <a:rPr lang="tr-TR" b="1" dirty="0" smtClean="0"/>
              <a:t>Bursa, Hatay, Mersin, Adana ve Zonguldak illerinde halen hava kirliliği ciddi bir sorundur</a:t>
            </a:r>
            <a:r>
              <a:rPr lang="tr-TR" dirty="0" smtClean="0"/>
              <a:t> ve yapılması planlanan santrallerin bu sorunu ağırlaştıracağı öngörülmelidir.</a:t>
            </a:r>
          </a:p>
          <a:p>
            <a:pPr>
              <a:buNone/>
            </a:pPr>
            <a:r>
              <a:rPr lang="tr-TR" dirty="0" smtClean="0"/>
              <a:t>      5. Sadece İstanbul’da 150.000 kişi, hava kirliliğine bağlı gelişen bir hastalık nedeniyle sağlık kurumuna başvurmuş ve Sosyal Güvenlik Kurumu ödemelerine göre bu kişiler için 9 milyon TL kaynak </a:t>
            </a:r>
            <a:r>
              <a:rPr lang="tr-TR" dirty="0" err="1" smtClean="0"/>
              <a:t>sarfedilmiştir</a:t>
            </a:r>
            <a:r>
              <a:rPr lang="tr-TR" dirty="0" smtClean="0"/>
              <a:t>. </a:t>
            </a:r>
          </a:p>
          <a:p>
            <a:endParaRPr lang="tr-TR" sz="2500" dirty="0" smtClean="0"/>
          </a:p>
          <a:p>
            <a:r>
              <a:rPr lang="tr-TR" sz="2500" dirty="0" smtClean="0">
                <a:hlinkClick r:id="rId2"/>
              </a:rPr>
              <a:t>https://www.birgun.net/haber-detay/havasi-en-temiz-ve-havasi-en-kirli-kentler-aciklandi-154818.html</a:t>
            </a:r>
            <a:endParaRPr lang="tr-TR" sz="2500" dirty="0" smtClean="0"/>
          </a:p>
          <a:p>
            <a:endParaRPr lang="tr-TR" sz="2600" dirty="0" smtClean="0"/>
          </a:p>
          <a:p>
            <a:endParaRPr lang="tr-TR" sz="2600" dirty="0" smtClean="0"/>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t>Saptamalar… </a:t>
            </a:r>
            <a:endParaRPr lang="tr-TR" b="1" dirty="0"/>
          </a:p>
        </p:txBody>
      </p:sp>
      <p:sp>
        <p:nvSpPr>
          <p:cNvPr id="3" name="2 İçerik Yer Tutucusu"/>
          <p:cNvSpPr>
            <a:spLocks noGrp="1"/>
          </p:cNvSpPr>
          <p:nvPr>
            <p:ph idx="1"/>
          </p:nvPr>
        </p:nvSpPr>
        <p:spPr>
          <a:xfrm>
            <a:off x="457200" y="1285860"/>
            <a:ext cx="8229600" cy="5143536"/>
          </a:xfrm>
        </p:spPr>
        <p:txBody>
          <a:bodyPr>
            <a:noAutofit/>
          </a:bodyPr>
          <a:lstStyle/>
          <a:p>
            <a:r>
              <a:rPr lang="tr-TR" sz="1800" dirty="0" smtClean="0"/>
              <a:t>Ticarileştirme ve özelleştirme politikalarına uygun bir “</a:t>
            </a:r>
            <a:r>
              <a:rPr lang="tr-TR" sz="1800" b="1" dirty="0" smtClean="0">
                <a:solidFill>
                  <a:srgbClr val="FF0000"/>
                </a:solidFill>
              </a:rPr>
              <a:t>piyasa oluşturulması ve işletilmesi</a:t>
            </a:r>
            <a:r>
              <a:rPr lang="tr-TR" sz="1800" dirty="0" smtClean="0"/>
              <a:t>” </a:t>
            </a:r>
            <a:r>
              <a:rPr lang="tr-TR" sz="1800" dirty="0" err="1" smtClean="0"/>
              <a:t>nin</a:t>
            </a:r>
            <a:r>
              <a:rPr lang="tr-TR" sz="1800" dirty="0" smtClean="0"/>
              <a:t> birçok </a:t>
            </a:r>
            <a:r>
              <a:rPr lang="tr-TR" sz="1800" b="1" dirty="0" smtClean="0">
                <a:solidFill>
                  <a:srgbClr val="FF0000"/>
                </a:solidFill>
              </a:rPr>
              <a:t>toplumsal, ekonomik ve çevresel maliyetlerinin </a:t>
            </a:r>
            <a:r>
              <a:rPr lang="tr-TR" sz="1800" dirty="0" smtClean="0"/>
              <a:t>olduğu görülmektedir.</a:t>
            </a:r>
          </a:p>
          <a:p>
            <a:r>
              <a:rPr lang="tr-TR" sz="1800" dirty="0" smtClean="0"/>
              <a:t>Elektrik sektöründeki atıl güç şeklinde görülen rakamlar ve </a:t>
            </a:r>
            <a:r>
              <a:rPr lang="tr-TR" sz="1800" dirty="0" err="1" smtClean="0"/>
              <a:t>ETKB’nin</a:t>
            </a:r>
            <a:r>
              <a:rPr lang="tr-TR" sz="1800" dirty="0" smtClean="0"/>
              <a:t> </a:t>
            </a:r>
            <a:r>
              <a:rPr lang="tr-TR" sz="1800" dirty="0" err="1" smtClean="0"/>
              <a:t>santralların</a:t>
            </a:r>
            <a:r>
              <a:rPr lang="tr-TR" sz="1800" dirty="0" smtClean="0"/>
              <a:t> proje takibi ve kabulüne ilişkin yapmaya çalıştığı düzenlemeler santral yatırımlarının kamu yerine özel sektör tarafından yapılması sürecinde piyasa tasarımında ve teknik hizmetlerin yerine getirilmesinde </a:t>
            </a:r>
            <a:r>
              <a:rPr lang="tr-TR" sz="1800" b="1" dirty="0" smtClean="0">
                <a:solidFill>
                  <a:srgbClr val="FF0000"/>
                </a:solidFill>
              </a:rPr>
              <a:t>, daha genel bir ifadeyle enerji sektörünün yönetiminde ciddi sorunlar oluştuğunu</a:t>
            </a:r>
            <a:r>
              <a:rPr lang="tr-TR" sz="1800" dirty="0" smtClean="0"/>
              <a:t> göstermektedir. </a:t>
            </a:r>
          </a:p>
          <a:p>
            <a:r>
              <a:rPr lang="tr-TR" sz="1800" dirty="0" smtClean="0"/>
              <a:t>Kamu kuruluşu </a:t>
            </a:r>
            <a:r>
              <a:rPr lang="tr-TR" sz="1800" dirty="0" err="1" smtClean="0"/>
              <a:t>EÜAŞ’nin</a:t>
            </a:r>
            <a:r>
              <a:rPr lang="tr-TR" sz="1800" dirty="0" smtClean="0"/>
              <a:t> elektrik üretimi faaliyetinden çekilmesi sonrasında santral projelerinde </a:t>
            </a:r>
            <a:r>
              <a:rPr lang="tr-TR" sz="1800" b="1" dirty="0" smtClean="0">
                <a:solidFill>
                  <a:srgbClr val="FF0000"/>
                </a:solidFill>
              </a:rPr>
              <a:t>teknik hizmetlerdeki boşluklar</a:t>
            </a:r>
            <a:r>
              <a:rPr lang="tr-TR" sz="1800" dirty="0" smtClean="0"/>
              <a:t> artmıştır.  </a:t>
            </a:r>
            <a:r>
              <a:rPr lang="tr-TR" sz="1800" dirty="0" err="1" smtClean="0"/>
              <a:t>ETKB’nın</a:t>
            </a:r>
            <a:r>
              <a:rPr lang="tr-TR" sz="1800" dirty="0" smtClean="0"/>
              <a:t> sistemin güvenilirliğini sağlamak amacıyla, piyasadaki özel sektör girişimlerinin teknik açıdan kontrol altına alınmasının gerekli olduğunun farkına vardığı ve bu amaçla bazı düzenlemeler yaptığı  izlenmektedir. </a:t>
            </a:r>
            <a:r>
              <a:rPr lang="tr-TR" sz="1800" b="1" dirty="0" smtClean="0"/>
              <a:t>ETKB santral yatırımlarının özel sektör tarafından yapılması sürecinde yatırımlarda özellikle teknik hizmetlerde ve proje yönetimlerinde ortaya çıkacak sorunları, yetersizlikleri dikkate almamıştır; şimdi  bu sorunların önüne geçmek için yaptığı düzenlemelerde de  yetki sınırlarını aşan kurallar </a:t>
            </a:r>
            <a:r>
              <a:rPr lang="tr-TR" sz="1800" b="1" smtClean="0"/>
              <a:t>getirmekte ve teknik </a:t>
            </a:r>
            <a:r>
              <a:rPr lang="tr-TR" sz="1800" b="1" dirty="0" smtClean="0"/>
              <a:t>sorumluluğu alacak </a:t>
            </a:r>
            <a:r>
              <a:rPr lang="tr-TR" sz="1800" b="1" i="1" dirty="0" smtClean="0"/>
              <a:t>(</a:t>
            </a:r>
            <a:r>
              <a:rPr lang="tr-TR" sz="1800" i="1" dirty="0" smtClean="0"/>
              <a:t>henüz var olmayan veya yeterliliği ispatlanmamış</a:t>
            </a:r>
            <a:r>
              <a:rPr lang="tr-TR" sz="1800" b="1" dirty="0" smtClean="0"/>
              <a:t>) sorumlu birimler oluşturmaya çalışmaktadır.  </a:t>
            </a:r>
            <a:r>
              <a:rPr lang="tr-TR" sz="1800" dirty="0" smtClean="0"/>
              <a:t> </a:t>
            </a:r>
          </a:p>
          <a:p>
            <a:endParaRPr lang="tr-TR"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Temel sorun nerede? </a:t>
            </a:r>
            <a:endParaRPr lang="tr-TR" b="1" dirty="0"/>
          </a:p>
        </p:txBody>
      </p:sp>
      <p:sp>
        <p:nvSpPr>
          <p:cNvPr id="3" name="2 İçerik Yer Tutucusu"/>
          <p:cNvSpPr>
            <a:spLocks noGrp="1"/>
          </p:cNvSpPr>
          <p:nvPr>
            <p:ph idx="1"/>
          </p:nvPr>
        </p:nvSpPr>
        <p:spPr/>
        <p:txBody>
          <a:bodyPr>
            <a:normAutofit fontScale="77500" lnSpcReduction="20000"/>
          </a:bodyPr>
          <a:lstStyle/>
          <a:p>
            <a:r>
              <a:rPr lang="tr-TR" dirty="0" err="1" smtClean="0"/>
              <a:t>Neoliberal</a:t>
            </a:r>
            <a:r>
              <a:rPr lang="tr-TR" dirty="0" smtClean="0"/>
              <a:t> politikalar ve beraberindeki ticarileştirme ve özelleştirme  uygulamaları, ülkenin gelişmesi açısından gerekli olan politikaları bütünlüklü olarak ele almak yerine parçacı bakış açısını öne çıkarmıştır.  </a:t>
            </a:r>
          </a:p>
          <a:p>
            <a:r>
              <a:rPr lang="tr-TR" b="1" dirty="0" smtClean="0">
                <a:solidFill>
                  <a:srgbClr val="FF0000"/>
                </a:solidFill>
              </a:rPr>
              <a:t>Elektrik enerjisi temininin</a:t>
            </a:r>
            <a:r>
              <a:rPr lang="tr-TR" dirty="0" smtClean="0"/>
              <a:t> sosyal boyutu geriye atılmış, elektrik temininin bir anlamda diğer sektörlerle bağı koparılmış, adeta </a:t>
            </a:r>
            <a:r>
              <a:rPr lang="tr-TR" b="1" dirty="0" smtClean="0">
                <a:solidFill>
                  <a:srgbClr val="FF0000"/>
                </a:solidFill>
              </a:rPr>
              <a:t>elektrik </a:t>
            </a:r>
            <a:r>
              <a:rPr lang="tr-TR" dirty="0" smtClean="0"/>
              <a:t>sanayi, konut vb sektörlere girdi sağlayan bir altyapı meselesi olmaktan çıkarılıp piyasada alınıp satılabilen, dolayısıyla kar getiren </a:t>
            </a:r>
            <a:r>
              <a:rPr lang="tr-TR" b="1" dirty="0" smtClean="0">
                <a:solidFill>
                  <a:srgbClr val="FF0000"/>
                </a:solidFill>
              </a:rPr>
              <a:t>bir meta haline getirilmiştir. </a:t>
            </a:r>
            <a:endParaRPr lang="tr-TR" dirty="0" smtClean="0"/>
          </a:p>
          <a:p>
            <a:r>
              <a:rPr lang="tr-TR" dirty="0" smtClean="0"/>
              <a:t>Ormanların, tarım arazilerinin, zeytinliklerin, su havzalarının ve insanların yaşam alanlarının tahribatı uğruna santral yapımının önüne geçilememesinin esas nedeni budur. </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devamı …</a:t>
            </a:r>
            <a:endParaRPr lang="tr-TR" sz="2800" b="1" dirty="0"/>
          </a:p>
        </p:txBody>
      </p:sp>
      <p:sp>
        <p:nvSpPr>
          <p:cNvPr id="3" name="2 İçerik Yer Tutucusu"/>
          <p:cNvSpPr>
            <a:spLocks noGrp="1"/>
          </p:cNvSpPr>
          <p:nvPr>
            <p:ph idx="1"/>
          </p:nvPr>
        </p:nvSpPr>
        <p:spPr>
          <a:xfrm>
            <a:off x="457200" y="1357298"/>
            <a:ext cx="8229600" cy="4768865"/>
          </a:xfrm>
        </p:spPr>
        <p:txBody>
          <a:bodyPr>
            <a:normAutofit fontScale="55000" lnSpcReduction="20000"/>
          </a:bodyPr>
          <a:lstStyle/>
          <a:p>
            <a:r>
              <a:rPr lang="tr-TR" b="1" dirty="0" smtClean="0"/>
              <a:t>Günümüzde elektrik sektöründe sadece kurulu gücü arttırmak bir başarı öyküsü olarak sunulamaz.</a:t>
            </a:r>
          </a:p>
          <a:p>
            <a:endParaRPr lang="tr-TR" b="1" dirty="0" smtClean="0"/>
          </a:p>
          <a:p>
            <a:r>
              <a:rPr lang="tr-TR" b="1" dirty="0" smtClean="0">
                <a:solidFill>
                  <a:srgbClr val="FF0000"/>
                </a:solidFill>
              </a:rPr>
              <a:t>Santral ölçeğinde ve </a:t>
            </a:r>
            <a:r>
              <a:rPr lang="tr-TR" b="1" dirty="0" err="1" smtClean="0">
                <a:solidFill>
                  <a:srgbClr val="FF0000"/>
                </a:solidFill>
              </a:rPr>
              <a:t>sektörel</a:t>
            </a:r>
            <a:r>
              <a:rPr lang="tr-TR" b="1" dirty="0" smtClean="0">
                <a:solidFill>
                  <a:srgbClr val="FF0000"/>
                </a:solidFill>
              </a:rPr>
              <a:t> ölçekte </a:t>
            </a:r>
            <a:r>
              <a:rPr lang="tr-TR" dirty="0" smtClean="0"/>
              <a:t>bu yatırımların yer seçimi ve çevresel etkileri, yatırımlardan elde edilen randıman, sadece tasarım aşamasında değil, işletme sırasındaki performansları ve tasarım kriterlerine uyumu, emre amadeliği, verimi, emisyonları, maliyetleri,</a:t>
            </a:r>
          </a:p>
          <a:p>
            <a:r>
              <a:rPr lang="tr-TR" b="1" dirty="0" smtClean="0">
                <a:solidFill>
                  <a:srgbClr val="FF0000"/>
                </a:solidFill>
              </a:rPr>
              <a:t>Makro ölçekte </a:t>
            </a:r>
            <a:r>
              <a:rPr lang="tr-TR" dirty="0" smtClean="0"/>
              <a:t>ekonomiye etkileri, elektrik  tüketiminin insani, toplumsal ve sınai gelişmeye katkısı gibi </a:t>
            </a:r>
          </a:p>
          <a:p>
            <a:endParaRPr lang="tr-TR" dirty="0" smtClean="0"/>
          </a:p>
          <a:p>
            <a:pPr>
              <a:buNone/>
            </a:pPr>
            <a:r>
              <a:rPr lang="tr-TR" dirty="0" smtClean="0"/>
              <a:t>       değerlendirilmesi ve yanıtlanması gereken hususlar vardır. </a:t>
            </a:r>
          </a:p>
          <a:p>
            <a:pPr>
              <a:buNone/>
            </a:pPr>
            <a:r>
              <a:rPr lang="tr-TR" dirty="0" smtClean="0"/>
              <a:t>      </a:t>
            </a:r>
          </a:p>
          <a:p>
            <a:pPr>
              <a:buNone/>
            </a:pPr>
            <a:r>
              <a:rPr lang="tr-TR" dirty="0" smtClean="0"/>
              <a:t>       Özellikle enerji kaynakları ve  finansman açısından dışa bağımlı olan ülkemizde her türden kaynağımızın verimli kullanılması daha da zorunlu hale gelmektedir.  </a:t>
            </a:r>
          </a:p>
          <a:p>
            <a:pPr>
              <a:buNone/>
            </a:pPr>
            <a:endParaRPr lang="tr-TR" dirty="0" smtClean="0"/>
          </a:p>
          <a:p>
            <a:pPr>
              <a:buNone/>
            </a:pPr>
            <a:r>
              <a:rPr lang="tr-TR" b="1" dirty="0" smtClean="0"/>
              <a:t>       Genelde enerji, özelde elektrik teminine yönelik politikalar ülkenin bilim, teknoloji, sanayileşme, kentleşme, çevre, sağlık ve nihayetinde toplumsal ve ekonomik gelişmeye yönelik tüm politikaları ile bütünlük içinde ele alınmalıdır. </a:t>
            </a:r>
            <a:endParaRPr lang="tr-T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ttp://www.emo.org.tr/ekler/1fe31638a8504af_ek.jpg"/>
          <p:cNvPicPr/>
          <p:nvPr/>
        </p:nvPicPr>
        <p:blipFill>
          <a:blip r:embed="rId2"/>
          <a:srcRect/>
          <a:stretch>
            <a:fillRect/>
          </a:stretch>
        </p:blipFill>
        <p:spPr bwMode="auto">
          <a:xfrm>
            <a:off x="571472" y="428604"/>
            <a:ext cx="8358246" cy="61436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Kurulu güç ve </a:t>
            </a:r>
            <a:r>
              <a:rPr lang="tr-TR" dirty="0" err="1" smtClean="0"/>
              <a:t>puant</a:t>
            </a:r>
            <a:r>
              <a:rPr lang="tr-TR" dirty="0" smtClean="0"/>
              <a:t> güç talebi arasındaki fark açıklanmaya muhtaç</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t>2016 yılı</a:t>
            </a:r>
          </a:p>
          <a:p>
            <a:pPr>
              <a:buNone/>
            </a:pPr>
            <a:r>
              <a:rPr lang="tr-TR" dirty="0" smtClean="0"/>
              <a:t>Kurulu güç: </a:t>
            </a:r>
            <a:r>
              <a:rPr lang="tr-TR" b="1" dirty="0" smtClean="0">
                <a:solidFill>
                  <a:srgbClr val="FF0000"/>
                </a:solidFill>
              </a:rPr>
              <a:t>78 497.4 MW </a:t>
            </a:r>
          </a:p>
          <a:p>
            <a:pPr>
              <a:buNone/>
            </a:pPr>
            <a:r>
              <a:rPr lang="tr-TR" dirty="0" err="1" smtClean="0"/>
              <a:t>Puant</a:t>
            </a:r>
            <a:r>
              <a:rPr lang="tr-TR" dirty="0" smtClean="0"/>
              <a:t> güç:   </a:t>
            </a:r>
            <a:r>
              <a:rPr lang="tr-TR" b="1" dirty="0" smtClean="0">
                <a:solidFill>
                  <a:srgbClr val="FF0000"/>
                </a:solidFill>
              </a:rPr>
              <a:t>44 734 MW  </a:t>
            </a:r>
            <a:r>
              <a:rPr lang="tr-TR" dirty="0" smtClean="0"/>
              <a:t>(Ağustos 2016) </a:t>
            </a:r>
          </a:p>
          <a:p>
            <a:endParaRPr lang="tr-TR" dirty="0" smtClean="0"/>
          </a:p>
          <a:p>
            <a:r>
              <a:rPr lang="tr-TR" b="1" dirty="0" smtClean="0"/>
              <a:t>2017 yılı (Ağustos sonu itibariyle) </a:t>
            </a:r>
          </a:p>
          <a:p>
            <a:pPr>
              <a:buNone/>
            </a:pPr>
            <a:r>
              <a:rPr lang="tr-TR" dirty="0" smtClean="0"/>
              <a:t> Kurulu güç: </a:t>
            </a:r>
            <a:r>
              <a:rPr lang="tr-TR" b="1" dirty="0" smtClean="0">
                <a:solidFill>
                  <a:srgbClr val="FF0000"/>
                </a:solidFill>
              </a:rPr>
              <a:t>80 580 MW</a:t>
            </a:r>
          </a:p>
          <a:p>
            <a:pPr>
              <a:buNone/>
            </a:pPr>
            <a:r>
              <a:rPr lang="tr-TR" dirty="0" err="1" smtClean="0"/>
              <a:t>Puant</a:t>
            </a:r>
            <a:r>
              <a:rPr lang="tr-TR" dirty="0" smtClean="0"/>
              <a:t> güç:  </a:t>
            </a:r>
            <a:r>
              <a:rPr lang="tr-TR" b="1" dirty="0" smtClean="0">
                <a:solidFill>
                  <a:srgbClr val="FF0000"/>
                </a:solidFill>
              </a:rPr>
              <a:t>47 660  MW   </a:t>
            </a:r>
            <a:r>
              <a:rPr lang="tr-TR" b="1" dirty="0" smtClean="0"/>
              <a:t>(</a:t>
            </a:r>
            <a:r>
              <a:rPr lang="tr-TR" dirty="0" smtClean="0"/>
              <a:t>26 Temmuz 2017)</a:t>
            </a:r>
          </a:p>
          <a:p>
            <a:pPr>
              <a:buNone/>
            </a:pPr>
            <a:endParaRPr lang="tr-TR" dirty="0" smtClean="0"/>
          </a:p>
          <a:p>
            <a:pPr>
              <a:buNone/>
            </a:pPr>
            <a:r>
              <a:rPr lang="tr-TR" b="1" dirty="0" smtClean="0"/>
              <a:t>Bu tablo enerji sektörünün yönetiminden sorumlu olanlar tarafından</a:t>
            </a:r>
          </a:p>
          <a:p>
            <a:pPr>
              <a:buNone/>
            </a:pPr>
            <a:r>
              <a:rPr lang="tr-TR" b="1" dirty="0" smtClean="0"/>
              <a:t>açıklanmaya muhtaçtır: </a:t>
            </a:r>
          </a:p>
          <a:p>
            <a:pPr>
              <a:buNone/>
            </a:pPr>
            <a:r>
              <a:rPr lang="tr-TR" dirty="0" smtClean="0"/>
              <a:t>-Kamu </a:t>
            </a:r>
            <a:r>
              <a:rPr lang="tr-TR" dirty="0" err="1" smtClean="0"/>
              <a:t>santrallarının</a:t>
            </a:r>
            <a:r>
              <a:rPr lang="tr-TR" dirty="0" smtClean="0"/>
              <a:t> durumu?</a:t>
            </a:r>
          </a:p>
          <a:p>
            <a:pPr>
              <a:buNone/>
            </a:pPr>
            <a:r>
              <a:rPr lang="tr-TR" dirty="0" smtClean="0"/>
              <a:t>-Güvenilir kapasite sorunu? </a:t>
            </a:r>
          </a:p>
          <a:p>
            <a:pPr>
              <a:buNone/>
            </a:pPr>
            <a:r>
              <a:rPr lang="tr-TR" dirty="0" smtClean="0"/>
              <a:t>-Kapasitenin güvenilirliğinde sorun yok; arz-talep dengesizliği var!??</a:t>
            </a:r>
          </a:p>
          <a:p>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TEİAŞ 2016 yılı sektör raporu </a:t>
            </a:r>
            <a:endParaRPr lang="tr-TR" sz="4000" b="1" dirty="0"/>
          </a:p>
        </p:txBody>
      </p:sp>
      <p:sp>
        <p:nvSpPr>
          <p:cNvPr id="3" name="2 İçerik Yer Tutucusu"/>
          <p:cNvSpPr>
            <a:spLocks noGrp="1"/>
          </p:cNvSpPr>
          <p:nvPr>
            <p:ph idx="1"/>
          </p:nvPr>
        </p:nvSpPr>
        <p:spPr/>
        <p:txBody>
          <a:bodyPr>
            <a:normAutofit/>
          </a:bodyPr>
          <a:lstStyle/>
          <a:p>
            <a:endParaRPr lang="tr-TR" sz="2000" i="1" dirty="0" smtClean="0"/>
          </a:p>
          <a:p>
            <a:r>
              <a:rPr lang="tr-TR" sz="2000" i="1" dirty="0" smtClean="0"/>
              <a:t>“2017 yılında ise elektrik enerjisi talebinin bir önceki yıla göre yaklaşık % 4,6’lık artışla </a:t>
            </a:r>
            <a:r>
              <a:rPr lang="tr-TR" sz="2000" b="1" i="1" dirty="0" smtClean="0">
                <a:solidFill>
                  <a:srgbClr val="FF0000"/>
                </a:solidFill>
              </a:rPr>
              <a:t>290,4 milyar </a:t>
            </a:r>
            <a:r>
              <a:rPr lang="tr-TR" sz="2000" b="1" i="1" dirty="0" err="1" smtClean="0">
                <a:solidFill>
                  <a:srgbClr val="FF0000"/>
                </a:solidFill>
              </a:rPr>
              <a:t>kWh</a:t>
            </a:r>
            <a:r>
              <a:rPr lang="tr-TR" sz="2000" b="1" i="1" dirty="0" smtClean="0">
                <a:solidFill>
                  <a:srgbClr val="FF0000"/>
                </a:solidFill>
              </a:rPr>
              <a:t> olması beklenmektedir</a:t>
            </a:r>
            <a:r>
              <a:rPr lang="tr-TR" sz="2000" i="1" dirty="0" smtClean="0"/>
              <a:t>. Mevcut sistem 2017 yılında, termik </a:t>
            </a:r>
            <a:r>
              <a:rPr lang="tr-TR" sz="2000" i="1" dirty="0" err="1" smtClean="0"/>
              <a:t>santrallardan</a:t>
            </a:r>
            <a:r>
              <a:rPr lang="tr-TR" sz="2000" i="1" dirty="0" smtClean="0"/>
              <a:t> 235,9 milyar </a:t>
            </a:r>
            <a:r>
              <a:rPr lang="tr-TR" sz="2000" i="1" dirty="0" err="1" smtClean="0"/>
              <a:t>kWh</a:t>
            </a:r>
            <a:r>
              <a:rPr lang="tr-TR" sz="2000" i="1" dirty="0" smtClean="0"/>
              <a:t>, hidrolik </a:t>
            </a:r>
            <a:r>
              <a:rPr lang="tr-TR" sz="2000" i="1" dirty="0" err="1" smtClean="0"/>
              <a:t>santrallardan</a:t>
            </a:r>
            <a:r>
              <a:rPr lang="tr-TR" sz="2000" i="1" dirty="0" smtClean="0"/>
              <a:t> 76,8 milyar </a:t>
            </a:r>
            <a:r>
              <a:rPr lang="tr-TR" sz="2000" i="1" dirty="0" err="1" smtClean="0"/>
              <a:t>kWh</a:t>
            </a:r>
            <a:r>
              <a:rPr lang="tr-TR" sz="2000" i="1" dirty="0" smtClean="0"/>
              <a:t>, rüzgar </a:t>
            </a:r>
            <a:r>
              <a:rPr lang="tr-TR" sz="2000" i="1" dirty="0" err="1" smtClean="0"/>
              <a:t>santrallarından</a:t>
            </a:r>
            <a:r>
              <a:rPr lang="tr-TR" sz="2000" i="1" dirty="0" smtClean="0"/>
              <a:t> 16,3 milyar </a:t>
            </a:r>
            <a:r>
              <a:rPr lang="tr-TR" sz="2000" i="1" dirty="0" err="1" smtClean="0"/>
              <a:t>kWh</a:t>
            </a:r>
            <a:r>
              <a:rPr lang="tr-TR" sz="2000" i="1" dirty="0" smtClean="0"/>
              <a:t>, jeotermal </a:t>
            </a:r>
            <a:r>
              <a:rPr lang="tr-TR" sz="2000" i="1" dirty="0" err="1" smtClean="0"/>
              <a:t>santrallardan</a:t>
            </a:r>
            <a:r>
              <a:rPr lang="tr-TR" sz="2000" i="1" dirty="0" smtClean="0"/>
              <a:t> 5,8 milyar </a:t>
            </a:r>
            <a:r>
              <a:rPr lang="tr-TR" sz="2000" i="1" dirty="0" err="1" smtClean="0"/>
              <a:t>kWh</a:t>
            </a:r>
            <a:r>
              <a:rPr lang="tr-TR" sz="2000" i="1" dirty="0" smtClean="0"/>
              <a:t> ve güneş </a:t>
            </a:r>
            <a:r>
              <a:rPr lang="tr-TR" sz="2000" i="1" dirty="0" err="1" smtClean="0"/>
              <a:t>santrallarından</a:t>
            </a:r>
            <a:r>
              <a:rPr lang="tr-TR" sz="2000" i="1" dirty="0" smtClean="0"/>
              <a:t> 0,3 milyon </a:t>
            </a:r>
            <a:r>
              <a:rPr lang="tr-TR" sz="2000" i="1" dirty="0" err="1" smtClean="0"/>
              <a:t>kWh</a:t>
            </a:r>
            <a:r>
              <a:rPr lang="tr-TR" sz="2000" i="1" dirty="0" smtClean="0"/>
              <a:t> olmak üzere toplam </a:t>
            </a:r>
            <a:r>
              <a:rPr lang="tr-TR" sz="2000" b="1" i="1" dirty="0" smtClean="0">
                <a:solidFill>
                  <a:srgbClr val="FF0000"/>
                </a:solidFill>
              </a:rPr>
              <a:t>335,1 milyar </a:t>
            </a:r>
            <a:r>
              <a:rPr lang="tr-TR" sz="2000" b="1" i="1" dirty="0" err="1" smtClean="0">
                <a:solidFill>
                  <a:srgbClr val="FF0000"/>
                </a:solidFill>
              </a:rPr>
              <a:t>kWh</a:t>
            </a:r>
            <a:r>
              <a:rPr lang="tr-TR" sz="2000" b="1" i="1" dirty="0" smtClean="0">
                <a:solidFill>
                  <a:srgbClr val="FF0000"/>
                </a:solidFill>
              </a:rPr>
              <a:t> üretim imkanına </a:t>
            </a:r>
            <a:r>
              <a:rPr lang="tr-TR" sz="2000" i="1" dirty="0" smtClean="0"/>
              <a:t>sahiptir.”</a:t>
            </a:r>
          </a:p>
          <a:p>
            <a:endParaRPr lang="tr-TR" sz="2000" i="1" dirty="0" smtClean="0"/>
          </a:p>
          <a:p>
            <a:endParaRPr lang="tr-TR" sz="2000" i="1" dirty="0" smtClean="0"/>
          </a:p>
          <a:p>
            <a:r>
              <a:rPr lang="tr-TR" sz="1800" dirty="0" smtClean="0">
                <a:hlinkClick r:id="rId2"/>
              </a:rPr>
              <a:t>https://www.teias.gov.tr/sites/default/files/2017-06/TEIAS_Sekt%C3%B6r_Raporu_2016.pdf</a:t>
            </a:r>
            <a:endParaRPr lang="tr-TR" sz="1800" dirty="0" smtClean="0"/>
          </a:p>
          <a:p>
            <a:endParaRPr lang="tr-TR" sz="1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Elektrik enerjisi talep artışı</a:t>
            </a:r>
            <a:endParaRPr lang="tr-TR" sz="3600" b="1" dirty="0"/>
          </a:p>
        </p:txBody>
      </p:sp>
      <p:sp>
        <p:nvSpPr>
          <p:cNvPr id="3" name="2 İçerik Yer Tutucusu"/>
          <p:cNvSpPr>
            <a:spLocks noGrp="1"/>
          </p:cNvSpPr>
          <p:nvPr>
            <p:ph idx="1"/>
          </p:nvPr>
        </p:nvSpPr>
        <p:spPr/>
        <p:txBody>
          <a:bodyPr>
            <a:normAutofit fontScale="92500" lnSpcReduction="10000"/>
          </a:bodyPr>
          <a:lstStyle/>
          <a:p>
            <a:r>
              <a:rPr lang="tr-TR" dirty="0" smtClean="0"/>
              <a:t>Gelişmekte olan ülkelerin elektrik enerjisi talep artışlarının gelişmiş ülkelere göre fazla olması beklenen bir durumdur. </a:t>
            </a:r>
          </a:p>
          <a:p>
            <a:r>
              <a:rPr lang="tr-TR" dirty="0" smtClean="0"/>
              <a:t>Ancak bu ülkeler için söz konusu olan diğer bir mesele de makroekonomik istikrarsızlıktır. Bu durum elektrik enerjisi talep artışlarına da istikrarsızlık oluşturmaktadır. </a:t>
            </a:r>
          </a:p>
          <a:p>
            <a:r>
              <a:rPr lang="tr-TR" dirty="0" smtClean="0"/>
              <a:t>TEİAŞ gelecek yıllar için oluşturduğu senaryolarda elektrik talep artışlarını yüzde 2-4.3 arasında tutmuştur.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2006-2015 yılları elektrik sistemi </a:t>
            </a:r>
            <a:r>
              <a:rPr lang="tr-TR" sz="3200" b="1" dirty="0" err="1" smtClean="0"/>
              <a:t>puant</a:t>
            </a:r>
            <a:r>
              <a:rPr lang="tr-TR" sz="3200" b="1" dirty="0" smtClean="0"/>
              <a:t> güç ve tüketim </a:t>
            </a:r>
            <a:r>
              <a:rPr lang="tr-TR" sz="3200" dirty="0" smtClean="0"/>
              <a:t> </a:t>
            </a:r>
            <a:r>
              <a:rPr lang="tr-TR" sz="2200" dirty="0" smtClean="0"/>
              <a:t>(TEİAŞ, On Yıllık Talep Tahminleri Raporu 2017-2026)</a:t>
            </a:r>
            <a:endParaRPr lang="tr-TR" sz="2200" dirty="0"/>
          </a:p>
        </p:txBody>
      </p:sp>
      <p:pic>
        <p:nvPicPr>
          <p:cNvPr id="1026" name="Picture 2"/>
          <p:cNvPicPr>
            <a:picLocks noGrp="1" noChangeAspect="1" noChangeArrowheads="1"/>
          </p:cNvPicPr>
          <p:nvPr>
            <p:ph idx="1"/>
          </p:nvPr>
        </p:nvPicPr>
        <p:blipFill>
          <a:blip r:embed="rId2"/>
          <a:srcRect/>
          <a:stretch>
            <a:fillRect/>
          </a:stretch>
        </p:blipFill>
        <p:spPr bwMode="auto">
          <a:xfrm>
            <a:off x="642910" y="1500174"/>
            <a:ext cx="8143931" cy="432039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3587</Words>
  <Application>Microsoft Office PowerPoint</Application>
  <PresentationFormat>Ekran Gösterisi (4:3)</PresentationFormat>
  <Paragraphs>424</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TÜRKİYE’DE TERMİK SANTRALLAR VE ZONGULDAK</vt:lpstr>
      <vt:lpstr>Slayt 2</vt:lpstr>
      <vt:lpstr>Slayt 3</vt:lpstr>
      <vt:lpstr>Slayt 4</vt:lpstr>
      <vt:lpstr>Slayt 5</vt:lpstr>
      <vt:lpstr>Kurulu güç ve puant güç talebi arasındaki fark açıklanmaya muhtaç</vt:lpstr>
      <vt:lpstr>TEİAŞ 2016 yılı sektör raporu </vt:lpstr>
      <vt:lpstr>Elektrik enerjisi talep artışı</vt:lpstr>
      <vt:lpstr>2006-2015 yılları elektrik sistemi puant güç ve tüketim  (TEİAŞ, On Yıllık Talep Tahminleri Raporu 2017-2026)</vt:lpstr>
      <vt:lpstr>2017-2026 yılları brüt elektrik tüketim tahmini (GWh) </vt:lpstr>
      <vt:lpstr>ETKB’nın rakamları daha yüksek artış oranları veriyor?? http://www.enerji.gov.tr/File/?path=ROOT%2F1%2FDocuments%2FE%C4%B0GM%20Ana%20Rapor%2FT%C3%BCrkiye%20Elektrik%20Enerjisi%20Talep%20Projeksiyonu%20Raporu.pdf</vt:lpstr>
      <vt:lpstr>Dikkate alınması gereken önemli bir mesele: Dış borç içinde özel sektörün payı artıyor</vt:lpstr>
      <vt:lpstr> Elektrik üretim tesislerinin yatırımında kamudan özel sektöre geçerken sektörün yönetiminde SORUN olduğu görülüyor !  </vt:lpstr>
      <vt:lpstr>Elektrik santrallarının yapımı uzun süre ve ağırlıkla yoğun mühendislik hizmetleri gerektiren kompleks bir süreçtir</vt:lpstr>
      <vt:lpstr>Büyük projelerde görülen aksaklıklar</vt:lpstr>
      <vt:lpstr>Büyük projelerde görülen aksaklıklar (2)</vt:lpstr>
      <vt:lpstr>ETKB özel sektör yatırımlarını teknik açıdan kontrol altına almaya çalışıyor:</vt:lpstr>
      <vt:lpstr>Elektrik Üretim Tesisleri Kabul Yönetmeliği</vt:lpstr>
      <vt:lpstr>EMO tarafından düzenlemelerin idari yargıya götürülmesi</vt:lpstr>
      <vt:lpstr>Kömür santralları ve hava kirliliği</vt:lpstr>
      <vt:lpstr>KÖMÜR TÜRLERİ </vt:lpstr>
      <vt:lpstr>Ünite tiplerine göre basınç, sıcaklık ve verim aralıkları </vt:lpstr>
      <vt:lpstr>Slayt 23</vt:lpstr>
      <vt:lpstr>HELE (High efficiency, low emission)  Teknolojileri ve CO2 azaltımı </vt:lpstr>
      <vt:lpstr>Sera gazı emisyonları (TÜİK, 17 Nisan 2017)</vt:lpstr>
      <vt:lpstr>Kişi başı sera gazı emisyonlarının yıllar içinde artışı  </vt:lpstr>
      <vt:lpstr>Sera gazı emisyon artışı (UNFCC, 20 Eylül 2017)</vt:lpstr>
      <vt:lpstr>TÜİK Basın Bülteni, 27 Nisan 2017 (http://www.tuik.gov.tr/basinOdasi/haberler/2017_22_20170427.pdf)</vt:lpstr>
      <vt:lpstr>Slayt 29</vt:lpstr>
      <vt:lpstr>AB büyük yakma tesislerine daha fazla sınırlama getiriyor</vt:lpstr>
      <vt:lpstr>AB’de 2021 yılına itibaren uygulanmak üzere seçilmiş bazı parametreler için yeni sınır değerler (Kaynak: IEEFA.org, Enerji Ekonomisi ve Finansal Analiz Enstitüsü, Mayıs 2017) </vt:lpstr>
      <vt:lpstr>devamı…</vt:lpstr>
      <vt:lpstr>EURELECTRIC “2020’den sonra yeni kömür santralı yatırımı yok” diyor </vt:lpstr>
      <vt:lpstr>Slayt 34</vt:lpstr>
      <vt:lpstr>Dünya Sağlık Örgütü değerleri  </vt:lpstr>
      <vt:lpstr>İl Çevre Durum Raporu 2014  ZONGULDAK VALİLİĞİ ÇEVRE VE ŞEHİRCİLİK İL MÜDÜRLÜĞÜ  http://www.csb.gov.tr/db/ced/editordosya/Zonguldak_icdr2013.pdf </vt:lpstr>
      <vt:lpstr>Slayt 37</vt:lpstr>
      <vt:lpstr>Zonguldak Hava Kirliliği grafiği (17.10.2016-17.10.2017) http://www.havaizleme.gov.tr/Default.ltr.aspx </vt:lpstr>
      <vt:lpstr>Zonguldak Hava Kirliliği grafiği 2014</vt:lpstr>
      <vt:lpstr>Zonguldak Hava Kirliliği grafiği 2015</vt:lpstr>
      <vt:lpstr>Topografik duruma ilişkin bir değerlendirme</vt:lpstr>
      <vt:lpstr> TÜRKİYE’DE HAVA KİRLİLİĞİ: KARA RAPOR’undan bazı öneriler…                           Temiz Hava Hakkı Platformu, 24 Mart 2016  </vt:lpstr>
      <vt:lpstr>Önerilerin devamı…</vt:lpstr>
      <vt:lpstr> Temiz Hava Hakkı Platformu’nun açıklaması:  10 Nisan 2017   </vt:lpstr>
      <vt:lpstr>Saptamalar… </vt:lpstr>
      <vt:lpstr>Temel sorun nerede? </vt:lpstr>
      <vt:lpstr>devamı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ACER</cp:lastModifiedBy>
  <cp:revision>127</cp:revision>
  <dcterms:created xsi:type="dcterms:W3CDTF">2017-10-10T13:48:19Z</dcterms:created>
  <dcterms:modified xsi:type="dcterms:W3CDTF">2017-10-19T07:59:13Z</dcterms:modified>
</cp:coreProperties>
</file>